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2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/>
    <p:restoredTop sz="94778"/>
  </p:normalViewPr>
  <p:slideViewPr>
    <p:cSldViewPr snapToGrid="0">
      <p:cViewPr varScale="1">
        <p:scale>
          <a:sx n="143" d="100"/>
          <a:sy n="143" d="100"/>
        </p:scale>
        <p:origin x="22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36140-2572-954F-BD3B-75CFC59344F2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7BB94-F829-2342-B555-D9B28648C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59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7BB94-F829-2342-B555-D9B28648C6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9A1081-0943-CEA8-30AD-78B1DD72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A0D0EF-FAC3-B67E-256A-E8AA3AA7F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545799-F1E4-2FE8-F286-6A5E6DE8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6C68D-E1E9-F155-FC53-C778F0C7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91C78B-E7B0-4DB5-6A89-B2D1C133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96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4F5F5-7359-A54C-3CE6-65E389CC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3C40C3-A839-B209-6355-E6AB667E5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C69829-2ECE-7A05-3186-B169724F2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84D153-6D19-69E2-B8FB-9CBD9333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DC59D9-2EF4-29A9-D8ED-F55194E5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67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3C1CA5C-9A81-EE41-3346-1BC5A77AB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67328F-3F9C-9A4D-83AD-9752067C7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0379FD-0C1E-5401-C5F5-6C897A1B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79DF7-3C3A-8E83-BEB8-D1A33FDE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EFEFBA-815F-408F-8C4E-5AC48B15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96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F6365-5AEC-29D4-0C46-88087262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A5B54F-BEEC-48F3-9B1D-0CE1027FA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B69D5C-6019-5AE6-54E9-804C7AA5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682083-178E-9123-59CD-89DD4D02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78EF7F-6652-46B4-08DD-D37C7CC1F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1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550DC6-F67A-0EA9-2697-EB1B0C19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38C607-56BE-C83F-A4A9-C892B74FA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F8B749-85B1-9BAA-5B5A-B082F628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5E1539-9F87-DC4F-CACD-3FF5025D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D86A55-5D3A-1369-7951-86CA863F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84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24AE1-1F88-43A6-453F-F71D66ED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128F73-1835-F7E5-14AB-429A02D3E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E507C7-B143-0B26-07F2-FAAC2F55F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E1D29E-3882-0DBD-D42C-4765FC461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0FB38D-DED3-81F5-CE7D-601659A2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5D6F4C-7978-6EC4-0A82-983091F1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62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05347-DCD0-F613-B489-036623A4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24051E-2085-7A37-112A-A6EEEB441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EB15A7-9BC0-F8A1-AE7C-11948193C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B476AA-A8BE-1770-8DC7-1A8CC8C15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5B6DCF-994B-963E-E814-89830ACD3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CC5678-D8C3-22A9-010D-699F6013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03CD86B-AD1F-825D-BA95-BBBC3757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B6E1FFE-2B74-DD25-DF4E-B12D5737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06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BCA69-F1A8-8119-9D23-E1C2E349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8E6145-E272-E0E2-F5AA-0A7E5357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21AC70-9F4E-A0D1-0036-6EFBD2B6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3BC1000-6631-5BCC-4EBF-8F6FCF92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42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DF148E-371B-C008-2319-D1688B0E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3DE163-2718-D2F7-5616-C74949F8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7B4DF-640C-7B3B-4747-EEC9C4716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32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92AE7-1312-6552-DAF6-40346557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96F6F7-518B-C615-9417-B55F1610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394EEF-AF95-5AC2-6462-6C8903E50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E39E42-5F6D-6647-5EC1-498BE30C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B7DE5E-AAFB-D936-8D62-D99F31A1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E409E4-F7B7-27E1-27B8-9AD7A7FB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57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57639-A678-1895-113C-FA1521B3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79CC941-CB99-3FA2-6F00-EF34FCB5A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65A6BC-A5E5-98D0-DFAA-E3A4E999C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493418-8C8E-AA80-0333-0DBF13F4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55A42A-4D3B-3437-E6AE-973FB47F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037533-E02A-F949-640C-C876B95E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26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307627-0E12-FCDE-1652-E1827B59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E3843B-1799-C228-9EBC-C36E03173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494D98-C5D8-2729-3261-E77179D65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7DA6F-8CAB-A246-9C29-8D63EE2E0937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4A318-8F2F-5ABD-7D66-01B3BB3E2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9B6CDF-CE48-0952-CE99-B95EB31D4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C9041-C735-7D45-BE0A-1DF35E5A8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A6467D3-91A6-777F-D447-927298CDD09E}"/>
              </a:ext>
            </a:extLst>
          </p:cNvPr>
          <p:cNvSpPr txBox="1"/>
          <p:nvPr/>
        </p:nvSpPr>
        <p:spPr>
          <a:xfrm>
            <a:off x="529052" y="1409021"/>
            <a:ext cx="60978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0" i="0" dirty="0">
                <a:effectLst/>
                <a:latin typeface="Avenir Book" panose="02000503020000020003" pitchFamily="2" charset="0"/>
              </a:rPr>
              <a:t>NEST </a:t>
            </a:r>
            <a:r>
              <a:rPr lang="fr-FR" sz="2800" b="0" i="0" dirty="0" err="1">
                <a:effectLst/>
                <a:latin typeface="Avenir Book" panose="02000503020000020003" pitchFamily="2" charset="0"/>
              </a:rPr>
              <a:t>tool</a:t>
            </a:r>
            <a:r>
              <a:rPr lang="fr-FR" sz="2800" b="0" i="0" dirty="0">
                <a:effectLst/>
                <a:latin typeface="Avenir Book" panose="02000503020000020003" pitchFamily="2" charset="0"/>
              </a:rPr>
              <a:t>, </a:t>
            </a:r>
            <a:r>
              <a:rPr lang="fr-FR" sz="2800" b="0" i="0" dirty="0" err="1">
                <a:effectLst/>
                <a:latin typeface="Avenir Book" panose="02000503020000020003" pitchFamily="2" charset="0"/>
              </a:rPr>
              <a:t>what’s</a:t>
            </a:r>
            <a:r>
              <a:rPr lang="fr-FR" sz="2800" b="0" i="0" dirty="0">
                <a:effectLst/>
                <a:latin typeface="Avenir Book" panose="02000503020000020003" pitchFamily="2" charset="0"/>
              </a:rPr>
              <a:t> new ?</a:t>
            </a:r>
          </a:p>
          <a:p>
            <a:endParaRPr lang="fr-FR" sz="1600" b="1" i="0" dirty="0">
              <a:effectLst/>
              <a:latin typeface="Avenir Book" panose="02000503020000020003" pitchFamily="2" charset="0"/>
            </a:endParaRPr>
          </a:p>
          <a:p>
            <a:r>
              <a:rPr lang="fr-FR" sz="1400" b="1" i="1" dirty="0">
                <a:effectLst/>
                <a:latin typeface="Avenir Book" panose="02000503020000020003" pitchFamily="2" charset="0"/>
              </a:rPr>
              <a:t>Nicolas Fuller</a:t>
            </a:r>
            <a:r>
              <a:rPr lang="fr-FR" sz="1400" b="0" i="1" dirty="0">
                <a:effectLst/>
                <a:latin typeface="Avenir Book" panose="02000503020000020003" pitchFamily="2" charset="0"/>
              </a:rPr>
              <a:t>, LIRA, Observatoire de Paris, Université PSL, Sorbonne Université, Université Paris Cité, CY Cergy Paris Université, CNRS, France</a:t>
            </a:r>
            <a:br>
              <a:rPr lang="fr-FR" sz="1400" i="1" dirty="0">
                <a:latin typeface="Avenir Book" panose="02000503020000020003" pitchFamily="2" charset="0"/>
              </a:rPr>
            </a:br>
            <a:br>
              <a:rPr lang="fr-FR" sz="1600" dirty="0">
                <a:latin typeface="Avenir Book" panose="02000503020000020003" pitchFamily="2" charset="0"/>
              </a:rPr>
            </a:br>
            <a:endParaRPr lang="fr-FR" sz="1600" dirty="0">
              <a:latin typeface="Avenir Book" panose="02000503020000020003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6B0D4F-FE55-2C9E-2198-974C9C27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64" y="199602"/>
            <a:ext cx="4458159" cy="1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C971694-4284-C526-E168-3504E117E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77" y="131967"/>
            <a:ext cx="3201994" cy="41581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932921C-9A91-9280-2535-F31E9253348A}"/>
              </a:ext>
            </a:extLst>
          </p:cNvPr>
          <p:cNvSpPr txBox="1"/>
          <p:nvPr/>
        </p:nvSpPr>
        <p:spPr>
          <a:xfrm>
            <a:off x="529052" y="3234423"/>
            <a:ext cx="11133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latin typeface="Avenir Book" panose="02000503020000020003" pitchFamily="2" charset="0"/>
              </a:rPr>
              <a:t>T</a:t>
            </a:r>
            <a:r>
              <a:rPr lang="fr-FR" b="0" dirty="0" err="1">
                <a:effectLst/>
                <a:latin typeface="Avenir Book" panose="02000503020000020003" pitchFamily="2" charset="0"/>
              </a:rPr>
              <a:t>hese</a:t>
            </a:r>
            <a:r>
              <a:rPr lang="fr-FR" b="0" dirty="0">
                <a:effectLst/>
                <a:latin typeface="Avenir Book" panose="02000503020000020003" pitchFamily="2" charset="0"/>
              </a:rPr>
              <a:t> slides </a:t>
            </a:r>
            <a:r>
              <a:rPr lang="fr-FR" b="0" dirty="0" err="1">
                <a:effectLst/>
                <a:latin typeface="Avenir Book" panose="02000503020000020003" pitchFamily="2" charset="0"/>
              </a:rPr>
              <a:t>summarize</a:t>
            </a:r>
            <a:r>
              <a:rPr lang="fr-FR" b="0" dirty="0">
                <a:effectLst/>
                <a:latin typeface="Avenir Book" panose="02000503020000020003" pitchFamily="2" charset="0"/>
              </a:rPr>
              <a:t> the live </a:t>
            </a:r>
            <a:r>
              <a:rPr lang="fr-FR" b="0" dirty="0" err="1">
                <a:effectLst/>
                <a:latin typeface="Avenir Book" panose="02000503020000020003" pitchFamily="2" charset="0"/>
              </a:rPr>
              <a:t>demo</a:t>
            </a:r>
            <a:r>
              <a:rPr lang="fr-FR" b="0" dirty="0">
                <a:effectLst/>
                <a:latin typeface="Avenir Book" panose="02000503020000020003" pitchFamily="2" charset="0"/>
              </a:rPr>
              <a:t> </a:t>
            </a:r>
            <a:r>
              <a:rPr lang="fr-FR" b="0" dirty="0" err="1">
                <a:effectLst/>
                <a:latin typeface="Avenir Book" panose="02000503020000020003" pitchFamily="2" charset="0"/>
              </a:rPr>
              <a:t>presented</a:t>
            </a:r>
            <a:r>
              <a:rPr lang="fr-FR" b="0" dirty="0">
                <a:effectLst/>
                <a:latin typeface="Avenir Book" panose="02000503020000020003" pitchFamily="2" charset="0"/>
              </a:rPr>
              <a:t> at the NMDB meeting 2025. It </a:t>
            </a:r>
            <a:r>
              <a:rPr lang="fr-FR" b="0" dirty="0" err="1">
                <a:effectLst/>
                <a:latin typeface="Avenir Book" panose="02000503020000020003" pitchFamily="2" charset="0"/>
              </a:rPr>
              <a:t>was</a:t>
            </a:r>
            <a:r>
              <a:rPr lang="fr-FR" b="0" dirty="0">
                <a:effectLst/>
                <a:latin typeface="Avenir Book" panose="02000503020000020003" pitchFamily="2" charset="0"/>
              </a:rPr>
              <a:t> </a:t>
            </a:r>
            <a:r>
              <a:rPr lang="fr-FR" b="0" dirty="0" err="1">
                <a:effectLst/>
                <a:latin typeface="Avenir Book" panose="02000503020000020003" pitchFamily="2" charset="0"/>
              </a:rPr>
              <a:t>devoted</a:t>
            </a:r>
            <a:r>
              <a:rPr lang="fr-FR" b="0" dirty="0">
                <a:effectLst/>
                <a:latin typeface="Avenir Book" panose="02000503020000020003" pitchFamily="2" charset="0"/>
              </a:rPr>
              <a:t> more </a:t>
            </a:r>
            <a:r>
              <a:rPr lang="fr-FR" b="0" dirty="0" err="1">
                <a:effectLst/>
                <a:latin typeface="Avenir Book" panose="02000503020000020003" pitchFamily="2" charset="0"/>
              </a:rPr>
              <a:t>specifically</a:t>
            </a:r>
            <a:r>
              <a:rPr lang="fr-FR" b="0" dirty="0">
                <a:effectLst/>
                <a:latin typeface="Avenir Book" panose="02000503020000020003" pitchFamily="2" charset="0"/>
              </a:rPr>
              <a:t> to </a:t>
            </a:r>
            <a:r>
              <a:rPr lang="fr-FR" b="0" dirty="0" err="1">
                <a:effectLst/>
                <a:latin typeface="Avenir Book" panose="02000503020000020003" pitchFamily="2" charset="0"/>
              </a:rPr>
              <a:t>recent</a:t>
            </a:r>
            <a:r>
              <a:rPr lang="fr-FR" b="0" dirty="0">
                <a:effectLst/>
                <a:latin typeface="Avenir Book" panose="02000503020000020003" pitchFamily="2" charset="0"/>
              </a:rPr>
              <a:t> </a:t>
            </a:r>
            <a:r>
              <a:rPr lang="fr-FR" b="0" dirty="0" err="1">
                <a:effectLst/>
                <a:latin typeface="Avenir Book" panose="02000503020000020003" pitchFamily="2" charset="0"/>
              </a:rPr>
              <a:t>developments</a:t>
            </a:r>
            <a:r>
              <a:rPr lang="fr-FR" b="0" dirty="0">
                <a:effectLst/>
                <a:latin typeface="Avenir Book" panose="02000503020000020003" pitchFamily="2" charset="0"/>
              </a:rPr>
              <a:t> on an interactive interface </a:t>
            </a:r>
            <a:r>
              <a:rPr lang="fr-FR" b="0" dirty="0" err="1">
                <a:effectLst/>
                <a:latin typeface="Avenir Book" panose="02000503020000020003" pitchFamily="2" charset="0"/>
              </a:rPr>
              <a:t>complementary</a:t>
            </a:r>
            <a:r>
              <a:rPr lang="fr-FR" b="0" dirty="0">
                <a:effectLst/>
                <a:latin typeface="Avenir Book" panose="02000503020000020003" pitchFamily="2" charset="0"/>
              </a:rPr>
              <a:t> to the original Nest.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998181B-0BF2-B9E5-E24B-5EC37273C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565" y="4917057"/>
            <a:ext cx="7772400" cy="1323270"/>
          </a:xfrm>
          <a:prstGeom prst="rect">
            <a:avLst/>
          </a:prstGeom>
        </p:spPr>
      </p:pic>
      <p:sp>
        <p:nvSpPr>
          <p:cNvPr id="18" name="Virage 17">
            <a:extLst>
              <a:ext uri="{FF2B5EF4-FFF2-40B4-BE49-F238E27FC236}">
                <a16:creationId xmlns:a16="http://schemas.microsoft.com/office/drawing/2014/main" id="{874E851B-22C7-DA45-B04F-E79A2DD32AAD}"/>
              </a:ext>
            </a:extLst>
          </p:cNvPr>
          <p:cNvSpPr/>
          <p:nvPr/>
        </p:nvSpPr>
        <p:spPr>
          <a:xfrm rot="10800000">
            <a:off x="8236747" y="4016187"/>
            <a:ext cx="907252" cy="1885137"/>
          </a:xfrm>
          <a:prstGeom prst="bentArrow">
            <a:avLst>
              <a:gd name="adj1" fmla="val 15153"/>
              <a:gd name="adj2" fmla="val 23906"/>
              <a:gd name="adj3" fmla="val 23906"/>
              <a:gd name="adj4" fmla="val 57974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B2B3AFB-53B2-CDFF-AEA5-D5A6EFAA241C}"/>
              </a:ext>
            </a:extLst>
          </p:cNvPr>
          <p:cNvSpPr txBox="1"/>
          <p:nvPr/>
        </p:nvSpPr>
        <p:spPr>
          <a:xfrm>
            <a:off x="4653160" y="6240327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Mono" panose="02060509020205020204" pitchFamily="49" charset="77"/>
                <a:cs typeface="Consolas" panose="020B0609020204030204" pitchFamily="49" charset="0"/>
              </a:rPr>
              <a:t>www.nmdb.eu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PT Mono" panose="02060509020205020204" pitchFamily="49" charset="77"/>
                <a:cs typeface="Consolas" panose="020B0609020204030204" pitchFamily="49" charset="0"/>
              </a:rPr>
              <a:t>/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Mono" panose="02060509020205020204" pitchFamily="49" charset="77"/>
                <a:cs typeface="Consolas" panose="020B0609020204030204" pitchFamily="49" charset="0"/>
              </a:rPr>
              <a:t>nest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PT Mono" panose="02060509020205020204" pitchFamily="49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1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294A7DF-0854-9928-267B-B82C76FC9FCD}"/>
              </a:ext>
            </a:extLst>
          </p:cNvPr>
          <p:cNvSpPr txBox="1"/>
          <p:nvPr/>
        </p:nvSpPr>
        <p:spPr>
          <a:xfrm>
            <a:off x="146990" y="336752"/>
            <a:ext cx="575533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The original Nest </a:t>
            </a:r>
            <a:r>
              <a:rPr lang="fr-FR" dirty="0" err="1"/>
              <a:t>works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form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user </a:t>
            </a:r>
            <a:r>
              <a:rPr lang="fr-FR" dirty="0" err="1"/>
              <a:t>fills</a:t>
            </a:r>
            <a:r>
              <a:rPr lang="fr-FR" dirty="0"/>
              <a:t> in and </a:t>
            </a:r>
            <a:r>
              <a:rPr lang="fr-FR" dirty="0" err="1"/>
              <a:t>submits</a:t>
            </a:r>
            <a:r>
              <a:rPr lang="fr-FR" dirty="0"/>
              <a:t> to </a:t>
            </a:r>
            <a:r>
              <a:rPr lang="fr-FR" dirty="0" err="1"/>
              <a:t>obtain</a:t>
            </a:r>
            <a:r>
              <a:rPr lang="fr-FR" dirty="0"/>
              <a:t> a </a:t>
            </a:r>
            <a:r>
              <a:rPr lang="fr-FR" dirty="0" err="1"/>
              <a:t>graphical</a:t>
            </a:r>
            <a:r>
              <a:rPr lang="fr-FR" dirty="0"/>
              <a:t> </a:t>
            </a:r>
            <a:r>
              <a:rPr lang="fr-FR" dirty="0" err="1"/>
              <a:t>representation</a:t>
            </a:r>
            <a:r>
              <a:rPr lang="fr-FR" dirty="0"/>
              <a:t> of the </a:t>
            </a:r>
            <a:r>
              <a:rPr lang="fr-FR" dirty="0" err="1"/>
              <a:t>selected</a:t>
            </a:r>
            <a:r>
              <a:rPr lang="fr-FR" dirty="0"/>
              <a:t> data, or in ascii format. A PHP engine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on the server </a:t>
            </a:r>
            <a:r>
              <a:rPr lang="fr-FR" dirty="0" err="1"/>
              <a:t>side</a:t>
            </a:r>
            <a:r>
              <a:rPr lang="fr-FR" dirty="0"/>
              <a:t>.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This new interface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Javascript code and the </a:t>
            </a:r>
            <a:r>
              <a:rPr lang="fr-FR" dirty="0" err="1"/>
              <a:t>Highcharts</a:t>
            </a:r>
            <a:r>
              <a:rPr lang="fr-FR" dirty="0"/>
              <a:t> </a:t>
            </a:r>
            <a:r>
              <a:rPr lang="fr-FR" dirty="0" err="1"/>
              <a:t>library</a:t>
            </a:r>
            <a:r>
              <a:rPr lang="fr-FR" dirty="0"/>
              <a:t>. This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user actions are </a:t>
            </a:r>
            <a:r>
              <a:rPr lang="fr-FR" dirty="0" err="1"/>
              <a:t>managed</a:t>
            </a:r>
            <a:r>
              <a:rPr lang="fr-FR" dirty="0"/>
              <a:t> by </a:t>
            </a:r>
            <a:r>
              <a:rPr lang="fr-FR" dirty="0" err="1"/>
              <a:t>their</a:t>
            </a:r>
            <a:r>
              <a:rPr lang="fr-FR" dirty="0"/>
              <a:t> browser (client). The </a:t>
            </a:r>
            <a:r>
              <a:rPr lang="fr-FR" dirty="0" err="1"/>
              <a:t>retrieval</a:t>
            </a:r>
            <a:r>
              <a:rPr lang="fr-FR" dirty="0"/>
              <a:t> of NMDB data, </a:t>
            </a:r>
            <a:r>
              <a:rPr lang="fr-FR" dirty="0" err="1"/>
              <a:t>however</a:t>
            </a:r>
            <a:r>
              <a:rPr lang="fr-FR" dirty="0"/>
              <a:t>, </a:t>
            </a:r>
            <a:r>
              <a:rPr lang="fr-FR" dirty="0" err="1"/>
              <a:t>remains</a:t>
            </a:r>
            <a:r>
              <a:rPr lang="fr-FR" dirty="0"/>
              <a:t> </a:t>
            </a:r>
            <a:r>
              <a:rPr lang="fr-FR" dirty="0" err="1"/>
              <a:t>managed</a:t>
            </a:r>
            <a:r>
              <a:rPr lang="fr-FR" dirty="0"/>
              <a:t> by the server, </a:t>
            </a:r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ancillary</a:t>
            </a:r>
            <a:r>
              <a:rPr lang="fr-FR" dirty="0"/>
              <a:t> data (</a:t>
            </a:r>
            <a:r>
              <a:rPr lang="fr-FR" dirty="0" err="1"/>
              <a:t>Kp</a:t>
            </a:r>
            <a:r>
              <a:rPr lang="fr-FR" dirty="0"/>
              <a:t>, Goes) are </a:t>
            </a:r>
            <a:r>
              <a:rPr lang="fr-FR" dirty="0" err="1"/>
              <a:t>loaded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by the client.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The main </a:t>
            </a:r>
            <a:r>
              <a:rPr lang="fr-FR" dirty="0" err="1"/>
              <a:t>advantage</a:t>
            </a:r>
            <a:r>
              <a:rPr lang="fr-FR" dirty="0"/>
              <a:t> of </a:t>
            </a:r>
            <a:r>
              <a:rPr lang="fr-FR" dirty="0" err="1"/>
              <a:t>this</a:t>
            </a:r>
            <a:r>
              <a:rPr lang="fr-FR" dirty="0"/>
              <a:t> design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the user to </a:t>
            </a:r>
            <a:r>
              <a:rPr lang="fr-FR" dirty="0" err="1"/>
              <a:t>play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different</a:t>
            </a:r>
            <a:r>
              <a:rPr lang="fr-FR" dirty="0"/>
              <a:t> time </a:t>
            </a:r>
            <a:r>
              <a:rPr lang="fr-FR" dirty="0" err="1"/>
              <a:t>series</a:t>
            </a:r>
            <a:r>
              <a:rPr lang="fr-FR" dirty="0"/>
              <a:t>, </a:t>
            </a:r>
            <a:r>
              <a:rPr lang="fr-FR" dirty="0" err="1"/>
              <a:t>without</a:t>
            </a:r>
            <a:r>
              <a:rPr lang="fr-FR" dirty="0"/>
              <a:t> </a:t>
            </a:r>
            <a:r>
              <a:rPr lang="fr-FR" dirty="0" err="1"/>
              <a:t>having</a:t>
            </a:r>
            <a:r>
              <a:rPr lang="fr-FR" dirty="0"/>
              <a:t> to re-</a:t>
            </a:r>
            <a:r>
              <a:rPr lang="fr-FR" dirty="0" err="1"/>
              <a:t>submit</a:t>
            </a:r>
            <a:r>
              <a:rPr lang="fr-FR" dirty="0"/>
              <a:t> a </a:t>
            </a:r>
            <a:r>
              <a:rPr lang="fr-FR" dirty="0" err="1"/>
              <a:t>form</a:t>
            </a:r>
            <a:r>
              <a:rPr lang="fr-FR" dirty="0"/>
              <a:t> for </a:t>
            </a:r>
            <a:r>
              <a:rPr lang="fr-FR" dirty="0" err="1"/>
              <a:t>each</a:t>
            </a:r>
            <a:r>
              <a:rPr lang="fr-FR" dirty="0"/>
              <a:t> modification. This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fluidity</a:t>
            </a:r>
            <a:r>
              <a:rPr lang="fr-FR" dirty="0"/>
              <a:t> of navigation </a:t>
            </a:r>
            <a:r>
              <a:rPr lang="fr-FR" dirty="0" err="1"/>
              <a:t>depends</a:t>
            </a:r>
            <a:r>
              <a:rPr lang="fr-FR" dirty="0"/>
              <a:t> on the performance of the client machine. As all data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loaded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the page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opened</a:t>
            </a:r>
            <a:r>
              <a:rPr lang="fr-FR" dirty="0"/>
              <a:t>,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weight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limited</a:t>
            </a:r>
            <a:r>
              <a:rPr lang="fr-FR" dirty="0"/>
              <a:t>. 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 the interface </a:t>
            </a:r>
            <a:r>
              <a:rPr lang="fr-FR" dirty="0" err="1"/>
              <a:t>currently</a:t>
            </a:r>
            <a:r>
              <a:rPr lang="fr-FR" dirty="0"/>
              <a:t> </a:t>
            </a:r>
            <a:r>
              <a:rPr lang="fr-FR" dirty="0" err="1"/>
              <a:t>offers</a:t>
            </a:r>
            <a:r>
              <a:rPr lang="fr-FR" dirty="0"/>
              <a:t> a 48-hour </a:t>
            </a:r>
            <a:r>
              <a:rPr lang="fr-FR" dirty="0" err="1"/>
              <a:t>limit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96 </a:t>
            </a:r>
            <a:r>
              <a:rPr lang="fr-FR" dirty="0" err="1"/>
              <a:t>hours</a:t>
            </a:r>
            <a:r>
              <a:rPr lang="fr-FR" dirty="0"/>
              <a:t> via the interface.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841EF6D-0BA0-9C28-07A6-2645EA34B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677" y="0"/>
            <a:ext cx="5708645" cy="6858000"/>
          </a:xfrm>
          <a:prstGeom prst="rect">
            <a:avLst/>
          </a:prstGeom>
        </p:spPr>
      </p:pic>
      <p:sp>
        <p:nvSpPr>
          <p:cNvPr id="8" name="Virage 7">
            <a:extLst>
              <a:ext uri="{FF2B5EF4-FFF2-40B4-BE49-F238E27FC236}">
                <a16:creationId xmlns:a16="http://schemas.microsoft.com/office/drawing/2014/main" id="{EAE81D2E-8D35-B248-7975-A3A810F53DE9}"/>
              </a:ext>
            </a:extLst>
          </p:cNvPr>
          <p:cNvSpPr/>
          <p:nvPr/>
        </p:nvSpPr>
        <p:spPr>
          <a:xfrm rot="5400000" flipH="1">
            <a:off x="6052099" y="3141630"/>
            <a:ext cx="710339" cy="1009892"/>
          </a:xfrm>
          <a:prstGeom prst="bentArrow">
            <a:avLst>
              <a:gd name="adj1" fmla="val 15153"/>
              <a:gd name="adj2" fmla="val 23906"/>
              <a:gd name="adj3" fmla="val 23906"/>
              <a:gd name="adj4" fmla="val 57974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6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A0141E5-AE2C-BDF1-ED90-EFA1A476B280}"/>
              </a:ext>
            </a:extLst>
          </p:cNvPr>
          <p:cNvSpPr txBox="1"/>
          <p:nvPr/>
        </p:nvSpPr>
        <p:spPr>
          <a:xfrm>
            <a:off x="105334" y="0"/>
            <a:ext cx="119813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Another</a:t>
            </a:r>
            <a:r>
              <a:rPr lang="fr-FR" dirty="0"/>
              <a:t> page (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doesn't</a:t>
            </a:r>
            <a:r>
              <a:rPr lang="fr-FR" dirty="0"/>
              <a:t> </a:t>
            </a:r>
            <a:r>
              <a:rPr lang="fr-FR" dirty="0" err="1"/>
              <a:t>yet</a:t>
            </a:r>
            <a:r>
              <a:rPr lang="fr-FR" dirty="0"/>
              <a:t> have as </a:t>
            </a:r>
            <a:r>
              <a:rPr lang="fr-FR" dirty="0" err="1"/>
              <a:t>many</a:t>
            </a:r>
            <a:r>
              <a:rPr lang="fr-FR" dirty="0"/>
              <a:t> options) </a:t>
            </a:r>
            <a:r>
              <a:rPr lang="fr-FR" dirty="0" err="1"/>
              <a:t>offers</a:t>
            </a:r>
            <a:r>
              <a:rPr lang="fr-FR" dirty="0"/>
              <a:t> the </a:t>
            </a:r>
            <a:r>
              <a:rPr lang="fr-FR" dirty="0" err="1"/>
              <a:t>possibility</a:t>
            </a:r>
            <a:r>
              <a:rPr lang="fr-FR" dirty="0"/>
              <a:t> of </a:t>
            </a:r>
            <a:r>
              <a:rPr lang="fr-FR" dirty="0" err="1"/>
              <a:t>displaying</a:t>
            </a:r>
            <a:r>
              <a:rPr lang="fr-FR" dirty="0"/>
              <a:t> data </a:t>
            </a:r>
            <a:r>
              <a:rPr lang="fr-FR" dirty="0" err="1"/>
              <a:t>from</a:t>
            </a:r>
            <a:r>
              <a:rPr lang="fr-FR" dirty="0"/>
              <a:t> a single monitor over a longer </a:t>
            </a:r>
            <a:r>
              <a:rPr lang="fr-FR" dirty="0" err="1"/>
              <a:t>period</a:t>
            </a:r>
            <a:r>
              <a:rPr lang="fr-FR" dirty="0"/>
              <a:t> (1 </a:t>
            </a:r>
            <a:r>
              <a:rPr lang="fr-FR" dirty="0" err="1"/>
              <a:t>month</a:t>
            </a:r>
            <a:r>
              <a:rPr lang="fr-FR" dirty="0"/>
              <a:t>). It </a:t>
            </a:r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to </a:t>
            </a:r>
            <a:r>
              <a:rPr lang="fr-FR" dirty="0" err="1"/>
              <a:t>play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pressure data and </a:t>
            </a:r>
            <a:r>
              <a:rPr lang="fr-FR" dirty="0" err="1"/>
              <a:t>counts</a:t>
            </a:r>
            <a:r>
              <a:rPr lang="fr-FR" dirty="0"/>
              <a:t>, </a:t>
            </a:r>
            <a:r>
              <a:rPr lang="fr-FR" dirty="0" err="1"/>
              <a:t>corrected</a:t>
            </a:r>
            <a:r>
              <a:rPr lang="fr-FR" dirty="0"/>
              <a:t> or </a:t>
            </a:r>
            <a:r>
              <a:rPr lang="fr-FR" dirty="0" err="1"/>
              <a:t>uncorrected</a:t>
            </a:r>
            <a:r>
              <a:rPr lang="fr-FR" dirty="0"/>
              <a:t>, </a:t>
            </a:r>
            <a:r>
              <a:rPr lang="fr-FR" dirty="0" err="1"/>
              <a:t>revised</a:t>
            </a:r>
            <a:r>
              <a:rPr lang="fr-FR" dirty="0"/>
              <a:t> or original.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117C484-6883-2DBB-EC3A-4EBE0625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877" y="1210237"/>
            <a:ext cx="8505108" cy="345141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D71053B-4958-7354-44D1-640FEC412655}"/>
              </a:ext>
            </a:extLst>
          </p:cNvPr>
          <p:cNvSpPr txBox="1"/>
          <p:nvPr/>
        </p:nvSpPr>
        <p:spPr>
          <a:xfrm>
            <a:off x="105334" y="6268140"/>
            <a:ext cx="11981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Feedback ! </a:t>
            </a:r>
            <a:r>
              <a:rPr lang="fr-FR" dirty="0" err="1">
                <a:solidFill>
                  <a:schemeClr val="accent2"/>
                </a:solidFill>
              </a:rPr>
              <a:t>Please</a:t>
            </a:r>
            <a:r>
              <a:rPr lang="fr-FR" dirty="0">
                <a:solidFill>
                  <a:schemeClr val="accent2"/>
                </a:solidFill>
              </a:rPr>
              <a:t> let me know about </a:t>
            </a:r>
            <a:r>
              <a:rPr lang="fr-FR" dirty="0" err="1">
                <a:solidFill>
                  <a:schemeClr val="accent2"/>
                </a:solidFill>
              </a:rPr>
              <a:t>your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experiences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with</a:t>
            </a:r>
            <a:r>
              <a:rPr lang="fr-FR" dirty="0">
                <a:solidFill>
                  <a:schemeClr val="accent2"/>
                </a:solidFill>
              </a:rPr>
              <a:t> the </a:t>
            </a:r>
            <a:r>
              <a:rPr lang="fr-FR" dirty="0" err="1">
                <a:solidFill>
                  <a:schemeClr val="accent2"/>
                </a:solidFill>
              </a:rPr>
              <a:t>website</a:t>
            </a:r>
            <a:r>
              <a:rPr lang="fr-FR" dirty="0">
                <a:solidFill>
                  <a:schemeClr val="accent2"/>
                </a:solidFill>
              </a:rPr>
              <a:t>, </a:t>
            </a:r>
            <a:r>
              <a:rPr lang="fr-FR" dirty="0" err="1">
                <a:solidFill>
                  <a:schemeClr val="accent2"/>
                </a:solidFill>
              </a:rPr>
              <a:t>any</a:t>
            </a:r>
            <a:r>
              <a:rPr lang="fr-FR" dirty="0">
                <a:solidFill>
                  <a:schemeClr val="accent2"/>
                </a:solidFill>
              </a:rPr>
              <a:t> bugs or </a:t>
            </a:r>
            <a:r>
              <a:rPr lang="fr-FR" dirty="0" err="1">
                <a:solidFill>
                  <a:schemeClr val="accent2"/>
                </a:solidFill>
              </a:rPr>
              <a:t>improvements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you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think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might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be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useful</a:t>
            </a:r>
            <a:r>
              <a:rPr lang="fr-FR" dirty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FC015B6-6A41-79E9-9E4D-C20D513EE435}"/>
              </a:ext>
            </a:extLst>
          </p:cNvPr>
          <p:cNvSpPr txBox="1"/>
          <p:nvPr/>
        </p:nvSpPr>
        <p:spPr>
          <a:xfrm>
            <a:off x="210671" y="4864729"/>
            <a:ext cx="11770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3rd page, </a:t>
            </a:r>
            <a:r>
              <a:rPr lang="fr-FR" dirty="0" err="1"/>
              <a:t>yet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developed</a:t>
            </a:r>
            <a:r>
              <a:rPr lang="fr-FR" dirty="0"/>
              <a:t>,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1-hour data over the long </a:t>
            </a:r>
            <a:r>
              <a:rPr lang="fr-FR" dirty="0" err="1"/>
              <a:t>term</a:t>
            </a:r>
            <a:r>
              <a:rPr lang="fr-FR" dirty="0"/>
              <a:t>.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These</a:t>
            </a:r>
            <a:r>
              <a:rPr lang="fr-FR" dirty="0"/>
              <a:t> pages are not </a:t>
            </a:r>
            <a:r>
              <a:rPr lang="fr-FR" dirty="0" err="1"/>
              <a:t>intended</a:t>
            </a:r>
            <a:r>
              <a:rPr lang="fr-FR" dirty="0"/>
              <a:t> to replace the </a:t>
            </a:r>
            <a:r>
              <a:rPr lang="fr-FR" dirty="0" err="1"/>
              <a:t>current</a:t>
            </a:r>
            <a:r>
              <a:rPr lang="fr-FR" dirty="0"/>
              <a:t> Nest site,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offers</a:t>
            </a:r>
            <a:r>
              <a:rPr lang="fr-FR" dirty="0"/>
              <a:t> 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possibilities</a:t>
            </a:r>
            <a:r>
              <a:rPr lang="fr-FR" dirty="0"/>
              <a:t> </a:t>
            </a:r>
            <a:r>
              <a:rPr lang="fr-FR" dirty="0" err="1"/>
              <a:t>despite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reduced</a:t>
            </a:r>
            <a:r>
              <a:rPr lang="fr-FR" dirty="0"/>
              <a:t> </a:t>
            </a:r>
            <a:r>
              <a:rPr lang="fr-FR" dirty="0" err="1"/>
              <a:t>interactivity</a:t>
            </a:r>
            <a:r>
              <a:rPr lang="fr-FR" dirty="0"/>
              <a:t>. </a:t>
            </a:r>
          </a:p>
        </p:txBody>
      </p:sp>
      <p:sp>
        <p:nvSpPr>
          <p:cNvPr id="12" name="Virage 11">
            <a:extLst>
              <a:ext uri="{FF2B5EF4-FFF2-40B4-BE49-F238E27FC236}">
                <a16:creationId xmlns:a16="http://schemas.microsoft.com/office/drawing/2014/main" id="{39C1192D-63AE-E617-D046-0F2B07D06E50}"/>
              </a:ext>
            </a:extLst>
          </p:cNvPr>
          <p:cNvSpPr/>
          <p:nvPr/>
        </p:nvSpPr>
        <p:spPr>
          <a:xfrm rot="10800000">
            <a:off x="10318376" y="965185"/>
            <a:ext cx="1040689" cy="2177171"/>
          </a:xfrm>
          <a:prstGeom prst="bentArrow">
            <a:avLst>
              <a:gd name="adj1" fmla="val 15153"/>
              <a:gd name="adj2" fmla="val 23906"/>
              <a:gd name="adj3" fmla="val 23906"/>
              <a:gd name="adj4" fmla="val 57974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066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367</Words>
  <Application>Microsoft Macintosh PowerPoint</Application>
  <PresentationFormat>Grand écran</PresentationFormat>
  <Paragraphs>17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PT Mono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NFuller</dc:creator>
  <cp:lastModifiedBy>NFuller</cp:lastModifiedBy>
  <cp:revision>2</cp:revision>
  <dcterms:created xsi:type="dcterms:W3CDTF">2025-04-04T09:05:42Z</dcterms:created>
  <dcterms:modified xsi:type="dcterms:W3CDTF">2025-04-04T10:24:46Z</dcterms:modified>
</cp:coreProperties>
</file>