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0" r:id="rId8"/>
  </p:sldIdLst>
  <p:sldSz cx="14398625" cy="8997950"/>
  <p:notesSz cx="6858000" cy="9144000"/>
  <p:defaultTextStyle>
    <a:defPPr>
      <a:defRPr lang="el-GR"/>
    </a:defPPr>
    <a:lvl1pPr marL="0" algn="l" defTabSz="1336944" rtl="0" eaLnBrk="1" latinLnBrk="0" hangingPunct="1">
      <a:defRPr sz="2600" kern="1200">
        <a:solidFill>
          <a:schemeClr val="tx1"/>
        </a:solidFill>
        <a:latin typeface="+mn-lt"/>
        <a:ea typeface="+mn-ea"/>
        <a:cs typeface="+mn-cs"/>
      </a:defRPr>
    </a:lvl1pPr>
    <a:lvl2pPr marL="668472" algn="l" defTabSz="1336944" rtl="0" eaLnBrk="1" latinLnBrk="0" hangingPunct="1">
      <a:defRPr sz="2600" kern="1200">
        <a:solidFill>
          <a:schemeClr val="tx1"/>
        </a:solidFill>
        <a:latin typeface="+mn-lt"/>
        <a:ea typeface="+mn-ea"/>
        <a:cs typeface="+mn-cs"/>
      </a:defRPr>
    </a:lvl2pPr>
    <a:lvl3pPr marL="1336944" algn="l" defTabSz="1336944" rtl="0" eaLnBrk="1" latinLnBrk="0" hangingPunct="1">
      <a:defRPr sz="2600" kern="1200">
        <a:solidFill>
          <a:schemeClr val="tx1"/>
        </a:solidFill>
        <a:latin typeface="+mn-lt"/>
        <a:ea typeface="+mn-ea"/>
        <a:cs typeface="+mn-cs"/>
      </a:defRPr>
    </a:lvl3pPr>
    <a:lvl4pPr marL="2005416" algn="l" defTabSz="1336944" rtl="0" eaLnBrk="1" latinLnBrk="0" hangingPunct="1">
      <a:defRPr sz="2600" kern="1200">
        <a:solidFill>
          <a:schemeClr val="tx1"/>
        </a:solidFill>
        <a:latin typeface="+mn-lt"/>
        <a:ea typeface="+mn-ea"/>
        <a:cs typeface="+mn-cs"/>
      </a:defRPr>
    </a:lvl4pPr>
    <a:lvl5pPr marL="2673888" algn="l" defTabSz="1336944" rtl="0" eaLnBrk="1" latinLnBrk="0" hangingPunct="1">
      <a:defRPr sz="2600" kern="1200">
        <a:solidFill>
          <a:schemeClr val="tx1"/>
        </a:solidFill>
        <a:latin typeface="+mn-lt"/>
        <a:ea typeface="+mn-ea"/>
        <a:cs typeface="+mn-cs"/>
      </a:defRPr>
    </a:lvl5pPr>
    <a:lvl6pPr marL="3342361" algn="l" defTabSz="1336944" rtl="0" eaLnBrk="1" latinLnBrk="0" hangingPunct="1">
      <a:defRPr sz="2600" kern="1200">
        <a:solidFill>
          <a:schemeClr val="tx1"/>
        </a:solidFill>
        <a:latin typeface="+mn-lt"/>
        <a:ea typeface="+mn-ea"/>
        <a:cs typeface="+mn-cs"/>
      </a:defRPr>
    </a:lvl6pPr>
    <a:lvl7pPr marL="4010833" algn="l" defTabSz="1336944" rtl="0" eaLnBrk="1" latinLnBrk="0" hangingPunct="1">
      <a:defRPr sz="2600" kern="1200">
        <a:solidFill>
          <a:schemeClr val="tx1"/>
        </a:solidFill>
        <a:latin typeface="+mn-lt"/>
        <a:ea typeface="+mn-ea"/>
        <a:cs typeface="+mn-cs"/>
      </a:defRPr>
    </a:lvl7pPr>
    <a:lvl8pPr marL="4679305" algn="l" defTabSz="1336944" rtl="0" eaLnBrk="1" latinLnBrk="0" hangingPunct="1">
      <a:defRPr sz="2600" kern="1200">
        <a:solidFill>
          <a:schemeClr val="tx1"/>
        </a:solidFill>
        <a:latin typeface="+mn-lt"/>
        <a:ea typeface="+mn-ea"/>
        <a:cs typeface="+mn-cs"/>
      </a:defRPr>
    </a:lvl8pPr>
    <a:lvl9pPr marL="5347777" algn="l" defTabSz="1336944"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4">
          <p15:clr>
            <a:srgbClr val="A4A3A4"/>
          </p15:clr>
        </p15:guide>
        <p15:guide id="2" pos="4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070" y="58"/>
      </p:cViewPr>
      <p:guideLst>
        <p:guide orient="horz" pos="2834"/>
        <p:guide pos="4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79897" y="2795197"/>
            <a:ext cx="12238831" cy="1928727"/>
          </a:xfrm>
        </p:spPr>
        <p:txBody>
          <a:bodyPr/>
          <a:lstStyle/>
          <a:p>
            <a:r>
              <a:rPr lang="el-GR"/>
              <a:t>Στυλ κύριου τίτλου</a:t>
            </a:r>
          </a:p>
        </p:txBody>
      </p:sp>
      <p:sp>
        <p:nvSpPr>
          <p:cNvPr id="3" name="Υπότιτλος 2"/>
          <p:cNvSpPr>
            <a:spLocks noGrp="1"/>
          </p:cNvSpPr>
          <p:nvPr>
            <p:ph type="subTitle" idx="1"/>
          </p:nvPr>
        </p:nvSpPr>
        <p:spPr>
          <a:xfrm>
            <a:off x="2159794" y="5098838"/>
            <a:ext cx="10079038" cy="2299476"/>
          </a:xfrm>
        </p:spPr>
        <p:txBody>
          <a:bodyPr/>
          <a:lstStyle>
            <a:lvl1pPr marL="0" indent="0" algn="ctr">
              <a:buNone/>
              <a:defRPr>
                <a:solidFill>
                  <a:schemeClr val="tx1">
                    <a:tint val="75000"/>
                  </a:schemeClr>
                </a:solidFill>
              </a:defRPr>
            </a:lvl1pPr>
            <a:lvl2pPr marL="668472" indent="0" algn="ctr">
              <a:buNone/>
              <a:defRPr>
                <a:solidFill>
                  <a:schemeClr val="tx1">
                    <a:tint val="75000"/>
                  </a:schemeClr>
                </a:solidFill>
              </a:defRPr>
            </a:lvl2pPr>
            <a:lvl3pPr marL="1336944" indent="0" algn="ctr">
              <a:buNone/>
              <a:defRPr>
                <a:solidFill>
                  <a:schemeClr val="tx1">
                    <a:tint val="75000"/>
                  </a:schemeClr>
                </a:solidFill>
              </a:defRPr>
            </a:lvl3pPr>
            <a:lvl4pPr marL="2005416" indent="0" algn="ctr">
              <a:buNone/>
              <a:defRPr>
                <a:solidFill>
                  <a:schemeClr val="tx1">
                    <a:tint val="75000"/>
                  </a:schemeClr>
                </a:solidFill>
              </a:defRPr>
            </a:lvl4pPr>
            <a:lvl5pPr marL="2673888" indent="0" algn="ctr">
              <a:buNone/>
              <a:defRPr>
                <a:solidFill>
                  <a:schemeClr val="tx1">
                    <a:tint val="75000"/>
                  </a:schemeClr>
                </a:solidFill>
              </a:defRPr>
            </a:lvl5pPr>
            <a:lvl6pPr marL="3342361" indent="0" algn="ctr">
              <a:buNone/>
              <a:defRPr>
                <a:solidFill>
                  <a:schemeClr val="tx1">
                    <a:tint val="75000"/>
                  </a:schemeClr>
                </a:solidFill>
              </a:defRPr>
            </a:lvl6pPr>
            <a:lvl7pPr marL="4010833" indent="0" algn="ctr">
              <a:buNone/>
              <a:defRPr>
                <a:solidFill>
                  <a:schemeClr val="tx1">
                    <a:tint val="75000"/>
                  </a:schemeClr>
                </a:solidFill>
              </a:defRPr>
            </a:lvl7pPr>
            <a:lvl8pPr marL="4679305" indent="0" algn="ctr">
              <a:buNone/>
              <a:defRPr>
                <a:solidFill>
                  <a:schemeClr val="tx1">
                    <a:tint val="75000"/>
                  </a:schemeClr>
                </a:solidFill>
              </a:defRPr>
            </a:lvl8pPr>
            <a:lvl9pPr marL="5347777"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F377F42D-4BA3-4C4F-9C00-FF23CEAFF049}" type="datetimeFigureOut">
              <a:rPr lang="el-GR" smtClean="0"/>
              <a:pPr/>
              <a:t>14/3/2025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B951B1-F422-47DD-8BDE-9F3DE76362AE}" type="slidenum">
              <a:rPr lang="el-GR" smtClean="0"/>
              <a:pPr/>
              <a:t>‹#›</a:t>
            </a:fld>
            <a:endParaRPr lang="el-GR"/>
          </a:p>
        </p:txBody>
      </p:sp>
    </p:spTree>
    <p:extLst>
      <p:ext uri="{BB962C8B-B14F-4D97-AF65-F5344CB8AC3E}">
        <p14:creationId xmlns:p14="http://schemas.microsoft.com/office/powerpoint/2010/main" val="3449172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377F42D-4BA3-4C4F-9C00-FF23CEAFF049}" type="datetimeFigureOut">
              <a:rPr lang="el-GR" smtClean="0"/>
              <a:pPr/>
              <a:t>14/3/2025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B951B1-F422-47DD-8BDE-9F3DE76362AE}" type="slidenum">
              <a:rPr lang="el-GR" smtClean="0"/>
              <a:pPr/>
              <a:t>‹#›</a:t>
            </a:fld>
            <a:endParaRPr lang="el-GR"/>
          </a:p>
        </p:txBody>
      </p:sp>
    </p:spTree>
    <p:extLst>
      <p:ext uri="{BB962C8B-B14F-4D97-AF65-F5344CB8AC3E}">
        <p14:creationId xmlns:p14="http://schemas.microsoft.com/office/powerpoint/2010/main" val="405375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16438430" y="472810"/>
            <a:ext cx="5102014" cy="1007270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1132393" y="472810"/>
            <a:ext cx="15066060" cy="1007270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377F42D-4BA3-4C4F-9C00-FF23CEAFF049}" type="datetimeFigureOut">
              <a:rPr lang="el-GR" smtClean="0"/>
              <a:pPr/>
              <a:t>14/3/2025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B951B1-F422-47DD-8BDE-9F3DE76362AE}" type="slidenum">
              <a:rPr lang="el-GR" smtClean="0"/>
              <a:pPr/>
              <a:t>‹#›</a:t>
            </a:fld>
            <a:endParaRPr lang="el-GR"/>
          </a:p>
        </p:txBody>
      </p:sp>
    </p:spTree>
    <p:extLst>
      <p:ext uri="{BB962C8B-B14F-4D97-AF65-F5344CB8AC3E}">
        <p14:creationId xmlns:p14="http://schemas.microsoft.com/office/powerpoint/2010/main" val="100898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377F42D-4BA3-4C4F-9C00-FF23CEAFF049}" type="datetimeFigureOut">
              <a:rPr lang="el-GR" smtClean="0"/>
              <a:pPr/>
              <a:t>14/3/2025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B951B1-F422-47DD-8BDE-9F3DE76362AE}" type="slidenum">
              <a:rPr lang="el-GR" smtClean="0"/>
              <a:pPr/>
              <a:t>‹#›</a:t>
            </a:fld>
            <a:endParaRPr lang="el-GR"/>
          </a:p>
        </p:txBody>
      </p:sp>
    </p:spTree>
    <p:extLst>
      <p:ext uri="{BB962C8B-B14F-4D97-AF65-F5344CB8AC3E}">
        <p14:creationId xmlns:p14="http://schemas.microsoft.com/office/powerpoint/2010/main" val="316700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137392" y="5782017"/>
            <a:ext cx="12238831" cy="1787093"/>
          </a:xfrm>
        </p:spPr>
        <p:txBody>
          <a:bodyPr anchor="t"/>
          <a:lstStyle>
            <a:lvl1pPr algn="l">
              <a:defRPr sz="5800" b="1" cap="all"/>
            </a:lvl1pPr>
          </a:lstStyle>
          <a:p>
            <a:r>
              <a:rPr lang="el-GR"/>
              <a:t>Στυλ κύριου τίτλου</a:t>
            </a:r>
          </a:p>
        </p:txBody>
      </p:sp>
      <p:sp>
        <p:nvSpPr>
          <p:cNvPr id="3" name="Θέση κειμένου 2"/>
          <p:cNvSpPr>
            <a:spLocks noGrp="1"/>
          </p:cNvSpPr>
          <p:nvPr>
            <p:ph type="body" idx="1"/>
          </p:nvPr>
        </p:nvSpPr>
        <p:spPr>
          <a:xfrm>
            <a:off x="1137392" y="3813716"/>
            <a:ext cx="12238831" cy="1968301"/>
          </a:xfrm>
        </p:spPr>
        <p:txBody>
          <a:bodyPr anchor="b"/>
          <a:lstStyle>
            <a:lvl1pPr marL="0" indent="0">
              <a:buNone/>
              <a:defRPr sz="2900">
                <a:solidFill>
                  <a:schemeClr val="tx1">
                    <a:tint val="75000"/>
                  </a:schemeClr>
                </a:solidFill>
              </a:defRPr>
            </a:lvl1pPr>
            <a:lvl2pPr marL="668472" indent="0">
              <a:buNone/>
              <a:defRPr sz="2600">
                <a:solidFill>
                  <a:schemeClr val="tx1">
                    <a:tint val="75000"/>
                  </a:schemeClr>
                </a:solidFill>
              </a:defRPr>
            </a:lvl2pPr>
            <a:lvl3pPr marL="1336944" indent="0">
              <a:buNone/>
              <a:defRPr sz="2300">
                <a:solidFill>
                  <a:schemeClr val="tx1">
                    <a:tint val="75000"/>
                  </a:schemeClr>
                </a:solidFill>
              </a:defRPr>
            </a:lvl3pPr>
            <a:lvl4pPr marL="2005416" indent="0">
              <a:buNone/>
              <a:defRPr sz="2000">
                <a:solidFill>
                  <a:schemeClr val="tx1">
                    <a:tint val="75000"/>
                  </a:schemeClr>
                </a:solidFill>
              </a:defRPr>
            </a:lvl4pPr>
            <a:lvl5pPr marL="2673888" indent="0">
              <a:buNone/>
              <a:defRPr sz="2000">
                <a:solidFill>
                  <a:schemeClr val="tx1">
                    <a:tint val="75000"/>
                  </a:schemeClr>
                </a:solidFill>
              </a:defRPr>
            </a:lvl5pPr>
            <a:lvl6pPr marL="3342361" indent="0">
              <a:buNone/>
              <a:defRPr sz="2000">
                <a:solidFill>
                  <a:schemeClr val="tx1">
                    <a:tint val="75000"/>
                  </a:schemeClr>
                </a:solidFill>
              </a:defRPr>
            </a:lvl6pPr>
            <a:lvl7pPr marL="4010833" indent="0">
              <a:buNone/>
              <a:defRPr sz="2000">
                <a:solidFill>
                  <a:schemeClr val="tx1">
                    <a:tint val="75000"/>
                  </a:schemeClr>
                </a:solidFill>
              </a:defRPr>
            </a:lvl7pPr>
            <a:lvl8pPr marL="4679305" indent="0">
              <a:buNone/>
              <a:defRPr sz="2000">
                <a:solidFill>
                  <a:schemeClr val="tx1">
                    <a:tint val="75000"/>
                  </a:schemeClr>
                </a:solidFill>
              </a:defRPr>
            </a:lvl8pPr>
            <a:lvl9pPr marL="5347777" indent="0">
              <a:buNone/>
              <a:defRPr sz="20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F377F42D-4BA3-4C4F-9C00-FF23CEAFF049}" type="datetimeFigureOut">
              <a:rPr lang="el-GR" smtClean="0"/>
              <a:pPr/>
              <a:t>14/3/2025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B951B1-F422-47DD-8BDE-9F3DE76362AE}" type="slidenum">
              <a:rPr lang="el-GR" smtClean="0"/>
              <a:pPr/>
              <a:t>‹#›</a:t>
            </a:fld>
            <a:endParaRPr lang="el-GR"/>
          </a:p>
        </p:txBody>
      </p:sp>
    </p:spTree>
    <p:extLst>
      <p:ext uri="{BB962C8B-B14F-4D97-AF65-F5344CB8AC3E}">
        <p14:creationId xmlns:p14="http://schemas.microsoft.com/office/powerpoint/2010/main" val="206293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1132393" y="2755623"/>
            <a:ext cx="10084037" cy="778989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11456408" y="2755623"/>
            <a:ext cx="10084037" cy="778989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F377F42D-4BA3-4C4F-9C00-FF23CEAFF049}" type="datetimeFigureOut">
              <a:rPr lang="el-GR" smtClean="0"/>
              <a:pPr/>
              <a:t>14/3/2025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CB951B1-F422-47DD-8BDE-9F3DE76362AE}" type="slidenum">
              <a:rPr lang="el-GR" smtClean="0"/>
              <a:pPr/>
              <a:t>‹#›</a:t>
            </a:fld>
            <a:endParaRPr lang="el-GR"/>
          </a:p>
        </p:txBody>
      </p:sp>
    </p:spTree>
    <p:extLst>
      <p:ext uri="{BB962C8B-B14F-4D97-AF65-F5344CB8AC3E}">
        <p14:creationId xmlns:p14="http://schemas.microsoft.com/office/powerpoint/2010/main" val="310463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719931" y="360335"/>
            <a:ext cx="12958763" cy="1499658"/>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719931" y="2014125"/>
            <a:ext cx="6361893" cy="839391"/>
          </a:xfrm>
        </p:spPr>
        <p:txBody>
          <a:bodyPr anchor="b"/>
          <a:lstStyle>
            <a:lvl1pPr marL="0" indent="0">
              <a:buNone/>
              <a:defRPr sz="3500" b="1"/>
            </a:lvl1pPr>
            <a:lvl2pPr marL="668472" indent="0">
              <a:buNone/>
              <a:defRPr sz="2900" b="1"/>
            </a:lvl2pPr>
            <a:lvl3pPr marL="1336944" indent="0">
              <a:buNone/>
              <a:defRPr sz="2600" b="1"/>
            </a:lvl3pPr>
            <a:lvl4pPr marL="2005416" indent="0">
              <a:buNone/>
              <a:defRPr sz="2300" b="1"/>
            </a:lvl4pPr>
            <a:lvl5pPr marL="2673888" indent="0">
              <a:buNone/>
              <a:defRPr sz="2300" b="1"/>
            </a:lvl5pPr>
            <a:lvl6pPr marL="3342361" indent="0">
              <a:buNone/>
              <a:defRPr sz="2300" b="1"/>
            </a:lvl6pPr>
            <a:lvl7pPr marL="4010833" indent="0">
              <a:buNone/>
              <a:defRPr sz="2300" b="1"/>
            </a:lvl7pPr>
            <a:lvl8pPr marL="4679305" indent="0">
              <a:buNone/>
              <a:defRPr sz="2300" b="1"/>
            </a:lvl8pPr>
            <a:lvl9pPr marL="5347777" indent="0">
              <a:buNone/>
              <a:defRPr sz="2300" b="1"/>
            </a:lvl9pPr>
          </a:lstStyle>
          <a:p>
            <a:pPr lvl="0"/>
            <a:r>
              <a:rPr lang="el-GR"/>
              <a:t>Στυλ υποδείγματος κειμένου</a:t>
            </a:r>
          </a:p>
        </p:txBody>
      </p:sp>
      <p:sp>
        <p:nvSpPr>
          <p:cNvPr id="4" name="Θέση περιεχομένου 3"/>
          <p:cNvSpPr>
            <a:spLocks noGrp="1"/>
          </p:cNvSpPr>
          <p:nvPr>
            <p:ph sz="half" idx="2"/>
          </p:nvPr>
        </p:nvSpPr>
        <p:spPr>
          <a:xfrm>
            <a:off x="719931" y="2853517"/>
            <a:ext cx="6361893" cy="5184236"/>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7314302" y="2014125"/>
            <a:ext cx="6364392" cy="839391"/>
          </a:xfrm>
        </p:spPr>
        <p:txBody>
          <a:bodyPr anchor="b"/>
          <a:lstStyle>
            <a:lvl1pPr marL="0" indent="0">
              <a:buNone/>
              <a:defRPr sz="3500" b="1"/>
            </a:lvl1pPr>
            <a:lvl2pPr marL="668472" indent="0">
              <a:buNone/>
              <a:defRPr sz="2900" b="1"/>
            </a:lvl2pPr>
            <a:lvl3pPr marL="1336944" indent="0">
              <a:buNone/>
              <a:defRPr sz="2600" b="1"/>
            </a:lvl3pPr>
            <a:lvl4pPr marL="2005416" indent="0">
              <a:buNone/>
              <a:defRPr sz="2300" b="1"/>
            </a:lvl4pPr>
            <a:lvl5pPr marL="2673888" indent="0">
              <a:buNone/>
              <a:defRPr sz="2300" b="1"/>
            </a:lvl5pPr>
            <a:lvl6pPr marL="3342361" indent="0">
              <a:buNone/>
              <a:defRPr sz="2300" b="1"/>
            </a:lvl6pPr>
            <a:lvl7pPr marL="4010833" indent="0">
              <a:buNone/>
              <a:defRPr sz="2300" b="1"/>
            </a:lvl7pPr>
            <a:lvl8pPr marL="4679305" indent="0">
              <a:buNone/>
              <a:defRPr sz="2300" b="1"/>
            </a:lvl8pPr>
            <a:lvl9pPr marL="5347777" indent="0">
              <a:buNone/>
              <a:defRPr sz="23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7314302" y="2853517"/>
            <a:ext cx="6364392" cy="5184236"/>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F377F42D-4BA3-4C4F-9C00-FF23CEAFF049}" type="datetimeFigureOut">
              <a:rPr lang="el-GR" smtClean="0"/>
              <a:pPr/>
              <a:t>14/3/2025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CB951B1-F422-47DD-8BDE-9F3DE76362AE}" type="slidenum">
              <a:rPr lang="el-GR" smtClean="0"/>
              <a:pPr/>
              <a:t>‹#›</a:t>
            </a:fld>
            <a:endParaRPr lang="el-GR"/>
          </a:p>
        </p:txBody>
      </p:sp>
    </p:spTree>
    <p:extLst>
      <p:ext uri="{BB962C8B-B14F-4D97-AF65-F5344CB8AC3E}">
        <p14:creationId xmlns:p14="http://schemas.microsoft.com/office/powerpoint/2010/main" val="135037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F377F42D-4BA3-4C4F-9C00-FF23CEAFF049}" type="datetimeFigureOut">
              <a:rPr lang="el-GR" smtClean="0"/>
              <a:pPr/>
              <a:t>14/3/2025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CB951B1-F422-47DD-8BDE-9F3DE76362AE}" type="slidenum">
              <a:rPr lang="el-GR" smtClean="0"/>
              <a:pPr/>
              <a:t>‹#›</a:t>
            </a:fld>
            <a:endParaRPr lang="el-GR"/>
          </a:p>
        </p:txBody>
      </p:sp>
    </p:spTree>
    <p:extLst>
      <p:ext uri="{BB962C8B-B14F-4D97-AF65-F5344CB8AC3E}">
        <p14:creationId xmlns:p14="http://schemas.microsoft.com/office/powerpoint/2010/main" val="221671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377F42D-4BA3-4C4F-9C00-FF23CEAFF049}" type="datetimeFigureOut">
              <a:rPr lang="el-GR" smtClean="0"/>
              <a:pPr/>
              <a:t>14/3/2025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CB951B1-F422-47DD-8BDE-9F3DE76362AE}" type="slidenum">
              <a:rPr lang="el-GR" smtClean="0"/>
              <a:pPr/>
              <a:t>‹#›</a:t>
            </a:fld>
            <a:endParaRPr lang="el-GR"/>
          </a:p>
        </p:txBody>
      </p:sp>
    </p:spTree>
    <p:extLst>
      <p:ext uri="{BB962C8B-B14F-4D97-AF65-F5344CB8AC3E}">
        <p14:creationId xmlns:p14="http://schemas.microsoft.com/office/powerpoint/2010/main" val="208890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19932" y="358252"/>
            <a:ext cx="4737048" cy="1524653"/>
          </a:xfrm>
        </p:spPr>
        <p:txBody>
          <a:bodyPr anchor="b"/>
          <a:lstStyle>
            <a:lvl1pPr algn="l">
              <a:defRPr sz="2900" b="1"/>
            </a:lvl1pPr>
          </a:lstStyle>
          <a:p>
            <a:r>
              <a:rPr lang="el-GR"/>
              <a:t>Στυλ κύριου τίτλου</a:t>
            </a:r>
          </a:p>
        </p:txBody>
      </p:sp>
      <p:sp>
        <p:nvSpPr>
          <p:cNvPr id="3" name="Θέση περιεχομένου 2"/>
          <p:cNvSpPr>
            <a:spLocks noGrp="1"/>
          </p:cNvSpPr>
          <p:nvPr>
            <p:ph idx="1"/>
          </p:nvPr>
        </p:nvSpPr>
        <p:spPr>
          <a:xfrm>
            <a:off x="5629463" y="358252"/>
            <a:ext cx="8049231" cy="7679501"/>
          </a:xfrm>
        </p:spPr>
        <p:txBody>
          <a:bodyPr/>
          <a:lstStyle>
            <a:lvl1pPr>
              <a:defRPr sz="4700"/>
            </a:lvl1pPr>
            <a:lvl2pPr>
              <a:defRPr sz="4100"/>
            </a:lvl2pPr>
            <a:lvl3pPr>
              <a:defRPr sz="3500"/>
            </a:lvl3pPr>
            <a:lvl4pPr>
              <a:defRPr sz="2900"/>
            </a:lvl4pPr>
            <a:lvl5pPr>
              <a:defRPr sz="2900"/>
            </a:lvl5pPr>
            <a:lvl6pPr>
              <a:defRPr sz="2900"/>
            </a:lvl6pPr>
            <a:lvl7pPr>
              <a:defRPr sz="2900"/>
            </a:lvl7pPr>
            <a:lvl8pPr>
              <a:defRPr sz="2900"/>
            </a:lvl8pPr>
            <a:lvl9pPr>
              <a:defRPr sz="29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719932" y="1882905"/>
            <a:ext cx="4737048" cy="6154848"/>
          </a:xfrm>
        </p:spPr>
        <p:txBody>
          <a:bodyPr/>
          <a:lstStyle>
            <a:lvl1pPr marL="0" indent="0">
              <a:buNone/>
              <a:defRPr sz="2000"/>
            </a:lvl1pPr>
            <a:lvl2pPr marL="668472" indent="0">
              <a:buNone/>
              <a:defRPr sz="1800"/>
            </a:lvl2pPr>
            <a:lvl3pPr marL="1336944" indent="0">
              <a:buNone/>
              <a:defRPr sz="1500"/>
            </a:lvl3pPr>
            <a:lvl4pPr marL="2005416" indent="0">
              <a:buNone/>
              <a:defRPr sz="1300"/>
            </a:lvl4pPr>
            <a:lvl5pPr marL="2673888" indent="0">
              <a:buNone/>
              <a:defRPr sz="1300"/>
            </a:lvl5pPr>
            <a:lvl6pPr marL="3342361" indent="0">
              <a:buNone/>
              <a:defRPr sz="1300"/>
            </a:lvl6pPr>
            <a:lvl7pPr marL="4010833" indent="0">
              <a:buNone/>
              <a:defRPr sz="1300"/>
            </a:lvl7pPr>
            <a:lvl8pPr marL="4679305" indent="0">
              <a:buNone/>
              <a:defRPr sz="1300"/>
            </a:lvl8pPr>
            <a:lvl9pPr marL="5347777" indent="0">
              <a:buNone/>
              <a:defRPr sz="13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F377F42D-4BA3-4C4F-9C00-FF23CEAFF049}" type="datetimeFigureOut">
              <a:rPr lang="el-GR" smtClean="0"/>
              <a:pPr/>
              <a:t>14/3/2025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CB951B1-F422-47DD-8BDE-9F3DE76362AE}" type="slidenum">
              <a:rPr lang="el-GR" smtClean="0"/>
              <a:pPr/>
              <a:t>‹#›</a:t>
            </a:fld>
            <a:endParaRPr lang="el-GR"/>
          </a:p>
        </p:txBody>
      </p:sp>
    </p:spTree>
    <p:extLst>
      <p:ext uri="{BB962C8B-B14F-4D97-AF65-F5344CB8AC3E}">
        <p14:creationId xmlns:p14="http://schemas.microsoft.com/office/powerpoint/2010/main" val="1972595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822231" y="6298565"/>
            <a:ext cx="8639175" cy="743581"/>
          </a:xfrm>
        </p:spPr>
        <p:txBody>
          <a:bodyPr anchor="b"/>
          <a:lstStyle>
            <a:lvl1pPr algn="l">
              <a:defRPr sz="2900" b="1"/>
            </a:lvl1pPr>
          </a:lstStyle>
          <a:p>
            <a:r>
              <a:rPr lang="el-GR"/>
              <a:t>Στυλ κύριου τίτλου</a:t>
            </a:r>
          </a:p>
        </p:txBody>
      </p:sp>
      <p:sp>
        <p:nvSpPr>
          <p:cNvPr id="3" name="Θέση εικόνας 2"/>
          <p:cNvSpPr>
            <a:spLocks noGrp="1"/>
          </p:cNvSpPr>
          <p:nvPr>
            <p:ph type="pic" idx="1"/>
          </p:nvPr>
        </p:nvSpPr>
        <p:spPr>
          <a:xfrm>
            <a:off x="2822231" y="803983"/>
            <a:ext cx="8639175" cy="5398770"/>
          </a:xfrm>
        </p:spPr>
        <p:txBody>
          <a:bodyPr/>
          <a:lstStyle>
            <a:lvl1pPr marL="0" indent="0">
              <a:buNone/>
              <a:defRPr sz="4700"/>
            </a:lvl1pPr>
            <a:lvl2pPr marL="668472" indent="0">
              <a:buNone/>
              <a:defRPr sz="4100"/>
            </a:lvl2pPr>
            <a:lvl3pPr marL="1336944" indent="0">
              <a:buNone/>
              <a:defRPr sz="3500"/>
            </a:lvl3pPr>
            <a:lvl4pPr marL="2005416" indent="0">
              <a:buNone/>
              <a:defRPr sz="2900"/>
            </a:lvl4pPr>
            <a:lvl5pPr marL="2673888" indent="0">
              <a:buNone/>
              <a:defRPr sz="2900"/>
            </a:lvl5pPr>
            <a:lvl6pPr marL="3342361" indent="0">
              <a:buNone/>
              <a:defRPr sz="2900"/>
            </a:lvl6pPr>
            <a:lvl7pPr marL="4010833" indent="0">
              <a:buNone/>
              <a:defRPr sz="2900"/>
            </a:lvl7pPr>
            <a:lvl8pPr marL="4679305" indent="0">
              <a:buNone/>
              <a:defRPr sz="2900"/>
            </a:lvl8pPr>
            <a:lvl9pPr marL="5347777" indent="0">
              <a:buNone/>
              <a:defRPr sz="2900"/>
            </a:lvl9pPr>
          </a:lstStyle>
          <a:p>
            <a:endParaRPr lang="el-GR"/>
          </a:p>
        </p:txBody>
      </p:sp>
      <p:sp>
        <p:nvSpPr>
          <p:cNvPr id="4" name="Θέση κειμένου 3"/>
          <p:cNvSpPr>
            <a:spLocks noGrp="1"/>
          </p:cNvSpPr>
          <p:nvPr>
            <p:ph type="body" sz="half" idx="2"/>
          </p:nvPr>
        </p:nvSpPr>
        <p:spPr>
          <a:xfrm>
            <a:off x="2822231" y="7042146"/>
            <a:ext cx="8639175" cy="1056009"/>
          </a:xfrm>
        </p:spPr>
        <p:txBody>
          <a:bodyPr/>
          <a:lstStyle>
            <a:lvl1pPr marL="0" indent="0">
              <a:buNone/>
              <a:defRPr sz="2000"/>
            </a:lvl1pPr>
            <a:lvl2pPr marL="668472" indent="0">
              <a:buNone/>
              <a:defRPr sz="1800"/>
            </a:lvl2pPr>
            <a:lvl3pPr marL="1336944" indent="0">
              <a:buNone/>
              <a:defRPr sz="1500"/>
            </a:lvl3pPr>
            <a:lvl4pPr marL="2005416" indent="0">
              <a:buNone/>
              <a:defRPr sz="1300"/>
            </a:lvl4pPr>
            <a:lvl5pPr marL="2673888" indent="0">
              <a:buNone/>
              <a:defRPr sz="1300"/>
            </a:lvl5pPr>
            <a:lvl6pPr marL="3342361" indent="0">
              <a:buNone/>
              <a:defRPr sz="1300"/>
            </a:lvl6pPr>
            <a:lvl7pPr marL="4010833" indent="0">
              <a:buNone/>
              <a:defRPr sz="1300"/>
            </a:lvl7pPr>
            <a:lvl8pPr marL="4679305" indent="0">
              <a:buNone/>
              <a:defRPr sz="1300"/>
            </a:lvl8pPr>
            <a:lvl9pPr marL="5347777" indent="0">
              <a:buNone/>
              <a:defRPr sz="13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F377F42D-4BA3-4C4F-9C00-FF23CEAFF049}" type="datetimeFigureOut">
              <a:rPr lang="el-GR" smtClean="0"/>
              <a:pPr/>
              <a:t>14/3/2025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CB951B1-F422-47DD-8BDE-9F3DE76362AE}" type="slidenum">
              <a:rPr lang="el-GR" smtClean="0"/>
              <a:pPr/>
              <a:t>‹#›</a:t>
            </a:fld>
            <a:endParaRPr lang="el-GR"/>
          </a:p>
        </p:txBody>
      </p:sp>
    </p:spTree>
    <p:extLst>
      <p:ext uri="{BB962C8B-B14F-4D97-AF65-F5344CB8AC3E}">
        <p14:creationId xmlns:p14="http://schemas.microsoft.com/office/powerpoint/2010/main" val="153835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719931" y="360335"/>
            <a:ext cx="12958763" cy="1499658"/>
          </a:xfrm>
          <a:prstGeom prst="rect">
            <a:avLst/>
          </a:prstGeom>
        </p:spPr>
        <p:txBody>
          <a:bodyPr vert="horz" lIns="133694" tIns="66847" rIns="133694" bIns="66847" rtlCol="0" anchor="ctr">
            <a:normAutofit/>
          </a:bodyPr>
          <a:lstStyle/>
          <a:p>
            <a:r>
              <a:rPr lang="el-GR"/>
              <a:t>Στυλ κύριου τίτλου</a:t>
            </a:r>
          </a:p>
        </p:txBody>
      </p:sp>
      <p:sp>
        <p:nvSpPr>
          <p:cNvPr id="3" name="Θέση κειμένου 2"/>
          <p:cNvSpPr>
            <a:spLocks noGrp="1"/>
          </p:cNvSpPr>
          <p:nvPr>
            <p:ph type="body" idx="1"/>
          </p:nvPr>
        </p:nvSpPr>
        <p:spPr>
          <a:xfrm>
            <a:off x="719931" y="2099522"/>
            <a:ext cx="12958763" cy="5938231"/>
          </a:xfrm>
          <a:prstGeom prst="rect">
            <a:avLst/>
          </a:prstGeom>
        </p:spPr>
        <p:txBody>
          <a:bodyPr vert="horz" lIns="133694" tIns="66847" rIns="133694" bIns="66847"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719931" y="8339767"/>
            <a:ext cx="3359679" cy="479058"/>
          </a:xfrm>
          <a:prstGeom prst="rect">
            <a:avLst/>
          </a:prstGeom>
        </p:spPr>
        <p:txBody>
          <a:bodyPr vert="horz" lIns="133694" tIns="66847" rIns="133694" bIns="66847" rtlCol="0" anchor="ctr"/>
          <a:lstStyle>
            <a:lvl1pPr algn="l">
              <a:defRPr sz="1800">
                <a:solidFill>
                  <a:schemeClr val="tx1">
                    <a:tint val="75000"/>
                  </a:schemeClr>
                </a:solidFill>
              </a:defRPr>
            </a:lvl1pPr>
          </a:lstStyle>
          <a:p>
            <a:fld id="{F377F42D-4BA3-4C4F-9C00-FF23CEAFF049}" type="datetimeFigureOut">
              <a:rPr lang="el-GR" smtClean="0"/>
              <a:pPr/>
              <a:t>14/3/2025</a:t>
            </a:fld>
            <a:endParaRPr lang="el-GR"/>
          </a:p>
        </p:txBody>
      </p:sp>
      <p:sp>
        <p:nvSpPr>
          <p:cNvPr id="5" name="Θέση υποσέλιδου 4"/>
          <p:cNvSpPr>
            <a:spLocks noGrp="1"/>
          </p:cNvSpPr>
          <p:nvPr>
            <p:ph type="ftr" sz="quarter" idx="3"/>
          </p:nvPr>
        </p:nvSpPr>
        <p:spPr>
          <a:xfrm>
            <a:off x="4919530" y="8339767"/>
            <a:ext cx="4559565" cy="479058"/>
          </a:xfrm>
          <a:prstGeom prst="rect">
            <a:avLst/>
          </a:prstGeom>
        </p:spPr>
        <p:txBody>
          <a:bodyPr vert="horz" lIns="133694" tIns="66847" rIns="133694" bIns="66847" rtlCol="0" anchor="ctr"/>
          <a:lstStyle>
            <a:lvl1pPr algn="ctr">
              <a:defRPr sz="18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10319015" y="8339767"/>
            <a:ext cx="3359679" cy="479058"/>
          </a:xfrm>
          <a:prstGeom prst="rect">
            <a:avLst/>
          </a:prstGeom>
        </p:spPr>
        <p:txBody>
          <a:bodyPr vert="horz" lIns="133694" tIns="66847" rIns="133694" bIns="66847" rtlCol="0" anchor="ctr"/>
          <a:lstStyle>
            <a:lvl1pPr algn="r">
              <a:defRPr sz="1800">
                <a:solidFill>
                  <a:schemeClr val="tx1">
                    <a:tint val="75000"/>
                  </a:schemeClr>
                </a:solidFill>
              </a:defRPr>
            </a:lvl1pPr>
          </a:lstStyle>
          <a:p>
            <a:fld id="{5CB951B1-F422-47DD-8BDE-9F3DE76362AE}" type="slidenum">
              <a:rPr lang="el-GR" smtClean="0"/>
              <a:pPr/>
              <a:t>‹#›</a:t>
            </a:fld>
            <a:endParaRPr lang="el-GR"/>
          </a:p>
        </p:txBody>
      </p:sp>
    </p:spTree>
    <p:extLst>
      <p:ext uri="{BB962C8B-B14F-4D97-AF65-F5344CB8AC3E}">
        <p14:creationId xmlns:p14="http://schemas.microsoft.com/office/powerpoint/2010/main" val="2814711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36944" rtl="0" eaLnBrk="1" latinLnBrk="0" hangingPunct="1">
        <a:spcBef>
          <a:spcPct val="0"/>
        </a:spcBef>
        <a:buNone/>
        <a:defRPr sz="6400" kern="1200">
          <a:solidFill>
            <a:schemeClr val="tx1"/>
          </a:solidFill>
          <a:latin typeface="+mj-lt"/>
          <a:ea typeface="+mj-ea"/>
          <a:cs typeface="+mj-cs"/>
        </a:defRPr>
      </a:lvl1pPr>
    </p:titleStyle>
    <p:bodyStyle>
      <a:lvl1pPr marL="501354" indent="-501354" algn="l" defTabSz="1336944" rtl="0" eaLnBrk="1" latinLnBrk="0" hangingPunct="1">
        <a:spcBef>
          <a:spcPct val="20000"/>
        </a:spcBef>
        <a:buFont typeface="Arial" pitchFamily="34" charset="0"/>
        <a:buChar char="•"/>
        <a:defRPr sz="4700" kern="1200">
          <a:solidFill>
            <a:schemeClr val="tx1"/>
          </a:solidFill>
          <a:latin typeface="+mn-lt"/>
          <a:ea typeface="+mn-ea"/>
          <a:cs typeface="+mn-cs"/>
        </a:defRPr>
      </a:lvl1pPr>
      <a:lvl2pPr marL="1086267" indent="-417795" algn="l" defTabSz="1336944" rtl="0" eaLnBrk="1" latinLnBrk="0" hangingPunct="1">
        <a:spcBef>
          <a:spcPct val="20000"/>
        </a:spcBef>
        <a:buFont typeface="Arial" pitchFamily="34" charset="0"/>
        <a:buChar char="–"/>
        <a:defRPr sz="4100" kern="1200">
          <a:solidFill>
            <a:schemeClr val="tx1"/>
          </a:solidFill>
          <a:latin typeface="+mn-lt"/>
          <a:ea typeface="+mn-ea"/>
          <a:cs typeface="+mn-cs"/>
        </a:defRPr>
      </a:lvl2pPr>
      <a:lvl3pPr marL="1671180" indent="-334236" algn="l" defTabSz="1336944" rtl="0" eaLnBrk="1" latinLnBrk="0" hangingPunct="1">
        <a:spcBef>
          <a:spcPct val="20000"/>
        </a:spcBef>
        <a:buFont typeface="Arial" pitchFamily="34" charset="0"/>
        <a:buChar char="•"/>
        <a:defRPr sz="3500" kern="1200">
          <a:solidFill>
            <a:schemeClr val="tx1"/>
          </a:solidFill>
          <a:latin typeface="+mn-lt"/>
          <a:ea typeface="+mn-ea"/>
          <a:cs typeface="+mn-cs"/>
        </a:defRPr>
      </a:lvl3pPr>
      <a:lvl4pPr marL="2339652" indent="-334236" algn="l" defTabSz="1336944"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3008125" indent="-334236" algn="l" defTabSz="1336944"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676597" indent="-334236" algn="l" defTabSz="1336944"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345069" indent="-334236" algn="l" defTabSz="1336944"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5013541" indent="-334236" algn="l" defTabSz="1336944"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682013" indent="-334236" algn="l" defTabSz="1336944"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l-GR"/>
      </a:defPPr>
      <a:lvl1pPr marL="0" algn="l" defTabSz="1336944" rtl="0" eaLnBrk="1" latinLnBrk="0" hangingPunct="1">
        <a:defRPr sz="2600" kern="1200">
          <a:solidFill>
            <a:schemeClr val="tx1"/>
          </a:solidFill>
          <a:latin typeface="+mn-lt"/>
          <a:ea typeface="+mn-ea"/>
          <a:cs typeface="+mn-cs"/>
        </a:defRPr>
      </a:lvl1pPr>
      <a:lvl2pPr marL="668472" algn="l" defTabSz="1336944" rtl="0" eaLnBrk="1" latinLnBrk="0" hangingPunct="1">
        <a:defRPr sz="2600" kern="1200">
          <a:solidFill>
            <a:schemeClr val="tx1"/>
          </a:solidFill>
          <a:latin typeface="+mn-lt"/>
          <a:ea typeface="+mn-ea"/>
          <a:cs typeface="+mn-cs"/>
        </a:defRPr>
      </a:lvl2pPr>
      <a:lvl3pPr marL="1336944" algn="l" defTabSz="1336944" rtl="0" eaLnBrk="1" latinLnBrk="0" hangingPunct="1">
        <a:defRPr sz="2600" kern="1200">
          <a:solidFill>
            <a:schemeClr val="tx1"/>
          </a:solidFill>
          <a:latin typeface="+mn-lt"/>
          <a:ea typeface="+mn-ea"/>
          <a:cs typeface="+mn-cs"/>
        </a:defRPr>
      </a:lvl3pPr>
      <a:lvl4pPr marL="2005416" algn="l" defTabSz="1336944" rtl="0" eaLnBrk="1" latinLnBrk="0" hangingPunct="1">
        <a:defRPr sz="2600" kern="1200">
          <a:solidFill>
            <a:schemeClr val="tx1"/>
          </a:solidFill>
          <a:latin typeface="+mn-lt"/>
          <a:ea typeface="+mn-ea"/>
          <a:cs typeface="+mn-cs"/>
        </a:defRPr>
      </a:lvl4pPr>
      <a:lvl5pPr marL="2673888" algn="l" defTabSz="1336944" rtl="0" eaLnBrk="1" latinLnBrk="0" hangingPunct="1">
        <a:defRPr sz="2600" kern="1200">
          <a:solidFill>
            <a:schemeClr val="tx1"/>
          </a:solidFill>
          <a:latin typeface="+mn-lt"/>
          <a:ea typeface="+mn-ea"/>
          <a:cs typeface="+mn-cs"/>
        </a:defRPr>
      </a:lvl5pPr>
      <a:lvl6pPr marL="3342361" algn="l" defTabSz="1336944" rtl="0" eaLnBrk="1" latinLnBrk="0" hangingPunct="1">
        <a:defRPr sz="2600" kern="1200">
          <a:solidFill>
            <a:schemeClr val="tx1"/>
          </a:solidFill>
          <a:latin typeface="+mn-lt"/>
          <a:ea typeface="+mn-ea"/>
          <a:cs typeface="+mn-cs"/>
        </a:defRPr>
      </a:lvl6pPr>
      <a:lvl7pPr marL="4010833" algn="l" defTabSz="1336944" rtl="0" eaLnBrk="1" latinLnBrk="0" hangingPunct="1">
        <a:defRPr sz="2600" kern="1200">
          <a:solidFill>
            <a:schemeClr val="tx1"/>
          </a:solidFill>
          <a:latin typeface="+mn-lt"/>
          <a:ea typeface="+mn-ea"/>
          <a:cs typeface="+mn-cs"/>
        </a:defRPr>
      </a:lvl7pPr>
      <a:lvl8pPr marL="4679305" algn="l" defTabSz="1336944" rtl="0" eaLnBrk="1" latinLnBrk="0" hangingPunct="1">
        <a:defRPr sz="2600" kern="1200">
          <a:solidFill>
            <a:schemeClr val="tx1"/>
          </a:solidFill>
          <a:latin typeface="+mn-lt"/>
          <a:ea typeface="+mn-ea"/>
          <a:cs typeface="+mn-cs"/>
        </a:defRPr>
      </a:lvl8pPr>
      <a:lvl9pPr marL="5347777" algn="l" defTabSz="1336944"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ssa.esac.esa.int/ssa/#/pages/home" TargetMode="External"/><Relationship Id="rId3" Type="http://schemas.openxmlformats.org/officeDocument/2006/relationships/hyperlink" Target="https://omniweb.gsfc.nasa.gov/" TargetMode="External"/><Relationship Id="rId7" Type="http://schemas.openxmlformats.org/officeDocument/2006/relationships/hyperlink" Target="https://cdaw.gsfc.nasa.gov/CME_list/" TargetMode="External"/><Relationship Id="rId12" Type="http://schemas.openxmlformats.org/officeDocument/2006/relationships/hyperlink" Target="https://www.sidc.be/SILSO/datafiles" TargetMode="External"/><Relationship Id="rId2" Type="http://schemas.openxmlformats.org/officeDocument/2006/relationships/hyperlink" Target="https://services.swpc.noaa.gov/json/goes/" TargetMode="External"/><Relationship Id="rId1" Type="http://schemas.openxmlformats.org/officeDocument/2006/relationships/slideLayout" Target="../slideLayouts/slideLayout2.xml"/><Relationship Id="rId6" Type="http://schemas.openxmlformats.org/officeDocument/2006/relationships/hyperlink" Target="https://soho.nascom.nasa.gov/" TargetMode="External"/><Relationship Id="rId11" Type="http://schemas.openxmlformats.org/officeDocument/2006/relationships/hyperlink" Target="https://solen.info/solar/coronal_holes.html" TargetMode="External"/><Relationship Id="rId5" Type="http://schemas.openxmlformats.org/officeDocument/2006/relationships/hyperlink" Target="https://tools.izmiran.ru/feid" TargetMode="External"/><Relationship Id="rId10" Type="http://schemas.openxmlformats.org/officeDocument/2006/relationships/hyperlink" Target="https://solen.info/solar/index.html" TargetMode="External"/><Relationship Id="rId4" Type="http://schemas.openxmlformats.org/officeDocument/2006/relationships/hyperlink" Target="ftp://ftp.gfz-potsdam.de/pub/home/obs/kp-ap/wdc" TargetMode="External"/><Relationship Id="rId9" Type="http://schemas.openxmlformats.org/officeDocument/2006/relationships/hyperlink" Target="https://sdo.gsfc.nasa.gov/assets/img/dailym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t="-2000" r="-3000" b="-4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82B1519-0756-A35A-D65C-F0F49C53F79D}"/>
              </a:ext>
            </a:extLst>
          </p:cNvPr>
          <p:cNvSpPr txBox="1">
            <a:spLocks noGrp="1" noRot="1" noMove="1" noResize="1" noEditPoints="1" noAdjustHandles="1" noChangeArrowheads="1" noChangeShapeType="1"/>
          </p:cNvSpPr>
          <p:nvPr/>
        </p:nvSpPr>
        <p:spPr>
          <a:xfrm>
            <a:off x="1835857" y="4066927"/>
            <a:ext cx="10724445" cy="4318105"/>
          </a:xfrm>
          <a:prstGeom prst="rect">
            <a:avLst/>
          </a:prstGeom>
          <a:noFill/>
        </p:spPr>
        <p:txBody>
          <a:bodyPr wrap="square" rtlCol="0">
            <a:spAutoFit/>
          </a:bodyPr>
          <a:lstStyle/>
          <a:p>
            <a:pPr lvl="0" algn="ctr" defTabSz="359999">
              <a:lnSpc>
                <a:spcPct val="115000"/>
              </a:lnSpc>
              <a:spcAft>
                <a:spcPts val="787"/>
              </a:spcAft>
              <a:defRPr/>
            </a:pPr>
            <a:r>
              <a:rPr lang="en-US" sz="3200" b="1" dirty="0" smtClean="0"/>
              <a:t>On solar sources of interplanetary disturbances leading to high-energy </a:t>
            </a:r>
            <a:r>
              <a:rPr lang="en-US" sz="3200" b="1" dirty="0" err="1" smtClean="0"/>
              <a:t>magnetospheric</a:t>
            </a:r>
            <a:r>
              <a:rPr lang="en-US" sz="3200" b="1" dirty="0" smtClean="0"/>
              <a:t> electron enhancements </a:t>
            </a:r>
          </a:p>
          <a:p>
            <a:pPr lvl="0" algn="ctr" defTabSz="359999">
              <a:lnSpc>
                <a:spcPct val="115000"/>
              </a:lnSpc>
              <a:spcAft>
                <a:spcPts val="787"/>
              </a:spcAft>
              <a:defRPr/>
            </a:pPr>
            <a:r>
              <a:rPr lang="en-US" sz="3200" b="1" dirty="0" smtClean="0"/>
              <a:t>in geostationary orbit</a:t>
            </a:r>
          </a:p>
          <a:p>
            <a:pPr lvl="0" algn="ctr" defTabSz="359999">
              <a:lnSpc>
                <a:spcPct val="115000"/>
              </a:lnSpc>
              <a:spcAft>
                <a:spcPts val="787"/>
              </a:spcAft>
              <a:defRPr/>
            </a:pPr>
            <a:r>
              <a:rPr lang="en-US" sz="2400" b="1" dirty="0" smtClean="0"/>
              <a:t>Kryakunova</a:t>
            </a:r>
            <a:r>
              <a:rPr lang="en-US" sz="2400" b="1" baseline="30000" dirty="0" smtClean="0"/>
              <a:t>1</a:t>
            </a:r>
            <a:r>
              <a:rPr lang="en-US" sz="2400" b="1" dirty="0" smtClean="0"/>
              <a:t>, B.B. Seifullina</a:t>
            </a:r>
            <a:r>
              <a:rPr lang="en-US" sz="2400" b="1" baseline="30000" dirty="0" smtClean="0"/>
              <a:t>1</a:t>
            </a:r>
            <a:r>
              <a:rPr lang="en-US" sz="2400" b="1" dirty="0" smtClean="0"/>
              <a:t>, I.L. Tsepakina</a:t>
            </a:r>
            <a:r>
              <a:rPr lang="en-US" sz="2400" b="1" baseline="30000" dirty="0" smtClean="0"/>
              <a:t>1</a:t>
            </a:r>
            <a:r>
              <a:rPr lang="en-US" sz="2400" b="1" dirty="0" smtClean="0"/>
              <a:t>, N.S. Shlyk</a:t>
            </a:r>
            <a:r>
              <a:rPr lang="en-US" sz="2400" b="1" baseline="30000" dirty="0" smtClean="0"/>
              <a:t>3</a:t>
            </a:r>
            <a:r>
              <a:rPr lang="en-US" sz="2400" b="1" dirty="0" smtClean="0"/>
              <a:t>, A.A. Abunin</a:t>
            </a:r>
            <a:r>
              <a:rPr lang="en-US" sz="2400" b="1" baseline="30000" dirty="0" smtClean="0"/>
              <a:t>3</a:t>
            </a:r>
            <a:r>
              <a:rPr lang="en-US" sz="2400" b="1" dirty="0" smtClean="0"/>
              <a:t>, </a:t>
            </a:r>
          </a:p>
          <a:p>
            <a:pPr lvl="0" algn="ctr" defTabSz="359999">
              <a:lnSpc>
                <a:spcPct val="115000"/>
              </a:lnSpc>
              <a:spcAft>
                <a:spcPts val="787"/>
              </a:spcAft>
              <a:defRPr/>
            </a:pPr>
            <a:r>
              <a:rPr lang="en-US" sz="2400" b="1" dirty="0" smtClean="0"/>
              <a:t>M.A. Abunina</a:t>
            </a:r>
            <a:r>
              <a:rPr lang="en-US" sz="2400" b="1" baseline="30000" dirty="0" smtClean="0"/>
              <a:t>3</a:t>
            </a:r>
            <a:r>
              <a:rPr lang="en-US" sz="2400" b="1" dirty="0" smtClean="0"/>
              <a:t>, A.V. Belov</a:t>
            </a:r>
            <a:r>
              <a:rPr lang="en-US" sz="2400" b="1" baseline="30000" dirty="0" smtClean="0"/>
              <a:t>3</a:t>
            </a:r>
            <a:r>
              <a:rPr lang="en-US" sz="2400" b="1" dirty="0" smtClean="0"/>
              <a:t>, N.F. Nikolayevskiy</a:t>
            </a:r>
            <a:r>
              <a:rPr lang="en-US" sz="2400" b="1" baseline="30000" dirty="0" smtClean="0"/>
              <a:t>1</a:t>
            </a:r>
            <a:endParaRPr kumimoji="0" lang="en-US" sz="2400" b="1" i="0" u="none" strike="noStrike" kern="0" cap="none" spc="0" normalizeH="0" baseline="30000" noProof="0" dirty="0">
              <a:ln>
                <a:noFill/>
              </a:ln>
              <a:solidFill>
                <a:srgbClr val="000066"/>
              </a:solidFill>
              <a:effectLst/>
              <a:uLnTx/>
              <a:uFillTx/>
              <a:ea typeface="MS Mincho" panose="02020609040205080304" pitchFamily="49" charset="-128"/>
              <a:cs typeface="Times New Roman" panose="02020603050405020304" pitchFamily="18" charset="0"/>
            </a:endParaRPr>
          </a:p>
          <a:p>
            <a:pPr marL="0" marR="0" lvl="0" indent="0" algn="ctr" defTabSz="359999" eaLnBrk="1" fontAlgn="auto" latinLnBrk="0" hangingPunct="1">
              <a:lnSpc>
                <a:spcPct val="115000"/>
              </a:lnSpc>
              <a:spcBef>
                <a:spcPts val="0"/>
              </a:spcBef>
              <a:spcAft>
                <a:spcPts val="787"/>
              </a:spcAft>
              <a:buClrTx/>
              <a:buSzTx/>
              <a:buFontTx/>
              <a:buNone/>
              <a:tabLst/>
              <a:defRPr/>
            </a:pPr>
            <a:endParaRPr kumimoji="0" lang="el-GR" sz="1400" b="0" i="0" u="none" strike="noStrike" kern="0" cap="none" spc="0" normalizeH="0" baseline="0" noProof="0" dirty="0">
              <a:ln>
                <a:noFill/>
              </a:ln>
              <a:solidFill>
                <a:srgbClr val="000066"/>
              </a:solidFill>
              <a:effectLst/>
              <a:uLnTx/>
              <a:uFillTx/>
            </a:endParaRPr>
          </a:p>
          <a:p>
            <a:pPr lvl="0" defTabSz="359999">
              <a:lnSpc>
                <a:spcPct val="115000"/>
              </a:lnSpc>
              <a:spcAft>
                <a:spcPts val="787"/>
              </a:spcAft>
              <a:defRPr/>
            </a:pPr>
            <a:r>
              <a:rPr lang="en-US" sz="1800" i="1" baseline="30000" dirty="0" smtClean="0"/>
              <a:t>1</a:t>
            </a:r>
            <a:r>
              <a:rPr lang="en-US" sz="1800" i="1" dirty="0" smtClean="0"/>
              <a:t>Institute of the Ionosphere, </a:t>
            </a:r>
            <a:r>
              <a:rPr lang="en-US" sz="1800" i="1" dirty="0" err="1" smtClean="0"/>
              <a:t>Almaty</a:t>
            </a:r>
            <a:r>
              <a:rPr lang="en-US" sz="1800" i="1" dirty="0" smtClean="0"/>
              <a:t>, Kazakhstan</a:t>
            </a:r>
            <a:endParaRPr kumimoji="0" lang="en-US" sz="1800" b="1" i="0" u="none" strike="noStrike" kern="0" cap="none" spc="0" normalizeH="0" baseline="0" noProof="0" dirty="0">
              <a:ln>
                <a:noFill/>
              </a:ln>
              <a:solidFill>
                <a:srgbClr val="000066"/>
              </a:solidFill>
              <a:effectLst/>
              <a:uLnTx/>
              <a:uFillTx/>
              <a:ea typeface="MS Mincho" panose="02020609040205080304" pitchFamily="49" charset="-128"/>
              <a:cs typeface="Times New Roman" panose="02020603050405020304" pitchFamily="18" charset="0"/>
            </a:endParaRPr>
          </a:p>
          <a:p>
            <a:pPr lvl="0" defTabSz="359999">
              <a:lnSpc>
                <a:spcPct val="115000"/>
              </a:lnSpc>
              <a:spcAft>
                <a:spcPts val="787"/>
              </a:spcAft>
              <a:defRPr/>
            </a:pPr>
            <a:r>
              <a:rPr kumimoji="0" lang="en-US" sz="1400" b="1" i="0" u="none" strike="noStrike" kern="0" cap="none" spc="0" normalizeH="0" baseline="0" noProof="0" dirty="0" smtClean="0">
                <a:ln>
                  <a:noFill/>
                </a:ln>
                <a:solidFill>
                  <a:srgbClr val="000066"/>
                </a:solidFill>
                <a:effectLst/>
                <a:uLnTx/>
                <a:uFillTx/>
                <a:ea typeface="MS Mincho" panose="02020609040205080304" pitchFamily="49" charset="-128"/>
                <a:cs typeface="Times New Roman" panose="02020603050405020304" pitchFamily="18" charset="0"/>
              </a:rPr>
              <a:t>²</a:t>
            </a:r>
            <a:r>
              <a:rPr lang="en-US" sz="1400" i="1" baseline="30000" dirty="0" smtClean="0"/>
              <a:t> 3</a:t>
            </a:r>
            <a:r>
              <a:rPr lang="en-US" sz="1400" i="1" dirty="0" smtClean="0"/>
              <a:t>Pushkov Institute of Terrestrial Magnetism, Ionosphere and Radio Wave Propagation (IZMIRAN), Russian Academy of Sciences, </a:t>
            </a:r>
            <a:r>
              <a:rPr lang="en-US" sz="1400" i="1" dirty="0" err="1" smtClean="0"/>
              <a:t>Troitsk</a:t>
            </a:r>
            <a:r>
              <a:rPr lang="en-US" sz="1400" i="1" dirty="0" smtClean="0"/>
              <a:t>, Moscow, Russia</a:t>
            </a:r>
            <a:endParaRPr kumimoji="0" lang="en-US" sz="1400" b="1" i="0" u="none" strike="noStrike" kern="0" cap="none" spc="0" normalizeH="0" baseline="0" noProof="0" dirty="0">
              <a:ln>
                <a:noFill/>
              </a:ln>
              <a:solidFill>
                <a:srgbClr val="000066"/>
              </a:solidFill>
              <a:effectLst/>
              <a:uLnTx/>
              <a:uFillTx/>
              <a:ea typeface="MS Mincho" panose="02020609040205080304" pitchFamily="49" charset="-128"/>
              <a:cs typeface="Times New Roman" panose="02020603050405020304" pitchFamily="18" charset="0"/>
            </a:endParaRPr>
          </a:p>
        </p:txBody>
      </p:sp>
      <p:pic>
        <p:nvPicPr>
          <p:cNvPr id="5" name="Рисунок 4">
            <a:extLst>
              <a:ext uri="{FF2B5EF4-FFF2-40B4-BE49-F238E27FC236}">
                <a16:creationId xmlns="" xmlns:a16="http://schemas.microsoft.com/office/drawing/2014/main" id="{1F265696-AA94-F3BA-4227-FFD6D388DB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726" y="284133"/>
            <a:ext cx="1357322" cy="1357322"/>
          </a:xfrm>
          <a:prstGeom prst="rect">
            <a:avLst/>
          </a:prstGeom>
        </p:spPr>
      </p:pic>
      <p:sp>
        <p:nvSpPr>
          <p:cNvPr id="6" name="TextBox 5">
            <a:extLst>
              <a:ext uri="{FF2B5EF4-FFF2-40B4-BE49-F238E27FC236}">
                <a16:creationId xmlns="" xmlns:a16="http://schemas.microsoft.com/office/drawing/2014/main" id="{A3071F3D-A524-90EC-9644-5916A83E1D29}"/>
              </a:ext>
            </a:extLst>
          </p:cNvPr>
          <p:cNvSpPr txBox="1"/>
          <p:nvPr/>
        </p:nvSpPr>
        <p:spPr>
          <a:xfrm>
            <a:off x="5413362" y="498447"/>
            <a:ext cx="1785950" cy="830997"/>
          </a:xfrm>
          <a:prstGeom prst="rect">
            <a:avLst/>
          </a:prstGeom>
          <a:noFill/>
        </p:spPr>
        <p:txBody>
          <a:bodyPr wrap="square">
            <a:spAutoFit/>
          </a:bodyPr>
          <a:lstStyle/>
          <a:p>
            <a:r>
              <a:rPr lang="en-US" sz="2400" b="1" dirty="0">
                <a:solidFill>
                  <a:srgbClr val="091932"/>
                </a:solidFill>
              </a:rPr>
              <a:t>Institute</a:t>
            </a:r>
            <a:r>
              <a:rPr lang="ru-RU" sz="2400" b="1" dirty="0">
                <a:solidFill>
                  <a:srgbClr val="091932"/>
                </a:solidFill>
              </a:rPr>
              <a:t> </a:t>
            </a:r>
            <a:r>
              <a:rPr lang="en-US" sz="2400" b="1" dirty="0">
                <a:solidFill>
                  <a:srgbClr val="091932"/>
                </a:solidFill>
              </a:rPr>
              <a:t>of </a:t>
            </a:r>
            <a:endParaRPr lang="en-US" sz="2400" b="1" dirty="0" smtClean="0">
              <a:solidFill>
                <a:srgbClr val="091932"/>
              </a:solidFill>
            </a:endParaRPr>
          </a:p>
          <a:p>
            <a:r>
              <a:rPr lang="en-US" sz="2400" b="1" dirty="0" smtClean="0">
                <a:solidFill>
                  <a:srgbClr val="091932"/>
                </a:solidFill>
              </a:rPr>
              <a:t>Ionosphere</a:t>
            </a:r>
            <a:endParaRPr lang="en-US" sz="2400" b="1" dirty="0">
              <a:solidFill>
                <a:srgbClr val="091932"/>
              </a:solidFill>
            </a:endParaRPr>
          </a:p>
        </p:txBody>
      </p:sp>
      <p:pic>
        <p:nvPicPr>
          <p:cNvPr id="9" name="Рисунок 8">
            <a:extLst>
              <a:ext uri="{FF2B5EF4-FFF2-40B4-BE49-F238E27FC236}">
                <a16:creationId xmlns="" xmlns:a16="http://schemas.microsoft.com/office/drawing/2014/main" id="{EE6E3727-931B-8FF0-BF43-1D95DADF9F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6568" y="427009"/>
            <a:ext cx="2374192" cy="1214446"/>
          </a:xfrm>
          <a:prstGeom prst="rect">
            <a:avLst/>
          </a:prstGeom>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725" y="582346"/>
            <a:ext cx="2664296" cy="854034"/>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72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86227845-3AD4-8152-8FFD-A39B7E0BFE1D}"/>
              </a:ext>
            </a:extLst>
          </p:cNvPr>
          <p:cNvSpPr>
            <a:spLocks noGrp="1" noRot="1" noMove="1" noResize="1" noEditPoints="1" noAdjustHandles="1" noChangeArrowheads="1" noChangeShapeType="1"/>
          </p:cNvSpPr>
          <p:nvPr/>
        </p:nvSpPr>
        <p:spPr>
          <a:xfrm>
            <a:off x="350520" y="1174046"/>
            <a:ext cx="13655419" cy="7512755"/>
          </a:xfrm>
          <a:prstGeom prst="rect">
            <a:avLst/>
          </a:prstGeom>
          <a:noFill/>
          <a:ln w="19050" cap="flat" cmpd="sng" algn="ctr">
            <a:solidFill>
              <a:srgbClr val="000066"/>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TextBox 4">
            <a:extLst>
              <a:ext uri="{FF2B5EF4-FFF2-40B4-BE49-F238E27FC236}">
                <a16:creationId xmlns="" xmlns:a16="http://schemas.microsoft.com/office/drawing/2014/main" id="{6E7280CB-18F1-4983-380A-05C805113EB3}"/>
              </a:ext>
            </a:extLst>
          </p:cNvPr>
          <p:cNvSpPr txBox="1">
            <a:spLocks noGrp="1" noRot="1" noMove="1" noResize="1" noEditPoints="1" noAdjustHandles="1" noChangeArrowheads="1" noChangeShapeType="1"/>
          </p:cNvSpPr>
          <p:nvPr/>
        </p:nvSpPr>
        <p:spPr>
          <a:xfrm>
            <a:off x="350520" y="386090"/>
            <a:ext cx="2355132" cy="523220"/>
          </a:xfrm>
          <a:prstGeom prst="rect">
            <a:avLst/>
          </a:prstGeom>
          <a:noFill/>
        </p:spPr>
        <p:txBody>
          <a:bodyPr wrap="none" rtlCol="0">
            <a:spAutoFit/>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n-US" sz="2800" kern="0" dirty="0">
                <a:solidFill>
                  <a:srgbClr val="000066"/>
                </a:solidFill>
              </a:rPr>
              <a:t>Introduction</a:t>
            </a:r>
            <a:endParaRPr kumimoji="0" lang="x-none" sz="2800" b="0" i="0" u="none" strike="noStrike" kern="0" cap="none" spc="0" normalizeH="0" baseline="0" noProof="0" dirty="0">
              <a:ln>
                <a:noFill/>
              </a:ln>
              <a:solidFill>
                <a:srgbClr val="000066"/>
              </a:solidFill>
              <a:effectLst/>
              <a:uLnTx/>
              <a:uFillTx/>
            </a:endParaRPr>
          </a:p>
        </p:txBody>
      </p:sp>
      <p:cxnSp>
        <p:nvCxnSpPr>
          <p:cNvPr id="6" name="Straight Connector 23">
            <a:extLst>
              <a:ext uri="{FF2B5EF4-FFF2-40B4-BE49-F238E27FC236}">
                <a16:creationId xmlns="" xmlns:a16="http://schemas.microsoft.com/office/drawing/2014/main" id="{AF186D36-2DD7-26F2-C3F8-BC6E59A8CCE5}"/>
              </a:ext>
            </a:extLst>
          </p:cNvPr>
          <p:cNvCxnSpPr>
            <a:cxnSpLocks noGrp="1" noRot="1" noMove="1" noResize="1" noEditPoints="1" noAdjustHandles="1" noChangeArrowheads="1" noChangeShapeType="1"/>
          </p:cNvCxnSpPr>
          <p:nvPr/>
        </p:nvCxnSpPr>
        <p:spPr>
          <a:xfrm>
            <a:off x="350520" y="909310"/>
            <a:ext cx="13655419" cy="0"/>
          </a:xfrm>
          <a:prstGeom prst="line">
            <a:avLst/>
          </a:prstGeom>
          <a:noFill/>
          <a:ln w="12700" cap="flat" cmpd="sng" algn="ctr">
            <a:solidFill>
              <a:srgbClr val="000066"/>
            </a:solidFill>
            <a:prstDash val="solid"/>
            <a:miter lim="800000"/>
          </a:ln>
          <a:effectLst/>
        </p:spPr>
      </p:cxnSp>
      <p:pic>
        <p:nvPicPr>
          <p:cNvPr id="8" name="Picture 9" descr="http://space-x.ru/wp-content/uploads/2013/12/04.12.2013_4.jpg"/>
          <p:cNvPicPr>
            <a:picLocks noChangeAspect="1" noChangeArrowheads="1"/>
          </p:cNvPicPr>
          <p:nvPr/>
        </p:nvPicPr>
        <p:blipFill>
          <a:blip r:embed="rId2" cstate="print"/>
          <a:srcRect/>
          <a:stretch>
            <a:fillRect/>
          </a:stretch>
        </p:blipFill>
        <p:spPr bwMode="auto">
          <a:xfrm>
            <a:off x="711837" y="1978695"/>
            <a:ext cx="4764128" cy="3430172"/>
          </a:xfrm>
          <a:prstGeom prst="rect">
            <a:avLst/>
          </a:prstGeom>
          <a:noFill/>
        </p:spPr>
      </p:pic>
      <p:sp>
        <p:nvSpPr>
          <p:cNvPr id="9" name="Прямоугольник 8"/>
          <p:cNvSpPr/>
          <p:nvPr/>
        </p:nvSpPr>
        <p:spPr>
          <a:xfrm>
            <a:off x="5841990" y="1712893"/>
            <a:ext cx="7197725" cy="2092881"/>
          </a:xfrm>
          <a:prstGeom prst="rect">
            <a:avLst/>
          </a:prstGeom>
        </p:spPr>
        <p:txBody>
          <a:bodyPr>
            <a:spAutoFit/>
          </a:bodyPr>
          <a:lstStyle/>
          <a:p>
            <a:r>
              <a:rPr lang="en-US" dirty="0" smtClean="0"/>
              <a:t>The study of relativistic </a:t>
            </a:r>
            <a:r>
              <a:rPr lang="en-US" dirty="0" err="1" smtClean="0"/>
              <a:t>magnetospheric</a:t>
            </a:r>
            <a:r>
              <a:rPr lang="en-US" dirty="0" smtClean="0"/>
              <a:t> electrons with energies &gt;2 </a:t>
            </a:r>
            <a:r>
              <a:rPr lang="en-US" dirty="0" err="1" smtClean="0"/>
              <a:t>MeV</a:t>
            </a:r>
            <a:r>
              <a:rPr lang="en-US" dirty="0" smtClean="0"/>
              <a:t> is one of the most important tasks of </a:t>
            </a:r>
            <a:r>
              <a:rPr lang="en-US" dirty="0" err="1" smtClean="0"/>
              <a:t>magnetospheric</a:t>
            </a:r>
            <a:r>
              <a:rPr lang="en-US" dirty="0" smtClean="0"/>
              <a:t> physics and space weather.</a:t>
            </a:r>
          </a:p>
          <a:p>
            <a:endParaRPr lang="en-US" dirty="0" smtClean="0"/>
          </a:p>
          <a:p>
            <a:endParaRPr lang="ru-RU" dirty="0"/>
          </a:p>
        </p:txBody>
      </p:sp>
      <p:sp>
        <p:nvSpPr>
          <p:cNvPr id="11" name="Прямоугольник 10"/>
          <p:cNvSpPr/>
          <p:nvPr/>
        </p:nvSpPr>
        <p:spPr>
          <a:xfrm>
            <a:off x="5841990" y="2998777"/>
            <a:ext cx="7197725" cy="2893100"/>
          </a:xfrm>
          <a:prstGeom prst="rect">
            <a:avLst/>
          </a:prstGeom>
        </p:spPr>
        <p:txBody>
          <a:bodyPr>
            <a:spAutoFit/>
          </a:bodyPr>
          <a:lstStyle/>
          <a:p>
            <a:r>
              <a:rPr lang="en-US" dirty="0" smtClean="0"/>
              <a:t>The dynamics of the electron flux behavior is very complex; it can change by some orders of magnitude over several days, depending on the state of the interplanetary and near-Earth environment. Sharp increases and decreases in the electron flux can be attributed to extreme space weather events.</a:t>
            </a:r>
            <a:endParaRPr lang="ru-RU" dirty="0"/>
          </a:p>
        </p:txBody>
      </p:sp>
      <p:sp>
        <p:nvSpPr>
          <p:cNvPr id="12" name="Прямоугольник 11"/>
          <p:cNvSpPr/>
          <p:nvPr/>
        </p:nvSpPr>
        <p:spPr>
          <a:xfrm>
            <a:off x="769892" y="5927735"/>
            <a:ext cx="12144460" cy="1692771"/>
          </a:xfrm>
          <a:prstGeom prst="rect">
            <a:avLst/>
          </a:prstGeom>
        </p:spPr>
        <p:txBody>
          <a:bodyPr wrap="square">
            <a:spAutoFit/>
          </a:bodyPr>
          <a:lstStyle/>
          <a:p>
            <a:r>
              <a:rPr lang="en-US" dirty="0" smtClean="0"/>
              <a:t>The day-to-day variability of the high-energy electron flux is related to conditions in interplanetary and near-Earth space. Increases in high-energy </a:t>
            </a:r>
            <a:r>
              <a:rPr lang="en-US" dirty="0" err="1" smtClean="0"/>
              <a:t>magnetospheric</a:t>
            </a:r>
            <a:r>
              <a:rPr lang="en-US" dirty="0" smtClean="0"/>
              <a:t> electron fluxes occur after the arrival of interplanetary disturbances to the Earth with a delay of 1-2 days.</a:t>
            </a:r>
            <a:endParaRPr lang="ru-RU" dirty="0"/>
          </a:p>
        </p:txBody>
      </p:sp>
    </p:spTree>
    <p:extLst>
      <p:ext uri="{BB962C8B-B14F-4D97-AF65-F5344CB8AC3E}">
        <p14:creationId xmlns:p14="http://schemas.microsoft.com/office/powerpoint/2010/main" val="806292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86227845-3AD4-8152-8FFD-A39B7E0BFE1D}"/>
              </a:ext>
            </a:extLst>
          </p:cNvPr>
          <p:cNvSpPr>
            <a:spLocks noGrp="1" noRot="1" noMove="1" noResize="1" noEditPoints="1" noAdjustHandles="1" noChangeArrowheads="1" noChangeShapeType="1"/>
          </p:cNvSpPr>
          <p:nvPr/>
        </p:nvSpPr>
        <p:spPr>
          <a:xfrm>
            <a:off x="350520" y="1174046"/>
            <a:ext cx="13655419" cy="7512755"/>
          </a:xfrm>
          <a:prstGeom prst="rect">
            <a:avLst/>
          </a:prstGeom>
          <a:noFill/>
          <a:ln w="19050" cap="flat" cmpd="sng" algn="ctr">
            <a:solidFill>
              <a:srgbClr val="000066"/>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TextBox 4">
            <a:extLst>
              <a:ext uri="{FF2B5EF4-FFF2-40B4-BE49-F238E27FC236}">
                <a16:creationId xmlns="" xmlns:a16="http://schemas.microsoft.com/office/drawing/2014/main" id="{6E7280CB-18F1-4983-380A-05C805113EB3}"/>
              </a:ext>
            </a:extLst>
          </p:cNvPr>
          <p:cNvSpPr txBox="1">
            <a:spLocks noGrp="1" noRot="1" noMove="1" noResize="1" noEditPoints="1" noAdjustHandles="1" noChangeArrowheads="1" noChangeShapeType="1"/>
          </p:cNvSpPr>
          <p:nvPr/>
        </p:nvSpPr>
        <p:spPr>
          <a:xfrm>
            <a:off x="350520" y="386090"/>
            <a:ext cx="3796745" cy="523220"/>
          </a:xfrm>
          <a:prstGeom prst="rect">
            <a:avLst/>
          </a:prstGeom>
          <a:noFill/>
        </p:spPr>
        <p:txBody>
          <a:bodyPr wrap="non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rabicPeriod" startAt="2"/>
              <a:tabLst/>
              <a:defRPr/>
            </a:pPr>
            <a:r>
              <a:rPr kumimoji="0" lang="en-US" sz="2800" b="0" i="0" u="none" strike="noStrike" kern="0" cap="none" spc="0" normalizeH="0" baseline="0" noProof="0" dirty="0">
                <a:ln>
                  <a:noFill/>
                </a:ln>
                <a:solidFill>
                  <a:srgbClr val="000066"/>
                </a:solidFill>
                <a:effectLst/>
                <a:uLnTx/>
                <a:uFillTx/>
              </a:rPr>
              <a:t>Materials &amp; Methods</a:t>
            </a:r>
            <a:endParaRPr kumimoji="0" lang="x-none" sz="2800" b="0" i="0" u="none" strike="noStrike" kern="0" cap="none" spc="0" normalizeH="0" baseline="0" noProof="0" dirty="0">
              <a:ln>
                <a:noFill/>
              </a:ln>
              <a:solidFill>
                <a:srgbClr val="000066"/>
              </a:solidFill>
              <a:effectLst/>
              <a:uLnTx/>
              <a:uFillTx/>
            </a:endParaRPr>
          </a:p>
        </p:txBody>
      </p:sp>
      <p:cxnSp>
        <p:nvCxnSpPr>
          <p:cNvPr id="6" name="Straight Connector 23">
            <a:extLst>
              <a:ext uri="{FF2B5EF4-FFF2-40B4-BE49-F238E27FC236}">
                <a16:creationId xmlns="" xmlns:a16="http://schemas.microsoft.com/office/drawing/2014/main" id="{AF186D36-2DD7-26F2-C3F8-BC6E59A8CCE5}"/>
              </a:ext>
            </a:extLst>
          </p:cNvPr>
          <p:cNvCxnSpPr>
            <a:cxnSpLocks noGrp="1" noRot="1" noMove="1" noResize="1" noEditPoints="1" noAdjustHandles="1" noChangeArrowheads="1" noChangeShapeType="1"/>
          </p:cNvCxnSpPr>
          <p:nvPr/>
        </p:nvCxnSpPr>
        <p:spPr>
          <a:xfrm>
            <a:off x="350520" y="909310"/>
            <a:ext cx="13655419" cy="0"/>
          </a:xfrm>
          <a:prstGeom prst="line">
            <a:avLst/>
          </a:prstGeom>
          <a:noFill/>
          <a:ln w="12700" cap="flat" cmpd="sng" algn="ctr">
            <a:solidFill>
              <a:srgbClr val="000066"/>
            </a:solidFill>
            <a:prstDash val="solid"/>
            <a:miter lim="800000"/>
          </a:ln>
          <a:effectLst/>
        </p:spPr>
      </p:cxnSp>
      <p:sp>
        <p:nvSpPr>
          <p:cNvPr id="7" name="Прямоугольник 6"/>
          <p:cNvSpPr/>
          <p:nvPr/>
        </p:nvSpPr>
        <p:spPr>
          <a:xfrm>
            <a:off x="484140" y="1212827"/>
            <a:ext cx="13287468" cy="5293757"/>
          </a:xfrm>
          <a:prstGeom prst="rect">
            <a:avLst/>
          </a:prstGeom>
        </p:spPr>
        <p:txBody>
          <a:bodyPr wrap="square">
            <a:spAutoFit/>
          </a:bodyPr>
          <a:lstStyle/>
          <a:p>
            <a:r>
              <a:rPr lang="en-US" dirty="0" smtClean="0"/>
              <a:t>To study the behavior of the high-energy electron flux and interplanetary disturbances that caused its changes, various characteristics of the interplanetary and near-Earth environment were used for the period 1995-2023. For this work, it is assumed that the enhancement begins when the daily electron </a:t>
            </a:r>
            <a:r>
              <a:rPr lang="en-US" dirty="0" err="1" smtClean="0"/>
              <a:t>fluence</a:t>
            </a:r>
            <a:r>
              <a:rPr lang="en-US" dirty="0" smtClean="0"/>
              <a:t> exceeds 10</a:t>
            </a:r>
            <a:r>
              <a:rPr lang="en-US" baseline="30000" dirty="0" smtClean="0"/>
              <a:t>8 </a:t>
            </a:r>
            <a:r>
              <a:rPr lang="en-US" dirty="0" smtClean="0"/>
              <a:t>particles∙cm</a:t>
            </a:r>
            <a:r>
              <a:rPr lang="en-US" baseline="30000" dirty="0" smtClean="0"/>
              <a:t>-2</a:t>
            </a:r>
            <a:r>
              <a:rPr lang="en-US" dirty="0" smtClean="0"/>
              <a:t>∙sr</a:t>
            </a:r>
            <a:r>
              <a:rPr lang="en-US" baseline="30000" dirty="0" smtClean="0"/>
              <a:t>-1</a:t>
            </a:r>
            <a:r>
              <a:rPr lang="en-US" dirty="0" smtClean="0"/>
              <a:t>∙day</a:t>
            </a:r>
            <a:r>
              <a:rPr lang="en-US" baseline="30000" dirty="0" smtClean="0"/>
              <a:t>-1</a:t>
            </a:r>
            <a:r>
              <a:rPr lang="en-US" dirty="0" smtClean="0"/>
              <a:t>. </a:t>
            </a:r>
            <a:r>
              <a:rPr lang="en-US" dirty="0" smtClean="0"/>
              <a:t>For </a:t>
            </a:r>
            <a:r>
              <a:rPr lang="en-US" dirty="0" smtClean="0"/>
              <a:t>the period 1995-2023, 478 such events were identified.</a:t>
            </a:r>
          </a:p>
          <a:p>
            <a:r>
              <a:rPr lang="en-US" dirty="0" smtClean="0"/>
              <a:t>For all events, we carefully analyzed the state of the interplanetary and near-Earth space several days before and during high-energy electron flux enhancements, as well as solar sources of interplanetary disturbances that led to electron flux increases. It should be noted that determining solar sources of interplanetary disturbances is a rather complex task.</a:t>
            </a:r>
          </a:p>
          <a:p>
            <a:endParaRPr lang="en-US" dirty="0" smtClean="0"/>
          </a:p>
          <a:p>
            <a:endParaRPr lang="en-US" dirty="0" smtClean="0"/>
          </a:p>
          <a:p>
            <a:endParaRPr lang="en-US" dirty="0" smtClean="0"/>
          </a:p>
          <a:p>
            <a:endParaRPr lang="ru-RU" dirty="0"/>
          </a:p>
        </p:txBody>
      </p:sp>
      <p:sp>
        <p:nvSpPr>
          <p:cNvPr id="8" name="Прямоугольник 7"/>
          <p:cNvSpPr/>
          <p:nvPr/>
        </p:nvSpPr>
        <p:spPr>
          <a:xfrm>
            <a:off x="482385" y="4915824"/>
            <a:ext cx="1648208" cy="523220"/>
          </a:xfrm>
          <a:prstGeom prst="rect">
            <a:avLst/>
          </a:prstGeom>
        </p:spPr>
        <p:txBody>
          <a:bodyPr wrap="none">
            <a:spAutoFit/>
          </a:bodyPr>
          <a:lstStyle/>
          <a:p>
            <a:r>
              <a:rPr lang="en-US" sz="2800" i="1" kern="0" dirty="0" smtClean="0">
                <a:solidFill>
                  <a:srgbClr val="000066"/>
                </a:solidFill>
              </a:rPr>
              <a:t>Data used</a:t>
            </a:r>
            <a:endParaRPr lang="ru-RU" sz="2800" i="1" kern="0" dirty="0">
              <a:solidFill>
                <a:srgbClr val="000066"/>
              </a:solidFill>
            </a:endParaRPr>
          </a:p>
        </p:txBody>
      </p:sp>
      <p:sp>
        <p:nvSpPr>
          <p:cNvPr id="9" name="Прямоугольник 8"/>
          <p:cNvSpPr/>
          <p:nvPr/>
        </p:nvSpPr>
        <p:spPr>
          <a:xfrm>
            <a:off x="484140" y="5427669"/>
            <a:ext cx="13815898" cy="3293209"/>
          </a:xfrm>
          <a:prstGeom prst="rect">
            <a:avLst/>
          </a:prstGeom>
        </p:spPr>
        <p:txBody>
          <a:bodyPr wrap="none">
            <a:spAutoFit/>
          </a:bodyPr>
          <a:lstStyle/>
          <a:p>
            <a:r>
              <a:rPr lang="en-US" u="sng" dirty="0" smtClean="0">
                <a:hlinkClick r:id="rId2"/>
              </a:rPr>
              <a:t>https://services.swpc.noaa.gov/json/goes/</a:t>
            </a:r>
            <a:r>
              <a:rPr lang="en-US" u="sng" dirty="0" smtClean="0"/>
              <a:t> (the </a:t>
            </a:r>
            <a:r>
              <a:rPr lang="en-US" dirty="0" smtClean="0"/>
              <a:t>fluxes of high-energy </a:t>
            </a:r>
            <a:r>
              <a:rPr lang="en-US" dirty="0" err="1" smtClean="0"/>
              <a:t>magnetospheric</a:t>
            </a:r>
            <a:r>
              <a:rPr lang="en-US" dirty="0" smtClean="0"/>
              <a:t> electrons </a:t>
            </a:r>
          </a:p>
          <a:p>
            <a:r>
              <a:rPr lang="en-US" dirty="0" smtClean="0"/>
              <a:t>with energies &gt;2 MeV, measured on the </a:t>
            </a:r>
            <a:r>
              <a:rPr lang="en-US" dirty="0" smtClean="0"/>
              <a:t>GOES</a:t>
            </a:r>
            <a:r>
              <a:rPr lang="ru-RU" dirty="0" smtClean="0"/>
              <a:t>)</a:t>
            </a:r>
            <a:endParaRPr lang="en-US" dirty="0" smtClean="0"/>
          </a:p>
          <a:p>
            <a:r>
              <a:rPr lang="en-US" u="sng" dirty="0" smtClean="0">
                <a:hlinkClick r:id="rId3"/>
              </a:rPr>
              <a:t>https://omniweb.gsfc.nasa.gov/</a:t>
            </a:r>
            <a:r>
              <a:rPr lang="en-US" u="sng" dirty="0" smtClean="0"/>
              <a:t> (SW and IMF), </a:t>
            </a:r>
            <a:r>
              <a:rPr lang="en-US" u="sng" dirty="0" smtClean="0">
                <a:hlinkClick r:id="rId4"/>
              </a:rPr>
              <a:t>ftp://ftp.gfz-potsdam.de/pub/home/obs/kp-ap/wdc</a:t>
            </a:r>
            <a:endParaRPr lang="en-US" u="sng" dirty="0" smtClean="0"/>
          </a:p>
          <a:p>
            <a:r>
              <a:rPr lang="en-US" u="sng" dirty="0" smtClean="0"/>
              <a:t>(</a:t>
            </a:r>
            <a:r>
              <a:rPr lang="en-US" dirty="0" err="1" smtClean="0"/>
              <a:t>Kp</a:t>
            </a:r>
            <a:r>
              <a:rPr lang="en-US" dirty="0" smtClean="0"/>
              <a:t>, </a:t>
            </a:r>
            <a:r>
              <a:rPr lang="en-US" dirty="0" err="1" smtClean="0"/>
              <a:t>Ap</a:t>
            </a:r>
            <a:r>
              <a:rPr lang="en-US" dirty="0" smtClean="0"/>
              <a:t> indices), FEID (</a:t>
            </a:r>
            <a:r>
              <a:rPr lang="en-US" i="1" dirty="0" err="1" smtClean="0"/>
              <a:t>Forbush</a:t>
            </a:r>
            <a:r>
              <a:rPr lang="en-US" i="1" dirty="0" smtClean="0"/>
              <a:t> Effects and Interplanetary Disturbances</a:t>
            </a:r>
            <a:r>
              <a:rPr lang="en-US" dirty="0" smtClean="0"/>
              <a:t>, </a:t>
            </a:r>
            <a:r>
              <a:rPr lang="en-US" u="sng" dirty="0" smtClean="0">
                <a:hlinkClick r:id="rId5"/>
              </a:rPr>
              <a:t>https://tools.izmiran.ru/feid</a:t>
            </a:r>
            <a:r>
              <a:rPr lang="en-US" dirty="0" smtClean="0"/>
              <a:t>),</a:t>
            </a:r>
          </a:p>
          <a:p>
            <a:r>
              <a:rPr lang="en-US" u="sng" dirty="0" smtClean="0">
                <a:hlinkClick r:id="rId6"/>
              </a:rPr>
              <a:t>https://soho.nascom.nasa.gov/</a:t>
            </a:r>
            <a:r>
              <a:rPr lang="en-US" dirty="0" smtClean="0"/>
              <a:t>, </a:t>
            </a:r>
            <a:r>
              <a:rPr lang="en-US" u="sng" dirty="0" smtClean="0">
                <a:hlinkClick r:id="rId7"/>
              </a:rPr>
              <a:t>https://cdaw.gsfc.nasa.gov/CME_list/</a:t>
            </a:r>
            <a:r>
              <a:rPr lang="en-US" dirty="0" smtClean="0"/>
              <a:t>, </a:t>
            </a:r>
          </a:p>
          <a:p>
            <a:r>
              <a:rPr lang="en-US" u="sng" dirty="0" smtClean="0">
                <a:hlinkClick r:id="rId8"/>
              </a:rPr>
              <a:t>https://ssa.esac.esa.int/ssa/#/pages/home</a:t>
            </a:r>
            <a:r>
              <a:rPr lang="en-US" dirty="0" smtClean="0"/>
              <a:t>, </a:t>
            </a:r>
            <a:r>
              <a:rPr lang="en-US" u="sng" dirty="0" smtClean="0">
                <a:hlinkClick r:id="rId9"/>
              </a:rPr>
              <a:t>https://sdo.gsfc.nasa.gov/assets/img/dailymov/</a:t>
            </a:r>
            <a:r>
              <a:rPr lang="en-US" dirty="0" smtClean="0"/>
              <a:t>, </a:t>
            </a:r>
          </a:p>
          <a:p>
            <a:r>
              <a:rPr lang="en-US" u="sng" dirty="0" smtClean="0">
                <a:hlinkClick r:id="rId10"/>
              </a:rPr>
              <a:t>https://solen.info/solar/index.html</a:t>
            </a:r>
            <a:r>
              <a:rPr lang="en-US" dirty="0" smtClean="0"/>
              <a:t>, </a:t>
            </a:r>
            <a:r>
              <a:rPr lang="en-US" u="sng" dirty="0" smtClean="0">
                <a:hlinkClick r:id="rId11"/>
              </a:rPr>
              <a:t>https://solen.info/solar/coronal_holes.html</a:t>
            </a:r>
            <a:r>
              <a:rPr lang="en-US" dirty="0" smtClean="0"/>
              <a:t>), </a:t>
            </a:r>
          </a:p>
          <a:p>
            <a:r>
              <a:rPr lang="en-US" u="sng" dirty="0" smtClean="0">
                <a:hlinkClick r:id="rId12"/>
              </a:rPr>
              <a:t>https://</a:t>
            </a:r>
            <a:r>
              <a:rPr lang="en-US" u="sng" dirty="0" smtClean="0">
                <a:hlinkClick r:id="rId12"/>
              </a:rPr>
              <a:t>www.sidc.be/SILSO/datafiles</a:t>
            </a:r>
            <a:endParaRPr lang="ru-RU" dirty="0"/>
          </a:p>
        </p:txBody>
      </p:sp>
    </p:spTree>
    <p:extLst>
      <p:ext uri="{BB962C8B-B14F-4D97-AF65-F5344CB8AC3E}">
        <p14:creationId xmlns:p14="http://schemas.microsoft.com/office/powerpoint/2010/main" val="1716875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86227845-3AD4-8152-8FFD-A39B7E0BFE1D}"/>
              </a:ext>
            </a:extLst>
          </p:cNvPr>
          <p:cNvSpPr>
            <a:spLocks noGrp="1" noRot="1" noMove="1" noResize="1" noEditPoints="1" noAdjustHandles="1" noChangeArrowheads="1" noChangeShapeType="1"/>
          </p:cNvSpPr>
          <p:nvPr/>
        </p:nvSpPr>
        <p:spPr>
          <a:xfrm>
            <a:off x="350520" y="1174046"/>
            <a:ext cx="13655419" cy="7512755"/>
          </a:xfrm>
          <a:prstGeom prst="rect">
            <a:avLst/>
          </a:prstGeom>
          <a:noFill/>
          <a:ln w="19050" cap="flat" cmpd="sng" algn="ctr">
            <a:solidFill>
              <a:srgbClr val="000066"/>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TextBox 4">
            <a:extLst>
              <a:ext uri="{FF2B5EF4-FFF2-40B4-BE49-F238E27FC236}">
                <a16:creationId xmlns="" xmlns:a16="http://schemas.microsoft.com/office/drawing/2014/main" id="{6E7280CB-18F1-4983-380A-05C805113EB3}"/>
              </a:ext>
            </a:extLst>
          </p:cNvPr>
          <p:cNvSpPr txBox="1">
            <a:spLocks noGrp="1" noRot="1" noMove="1" noResize="1" noEditPoints="1" noAdjustHandles="1" noChangeArrowheads="1" noChangeShapeType="1"/>
          </p:cNvSpPr>
          <p:nvPr/>
        </p:nvSpPr>
        <p:spPr>
          <a:xfrm>
            <a:off x="350520" y="386090"/>
            <a:ext cx="1744517" cy="523220"/>
          </a:xfrm>
          <a:prstGeom prst="rect">
            <a:avLst/>
          </a:prstGeom>
          <a:noFill/>
        </p:spPr>
        <p:txBody>
          <a:bodyPr wrap="non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rabicPeriod" startAt="3"/>
              <a:tabLst/>
              <a:defRPr/>
            </a:pPr>
            <a:r>
              <a:rPr kumimoji="0" lang="en-US" sz="2800" b="0" i="0" u="none" strike="noStrike" kern="0" cap="none" spc="0" normalizeH="0" baseline="0" noProof="0" dirty="0">
                <a:ln>
                  <a:noFill/>
                </a:ln>
                <a:solidFill>
                  <a:srgbClr val="000066"/>
                </a:solidFill>
                <a:effectLst/>
                <a:uLnTx/>
                <a:uFillTx/>
              </a:rPr>
              <a:t>Results</a:t>
            </a:r>
            <a:endParaRPr kumimoji="0" lang="x-none" sz="2800" b="0" i="0" u="none" strike="noStrike" kern="0" cap="none" spc="0" normalizeH="0" baseline="0" noProof="0" dirty="0">
              <a:ln>
                <a:noFill/>
              </a:ln>
              <a:solidFill>
                <a:srgbClr val="000066"/>
              </a:solidFill>
              <a:effectLst/>
              <a:uLnTx/>
              <a:uFillTx/>
            </a:endParaRPr>
          </a:p>
        </p:txBody>
      </p:sp>
      <p:cxnSp>
        <p:nvCxnSpPr>
          <p:cNvPr id="6" name="Straight Connector 23">
            <a:extLst>
              <a:ext uri="{FF2B5EF4-FFF2-40B4-BE49-F238E27FC236}">
                <a16:creationId xmlns="" xmlns:a16="http://schemas.microsoft.com/office/drawing/2014/main" id="{AF186D36-2DD7-26F2-C3F8-BC6E59A8CCE5}"/>
              </a:ext>
            </a:extLst>
          </p:cNvPr>
          <p:cNvCxnSpPr>
            <a:cxnSpLocks/>
          </p:cNvCxnSpPr>
          <p:nvPr/>
        </p:nvCxnSpPr>
        <p:spPr>
          <a:xfrm>
            <a:off x="350520" y="909310"/>
            <a:ext cx="13655419" cy="0"/>
          </a:xfrm>
          <a:prstGeom prst="line">
            <a:avLst/>
          </a:prstGeom>
          <a:noFill/>
          <a:ln w="12700" cap="flat" cmpd="sng" algn="ctr">
            <a:solidFill>
              <a:srgbClr val="000066"/>
            </a:solidFill>
            <a:prstDash val="solid"/>
            <a:miter lim="800000"/>
          </a:ln>
          <a:effectLst/>
        </p:spPr>
      </p:cxnSp>
      <p:sp>
        <p:nvSpPr>
          <p:cNvPr id="7" name="Прямоугольник 6"/>
          <p:cNvSpPr/>
          <p:nvPr/>
        </p:nvSpPr>
        <p:spPr>
          <a:xfrm>
            <a:off x="412702" y="1212827"/>
            <a:ext cx="13573220" cy="954107"/>
          </a:xfrm>
          <a:prstGeom prst="rect">
            <a:avLst/>
          </a:prstGeom>
        </p:spPr>
        <p:txBody>
          <a:bodyPr wrap="square">
            <a:spAutoFit/>
          </a:bodyPr>
          <a:lstStyle/>
          <a:p>
            <a:r>
              <a:rPr lang="en-US" sz="2800" kern="0" dirty="0" smtClean="0">
                <a:solidFill>
                  <a:srgbClr val="000066"/>
                </a:solidFill>
              </a:rPr>
              <a:t>Distribution of the number of electron flux enhancement events depending on the types of their solar sources</a:t>
            </a:r>
            <a:endParaRPr lang="ru-RU" sz="2800" kern="0" dirty="0">
              <a:solidFill>
                <a:srgbClr val="000066"/>
              </a:solidFill>
            </a:endParaRPr>
          </a:p>
        </p:txBody>
      </p:sp>
      <p:pic>
        <p:nvPicPr>
          <p:cNvPr id="8" name="Рисунок 7" descr="D:\Users\OLYA\Electrons\240408_от_Боты\Диаграммы\Еl_8_event_distribution_chart.png"/>
          <p:cNvPicPr/>
          <p:nvPr/>
        </p:nvPicPr>
        <p:blipFill>
          <a:blip r:embed="rId2" cstate="print"/>
          <a:srcRect/>
          <a:stretch>
            <a:fillRect/>
          </a:stretch>
        </p:blipFill>
        <p:spPr bwMode="auto">
          <a:xfrm>
            <a:off x="412702" y="2212959"/>
            <a:ext cx="4974451" cy="2954866"/>
          </a:xfrm>
          <a:prstGeom prst="rect">
            <a:avLst/>
          </a:prstGeom>
          <a:noFill/>
          <a:ln w="9525">
            <a:noFill/>
            <a:miter lim="800000"/>
            <a:headEnd/>
            <a:tailEnd/>
          </a:ln>
        </p:spPr>
      </p:pic>
      <p:sp>
        <p:nvSpPr>
          <p:cNvPr id="9" name="Прямоугольник 8"/>
          <p:cNvSpPr/>
          <p:nvPr/>
        </p:nvSpPr>
        <p:spPr>
          <a:xfrm>
            <a:off x="5903168" y="2193052"/>
            <a:ext cx="7197725" cy="2708434"/>
          </a:xfrm>
          <a:prstGeom prst="rect">
            <a:avLst/>
          </a:prstGeom>
        </p:spPr>
        <p:txBody>
          <a:bodyPr>
            <a:spAutoFit/>
          </a:bodyPr>
          <a:lstStyle/>
          <a:p>
            <a:r>
              <a:rPr lang="en-US" sz="2400" dirty="0" smtClean="0"/>
              <a:t>It is evident from the presented distribution that more than half of the high-energy electron flux enhancements (52.5%) are associated with the arrival of HSSs from CHs to the Earth. In addition, in another 44.7% of cases, electron enhancements were preceded by disturbances caused by the combined effect of an HSS from CH and a CME.</a:t>
            </a:r>
            <a:endParaRPr lang="ru-RU" sz="2400" dirty="0"/>
          </a:p>
        </p:txBody>
      </p:sp>
      <p:pic>
        <p:nvPicPr>
          <p:cNvPr id="3073" name="Рисунок 1"/>
          <p:cNvPicPr>
            <a:picLocks noChangeAspect="1" noChangeArrowheads="1"/>
          </p:cNvPicPr>
          <p:nvPr/>
        </p:nvPicPr>
        <p:blipFill>
          <a:blip r:embed="rId3" cstate="print"/>
          <a:srcRect/>
          <a:stretch>
            <a:fillRect/>
          </a:stretch>
        </p:blipFill>
        <p:spPr bwMode="auto">
          <a:xfrm>
            <a:off x="3198784" y="5141917"/>
            <a:ext cx="3695700" cy="2127250"/>
          </a:xfrm>
          <a:prstGeom prst="rect">
            <a:avLst/>
          </a:prstGeom>
          <a:noFill/>
        </p:spPr>
      </p:pic>
      <p:pic>
        <p:nvPicPr>
          <p:cNvPr id="12" name="Рисунок 11" descr="D:\Users\OLYA\Electrons\240408_от_Боты\20190224_224041_1024_0193.jpg"/>
          <p:cNvPicPr/>
          <p:nvPr/>
        </p:nvPicPr>
        <p:blipFill>
          <a:blip r:embed="rId4" cstate="print"/>
          <a:srcRect/>
          <a:stretch>
            <a:fillRect/>
          </a:stretch>
        </p:blipFill>
        <p:spPr bwMode="auto">
          <a:xfrm>
            <a:off x="841330" y="5284793"/>
            <a:ext cx="2075290" cy="2075290"/>
          </a:xfrm>
          <a:prstGeom prst="rect">
            <a:avLst/>
          </a:prstGeom>
          <a:noFill/>
          <a:ln w="9525">
            <a:noFill/>
            <a:miter lim="800000"/>
            <a:headEnd/>
            <a:tailEnd/>
          </a:ln>
        </p:spPr>
      </p:pic>
      <p:sp>
        <p:nvSpPr>
          <p:cNvPr id="13" name="Прямоугольник 12"/>
          <p:cNvSpPr/>
          <p:nvPr/>
        </p:nvSpPr>
        <p:spPr>
          <a:xfrm>
            <a:off x="341264" y="7427933"/>
            <a:ext cx="2714644" cy="446276"/>
          </a:xfrm>
          <a:prstGeom prst="rect">
            <a:avLst/>
          </a:prstGeom>
        </p:spPr>
        <p:txBody>
          <a:bodyPr wrap="square">
            <a:spAutoFit/>
          </a:bodyPr>
          <a:lstStyle/>
          <a:p>
            <a:pPr marL="457200" indent="-457200" algn="just">
              <a:lnSpc>
                <a:spcPct val="115000"/>
              </a:lnSpc>
              <a:spcAft>
                <a:spcPts val="0"/>
              </a:spcAft>
              <a:buAutoNum type="alphaLcParenR"/>
            </a:pPr>
            <a:r>
              <a:rPr lang="en-US" sz="1000" dirty="0" smtClean="0">
                <a:latin typeface="Times New Roman"/>
                <a:ea typeface="Calibri"/>
                <a:cs typeface="Times New Roman"/>
              </a:rPr>
              <a:t>Solar disc image (SDO/AIA 193 data) </a:t>
            </a:r>
          </a:p>
          <a:p>
            <a:pPr marL="457200" indent="-457200" algn="just">
              <a:lnSpc>
                <a:spcPct val="115000"/>
              </a:lnSpc>
              <a:spcAft>
                <a:spcPts val="0"/>
              </a:spcAft>
            </a:pPr>
            <a:r>
              <a:rPr lang="en-US" sz="1000" dirty="0" smtClean="0">
                <a:latin typeface="Times New Roman"/>
                <a:ea typeface="Calibri"/>
                <a:cs typeface="Times New Roman"/>
              </a:rPr>
              <a:t>on 2019 February 24</a:t>
            </a:r>
            <a:endParaRPr lang="ru-RU" sz="1000" dirty="0">
              <a:ea typeface="Calibri"/>
              <a:cs typeface="Times New Roman"/>
            </a:endParaRPr>
          </a:p>
        </p:txBody>
      </p:sp>
      <p:sp>
        <p:nvSpPr>
          <p:cNvPr id="14" name="Прямоугольник 13"/>
          <p:cNvSpPr/>
          <p:nvPr/>
        </p:nvSpPr>
        <p:spPr>
          <a:xfrm>
            <a:off x="3198784" y="7285057"/>
            <a:ext cx="3786214" cy="646331"/>
          </a:xfrm>
          <a:prstGeom prst="rect">
            <a:avLst/>
          </a:prstGeom>
        </p:spPr>
        <p:txBody>
          <a:bodyPr wrap="square">
            <a:spAutoFit/>
          </a:bodyPr>
          <a:lstStyle/>
          <a:p>
            <a:r>
              <a:rPr lang="en-US" sz="1200" dirty="0" smtClean="0">
                <a:latin typeface="Times New Roman"/>
                <a:ea typeface="Calibri"/>
                <a:cs typeface="Times New Roman"/>
              </a:rPr>
              <a:t>b) H</a:t>
            </a:r>
            <a:r>
              <a:rPr lang="en-US" sz="1200" dirty="0" smtClean="0"/>
              <a:t>igh-energy electron flux</a:t>
            </a:r>
            <a:r>
              <a:rPr lang="en-US" sz="1200" dirty="0" smtClean="0">
                <a:latin typeface="Times New Roman"/>
                <a:ea typeface="Calibri"/>
                <a:cs typeface="Times New Roman"/>
              </a:rPr>
              <a:t> (upper panel), SW velocity (middle panel), and geomagnetic indices </a:t>
            </a:r>
            <a:r>
              <a:rPr lang="en-US" sz="1200" dirty="0" err="1" smtClean="0">
                <a:latin typeface="Times New Roman"/>
                <a:ea typeface="Calibri"/>
                <a:cs typeface="Times New Roman"/>
              </a:rPr>
              <a:t>Kp</a:t>
            </a:r>
            <a:r>
              <a:rPr lang="en-US" sz="1200" dirty="0" smtClean="0">
                <a:latin typeface="Times New Roman"/>
                <a:ea typeface="Calibri"/>
                <a:cs typeface="Times New Roman"/>
              </a:rPr>
              <a:t> and </a:t>
            </a:r>
            <a:r>
              <a:rPr lang="en-US" sz="1200" dirty="0" err="1" smtClean="0">
                <a:latin typeface="Times New Roman"/>
                <a:ea typeface="Calibri"/>
                <a:cs typeface="Times New Roman"/>
              </a:rPr>
              <a:t>Dst</a:t>
            </a:r>
            <a:r>
              <a:rPr lang="en-US" sz="1200" dirty="0" smtClean="0">
                <a:latin typeface="Times New Roman"/>
                <a:ea typeface="Calibri"/>
                <a:cs typeface="Times New Roman"/>
              </a:rPr>
              <a:t> (lower panel) on 2019 February 27 – March 11</a:t>
            </a:r>
            <a:endParaRPr lang="ru-RU" sz="1200" dirty="0"/>
          </a:p>
        </p:txBody>
      </p:sp>
      <p:sp>
        <p:nvSpPr>
          <p:cNvPr id="15" name="Прямоугольник 14"/>
          <p:cNvSpPr/>
          <p:nvPr/>
        </p:nvSpPr>
        <p:spPr>
          <a:xfrm>
            <a:off x="484140" y="7927999"/>
            <a:ext cx="6572296" cy="707886"/>
          </a:xfrm>
          <a:prstGeom prst="rect">
            <a:avLst/>
          </a:prstGeom>
        </p:spPr>
        <p:txBody>
          <a:bodyPr wrap="square">
            <a:spAutoFit/>
          </a:bodyPr>
          <a:lstStyle/>
          <a:p>
            <a:r>
              <a:rPr lang="en-US" sz="2000" dirty="0" smtClean="0"/>
              <a:t>A typical example of an event of the high-energy electron flux enhancement after the arrival of an HSS from CH </a:t>
            </a:r>
            <a:endParaRPr lang="ru-RU" sz="2000" dirty="0"/>
          </a:p>
        </p:txBody>
      </p:sp>
      <p:pic>
        <p:nvPicPr>
          <p:cNvPr id="3075" name="Рисунок 3"/>
          <p:cNvPicPr>
            <a:picLocks noChangeAspect="1" noChangeArrowheads="1"/>
          </p:cNvPicPr>
          <p:nvPr/>
        </p:nvPicPr>
        <p:blipFill>
          <a:blip r:embed="rId5" cstate="print"/>
          <a:srcRect/>
          <a:stretch>
            <a:fillRect/>
          </a:stretch>
        </p:blipFill>
        <p:spPr bwMode="auto">
          <a:xfrm>
            <a:off x="10056832" y="5070479"/>
            <a:ext cx="3829050" cy="2222500"/>
          </a:xfrm>
          <a:prstGeom prst="rect">
            <a:avLst/>
          </a:prstGeom>
          <a:noFill/>
        </p:spPr>
      </p:pic>
      <p:pic>
        <p:nvPicPr>
          <p:cNvPr id="19" name="Рисунок 18" descr="D:\Users\OLYA\Electrons\240408_от_Боты\19981105_2136_eit304_512.jpg"/>
          <p:cNvPicPr/>
          <p:nvPr/>
        </p:nvPicPr>
        <p:blipFill>
          <a:blip r:embed="rId6" cstate="print"/>
          <a:srcRect/>
          <a:stretch>
            <a:fillRect/>
          </a:stretch>
        </p:blipFill>
        <p:spPr bwMode="auto">
          <a:xfrm>
            <a:off x="7556502" y="5213355"/>
            <a:ext cx="2032503" cy="2032503"/>
          </a:xfrm>
          <a:prstGeom prst="rect">
            <a:avLst/>
          </a:prstGeom>
          <a:noFill/>
          <a:ln w="9525">
            <a:noFill/>
            <a:miter lim="800000"/>
            <a:headEnd/>
            <a:tailEnd/>
          </a:ln>
        </p:spPr>
      </p:pic>
      <p:sp>
        <p:nvSpPr>
          <p:cNvPr id="20" name="Прямоугольник 19"/>
          <p:cNvSpPr/>
          <p:nvPr/>
        </p:nvSpPr>
        <p:spPr>
          <a:xfrm>
            <a:off x="7413626" y="7285057"/>
            <a:ext cx="2498741" cy="400110"/>
          </a:xfrm>
          <a:prstGeom prst="rect">
            <a:avLst/>
          </a:prstGeom>
        </p:spPr>
        <p:txBody>
          <a:bodyPr wrap="square">
            <a:spAutoFit/>
          </a:bodyPr>
          <a:lstStyle/>
          <a:p>
            <a:pPr marL="228600" indent="-228600">
              <a:buAutoNum type="alphaLcParenR"/>
            </a:pPr>
            <a:r>
              <a:rPr lang="en-US" sz="1000" dirty="0" smtClean="0">
                <a:latin typeface="Times New Roman"/>
                <a:ea typeface="Calibri"/>
                <a:cs typeface="Times New Roman"/>
              </a:rPr>
              <a:t>Solar disc image (SOHO/EIT 304 data) </a:t>
            </a:r>
          </a:p>
          <a:p>
            <a:pPr marL="228600" indent="-228600"/>
            <a:r>
              <a:rPr lang="en-US" sz="1000" dirty="0" smtClean="0">
                <a:latin typeface="Times New Roman"/>
                <a:ea typeface="Calibri"/>
                <a:cs typeface="Times New Roman"/>
              </a:rPr>
              <a:t>on 1998 November 5</a:t>
            </a:r>
            <a:endParaRPr lang="ru-RU" sz="1000" dirty="0" smtClean="0">
              <a:latin typeface="Times New Roman"/>
              <a:ea typeface="Calibri"/>
              <a:cs typeface="Times New Roman"/>
            </a:endParaRPr>
          </a:p>
        </p:txBody>
      </p:sp>
      <p:sp>
        <p:nvSpPr>
          <p:cNvPr id="21" name="Прямоугольник 20"/>
          <p:cNvSpPr/>
          <p:nvPr/>
        </p:nvSpPr>
        <p:spPr>
          <a:xfrm>
            <a:off x="9842519" y="7285057"/>
            <a:ext cx="4000528" cy="553998"/>
          </a:xfrm>
          <a:prstGeom prst="rect">
            <a:avLst/>
          </a:prstGeom>
        </p:spPr>
        <p:txBody>
          <a:bodyPr wrap="square">
            <a:spAutoFit/>
          </a:bodyPr>
          <a:lstStyle/>
          <a:p>
            <a:r>
              <a:rPr lang="en-US" sz="1000" dirty="0" smtClean="0">
                <a:latin typeface="Times New Roman"/>
                <a:ea typeface="Calibri"/>
                <a:cs typeface="Times New Roman"/>
              </a:rPr>
              <a:t>b) H</a:t>
            </a:r>
            <a:r>
              <a:rPr lang="en-US" sz="1000" dirty="0" smtClean="0"/>
              <a:t>igh-energy electron flux</a:t>
            </a:r>
            <a:r>
              <a:rPr lang="en-US" sz="1000" dirty="0" smtClean="0">
                <a:latin typeface="Times New Roman"/>
                <a:ea typeface="Calibri"/>
                <a:cs typeface="Times New Roman"/>
              </a:rPr>
              <a:t> (upper panel), SW velocity (middle panel), and geomagnetic indices </a:t>
            </a:r>
            <a:r>
              <a:rPr lang="en-US" sz="1000" dirty="0" err="1" smtClean="0">
                <a:latin typeface="Times New Roman"/>
                <a:ea typeface="Calibri"/>
                <a:cs typeface="Times New Roman"/>
              </a:rPr>
              <a:t>Kp</a:t>
            </a:r>
            <a:r>
              <a:rPr lang="en-US" sz="1000" dirty="0" smtClean="0">
                <a:latin typeface="Times New Roman"/>
                <a:ea typeface="Calibri"/>
                <a:cs typeface="Times New Roman"/>
              </a:rPr>
              <a:t> and </a:t>
            </a:r>
            <a:r>
              <a:rPr lang="en-US" sz="1000" dirty="0" err="1" smtClean="0">
                <a:latin typeface="Times New Roman"/>
                <a:ea typeface="Calibri"/>
                <a:cs typeface="Times New Roman"/>
              </a:rPr>
              <a:t>Dst</a:t>
            </a:r>
            <a:r>
              <a:rPr lang="en-US" sz="1000" dirty="0" smtClean="0">
                <a:latin typeface="Times New Roman"/>
                <a:ea typeface="Calibri"/>
                <a:cs typeface="Times New Roman"/>
              </a:rPr>
              <a:t> (lower panel) on 1998 November 6 – 14.</a:t>
            </a:r>
            <a:endParaRPr lang="ru-RU" sz="1000" dirty="0" smtClean="0">
              <a:latin typeface="Times New Roman"/>
              <a:ea typeface="Calibri"/>
              <a:cs typeface="Times New Roman"/>
            </a:endParaRPr>
          </a:p>
        </p:txBody>
      </p:sp>
      <p:sp>
        <p:nvSpPr>
          <p:cNvPr id="22" name="Прямоугольник 21"/>
          <p:cNvSpPr/>
          <p:nvPr/>
        </p:nvSpPr>
        <p:spPr>
          <a:xfrm>
            <a:off x="7342188" y="7927999"/>
            <a:ext cx="6572296" cy="707886"/>
          </a:xfrm>
          <a:prstGeom prst="rect">
            <a:avLst/>
          </a:prstGeom>
        </p:spPr>
        <p:txBody>
          <a:bodyPr wrap="square">
            <a:spAutoFit/>
          </a:bodyPr>
          <a:lstStyle/>
          <a:p>
            <a:r>
              <a:rPr lang="en-US" sz="2000" dirty="0" smtClean="0"/>
              <a:t>A typical example of an event of the high-energy electron flux enhancement after the arrival of a CME after SF. </a:t>
            </a:r>
            <a:endParaRPr lang="ru-RU" sz="2000" dirty="0"/>
          </a:p>
        </p:txBody>
      </p:sp>
    </p:spTree>
    <p:extLst>
      <p:ext uri="{BB962C8B-B14F-4D97-AF65-F5344CB8AC3E}">
        <p14:creationId xmlns:p14="http://schemas.microsoft.com/office/powerpoint/2010/main" val="341222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86227845-3AD4-8152-8FFD-A39B7E0BFE1D}"/>
              </a:ext>
            </a:extLst>
          </p:cNvPr>
          <p:cNvSpPr>
            <a:spLocks noGrp="1" noRot="1" noMove="1" noResize="1" noEditPoints="1" noAdjustHandles="1" noChangeArrowheads="1" noChangeShapeType="1"/>
          </p:cNvSpPr>
          <p:nvPr/>
        </p:nvSpPr>
        <p:spPr>
          <a:xfrm>
            <a:off x="350520" y="1174046"/>
            <a:ext cx="13655419" cy="7512755"/>
          </a:xfrm>
          <a:prstGeom prst="rect">
            <a:avLst/>
          </a:prstGeom>
          <a:noFill/>
          <a:ln w="19050" cap="flat" cmpd="sng" algn="ctr">
            <a:solidFill>
              <a:srgbClr val="000066"/>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TextBox 4">
            <a:extLst>
              <a:ext uri="{FF2B5EF4-FFF2-40B4-BE49-F238E27FC236}">
                <a16:creationId xmlns="" xmlns:a16="http://schemas.microsoft.com/office/drawing/2014/main" id="{6E7280CB-18F1-4983-380A-05C805113EB3}"/>
              </a:ext>
            </a:extLst>
          </p:cNvPr>
          <p:cNvSpPr txBox="1">
            <a:spLocks noGrp="1" noRot="1" noMove="1" noResize="1" noEditPoints="1" noAdjustHandles="1" noChangeArrowheads="1" noChangeShapeType="1"/>
          </p:cNvSpPr>
          <p:nvPr/>
        </p:nvSpPr>
        <p:spPr>
          <a:xfrm>
            <a:off x="350520" y="386090"/>
            <a:ext cx="1744517" cy="523220"/>
          </a:xfrm>
          <a:prstGeom prst="rect">
            <a:avLst/>
          </a:prstGeom>
          <a:noFill/>
        </p:spPr>
        <p:txBody>
          <a:bodyPr wrap="non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rabicPeriod" startAt="3"/>
              <a:tabLst/>
              <a:defRPr/>
            </a:pPr>
            <a:r>
              <a:rPr kumimoji="0" lang="en-US" sz="2800" b="0" i="0" u="none" strike="noStrike" kern="0" cap="none" spc="0" normalizeH="0" baseline="0" noProof="0" dirty="0">
                <a:ln>
                  <a:noFill/>
                </a:ln>
                <a:solidFill>
                  <a:srgbClr val="000066"/>
                </a:solidFill>
                <a:effectLst/>
                <a:uLnTx/>
                <a:uFillTx/>
              </a:rPr>
              <a:t>Results</a:t>
            </a:r>
            <a:endParaRPr kumimoji="0" lang="x-none" sz="2800" b="0" i="0" u="none" strike="noStrike" kern="0" cap="none" spc="0" normalizeH="0" baseline="0" noProof="0" dirty="0">
              <a:ln>
                <a:noFill/>
              </a:ln>
              <a:solidFill>
                <a:srgbClr val="000066"/>
              </a:solidFill>
              <a:effectLst/>
              <a:uLnTx/>
              <a:uFillTx/>
            </a:endParaRPr>
          </a:p>
        </p:txBody>
      </p:sp>
      <p:cxnSp>
        <p:nvCxnSpPr>
          <p:cNvPr id="6" name="Straight Connector 23">
            <a:extLst>
              <a:ext uri="{FF2B5EF4-FFF2-40B4-BE49-F238E27FC236}">
                <a16:creationId xmlns="" xmlns:a16="http://schemas.microsoft.com/office/drawing/2014/main" id="{AF186D36-2DD7-26F2-C3F8-BC6E59A8CCE5}"/>
              </a:ext>
            </a:extLst>
          </p:cNvPr>
          <p:cNvCxnSpPr>
            <a:cxnSpLocks/>
          </p:cNvCxnSpPr>
          <p:nvPr/>
        </p:nvCxnSpPr>
        <p:spPr>
          <a:xfrm>
            <a:off x="350520" y="909310"/>
            <a:ext cx="13655419" cy="0"/>
          </a:xfrm>
          <a:prstGeom prst="line">
            <a:avLst/>
          </a:prstGeom>
          <a:noFill/>
          <a:ln w="12700" cap="flat" cmpd="sng" algn="ctr">
            <a:solidFill>
              <a:srgbClr val="000066"/>
            </a:solidFill>
            <a:prstDash val="solid"/>
            <a:miter lim="800000"/>
          </a:ln>
          <a:effectLst/>
        </p:spPr>
      </p:cxnSp>
      <p:pic>
        <p:nvPicPr>
          <p:cNvPr id="18" name="Рисунок 17"/>
          <p:cNvPicPr/>
          <p:nvPr/>
        </p:nvPicPr>
        <p:blipFill>
          <a:blip r:embed="rId2" cstate="print">
            <a:extLst>
              <a:ext uri="{28A0092B-C50C-407E-A947-70E740481C1C}">
                <a14:useLocalDpi xmlns:a14="http://schemas.microsoft.com/office/drawing/2010/main" val="0"/>
              </a:ext>
            </a:extLst>
          </a:blip>
          <a:stretch>
            <a:fillRect/>
          </a:stretch>
        </p:blipFill>
        <p:spPr>
          <a:xfrm>
            <a:off x="841330" y="1427141"/>
            <a:ext cx="4786346" cy="5286412"/>
          </a:xfrm>
          <a:prstGeom prst="rect">
            <a:avLst/>
          </a:prstGeom>
        </p:spPr>
      </p:pic>
      <p:sp>
        <p:nvSpPr>
          <p:cNvPr id="23" name="Прямоугольник 22"/>
          <p:cNvSpPr/>
          <p:nvPr/>
        </p:nvSpPr>
        <p:spPr>
          <a:xfrm>
            <a:off x="341265" y="7356495"/>
            <a:ext cx="6643734" cy="1200329"/>
          </a:xfrm>
          <a:prstGeom prst="rect">
            <a:avLst/>
          </a:prstGeom>
        </p:spPr>
        <p:txBody>
          <a:bodyPr wrap="square">
            <a:spAutoFit/>
          </a:bodyPr>
          <a:lstStyle/>
          <a:p>
            <a:r>
              <a:rPr lang="en-US" sz="1800" dirty="0" smtClean="0"/>
              <a:t>Behavior of the hourly averaged high-energy electron flux, SW velocity and the </a:t>
            </a:r>
            <a:r>
              <a:rPr lang="en-US" sz="1800" dirty="0" err="1" smtClean="0"/>
              <a:t>Ap</a:t>
            </a:r>
            <a:r>
              <a:rPr lang="en-US" sz="1800" dirty="0" smtClean="0"/>
              <a:t>-index of geomagnetic activity, obtained by epoch superposition method for the high-energy electron flux enhancements after arrival of HSSs from CHs in 1995-2023</a:t>
            </a:r>
            <a:endParaRPr lang="ru-RU" sz="1800" dirty="0"/>
          </a:p>
        </p:txBody>
      </p:sp>
      <p:pic>
        <p:nvPicPr>
          <p:cNvPr id="19460" name="Рисунок 1" descr="A0m_CH"/>
          <p:cNvPicPr>
            <a:picLocks noChangeAspect="1" noChangeArrowheads="1"/>
          </p:cNvPicPr>
          <p:nvPr/>
        </p:nvPicPr>
        <p:blipFill>
          <a:blip r:embed="rId3" cstate="print"/>
          <a:srcRect/>
          <a:stretch>
            <a:fillRect/>
          </a:stretch>
        </p:blipFill>
        <p:spPr bwMode="auto">
          <a:xfrm>
            <a:off x="8056568" y="1427141"/>
            <a:ext cx="5000660" cy="1299637"/>
          </a:xfrm>
          <a:prstGeom prst="rect">
            <a:avLst/>
          </a:prstGeom>
          <a:noFill/>
        </p:spPr>
      </p:pic>
      <p:pic>
        <p:nvPicPr>
          <p:cNvPr id="19459" name="Рисунок 2" descr="Bz_CH"/>
          <p:cNvPicPr>
            <a:picLocks noChangeAspect="1" noChangeArrowheads="1"/>
          </p:cNvPicPr>
          <p:nvPr/>
        </p:nvPicPr>
        <p:blipFill>
          <a:blip r:embed="rId4" cstate="print"/>
          <a:srcRect/>
          <a:stretch>
            <a:fillRect/>
          </a:stretch>
        </p:blipFill>
        <p:spPr bwMode="auto">
          <a:xfrm>
            <a:off x="8056568" y="2857824"/>
            <a:ext cx="5000660" cy="919908"/>
          </a:xfrm>
          <a:prstGeom prst="rect">
            <a:avLst/>
          </a:prstGeom>
          <a:noFill/>
        </p:spPr>
      </p:pic>
      <p:pic>
        <p:nvPicPr>
          <p:cNvPr id="19458" name="Рисунок 3" descr="V_CH"/>
          <p:cNvPicPr>
            <a:picLocks noChangeAspect="1" noChangeArrowheads="1"/>
          </p:cNvPicPr>
          <p:nvPr/>
        </p:nvPicPr>
        <p:blipFill>
          <a:blip r:embed="rId5" cstate="print"/>
          <a:srcRect/>
          <a:stretch>
            <a:fillRect/>
          </a:stretch>
        </p:blipFill>
        <p:spPr bwMode="auto">
          <a:xfrm>
            <a:off x="8056568" y="3972062"/>
            <a:ext cx="5000660" cy="1037570"/>
          </a:xfrm>
          <a:prstGeom prst="rect">
            <a:avLst/>
          </a:prstGeom>
          <a:noFill/>
        </p:spPr>
      </p:pic>
      <p:pic>
        <p:nvPicPr>
          <p:cNvPr id="19457" name="Рисунок 4" descr="Ap_CH"/>
          <p:cNvPicPr>
            <a:picLocks noChangeAspect="1" noChangeArrowheads="1"/>
          </p:cNvPicPr>
          <p:nvPr/>
        </p:nvPicPr>
        <p:blipFill>
          <a:blip r:embed="rId6" cstate="print"/>
          <a:srcRect/>
          <a:stretch>
            <a:fillRect/>
          </a:stretch>
        </p:blipFill>
        <p:spPr bwMode="auto">
          <a:xfrm>
            <a:off x="8056568" y="5274080"/>
            <a:ext cx="5000660" cy="1411951"/>
          </a:xfrm>
          <a:prstGeom prst="rect">
            <a:avLst/>
          </a:prstGeom>
          <a:noFill/>
        </p:spPr>
      </p:pic>
      <p:sp>
        <p:nvSpPr>
          <p:cNvPr id="19461" name="Rectangle 5"/>
          <p:cNvSpPr>
            <a:spLocks noChangeArrowheads="1"/>
          </p:cNvSpPr>
          <p:nvPr/>
        </p:nvSpPr>
        <p:spPr bwMode="auto">
          <a:xfrm>
            <a:off x="0" y="0"/>
            <a:ext cx="143986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9462" name="Rectangle 6"/>
          <p:cNvSpPr>
            <a:spLocks noChangeArrowheads="1"/>
          </p:cNvSpPr>
          <p:nvPr/>
        </p:nvSpPr>
        <p:spPr bwMode="auto">
          <a:xfrm>
            <a:off x="0" y="2000250"/>
            <a:ext cx="14398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9463" name="Rectangle 7"/>
          <p:cNvSpPr>
            <a:spLocks noChangeArrowheads="1"/>
          </p:cNvSpPr>
          <p:nvPr/>
        </p:nvSpPr>
        <p:spPr bwMode="auto">
          <a:xfrm>
            <a:off x="0" y="3092450"/>
            <a:ext cx="14398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9464" name="Rectangle 8"/>
          <p:cNvSpPr>
            <a:spLocks noChangeArrowheads="1"/>
          </p:cNvSpPr>
          <p:nvPr/>
        </p:nvSpPr>
        <p:spPr bwMode="auto">
          <a:xfrm>
            <a:off x="0" y="4324350"/>
            <a:ext cx="14398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9465" name="Rectangle 9"/>
          <p:cNvSpPr>
            <a:spLocks noChangeArrowheads="1"/>
          </p:cNvSpPr>
          <p:nvPr/>
        </p:nvSpPr>
        <p:spPr bwMode="auto">
          <a:xfrm>
            <a:off x="0" y="6000750"/>
            <a:ext cx="14398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Прямоугольник 28"/>
          <p:cNvSpPr/>
          <p:nvPr/>
        </p:nvSpPr>
        <p:spPr>
          <a:xfrm>
            <a:off x="7199312" y="7331094"/>
            <a:ext cx="6570708" cy="1200329"/>
          </a:xfrm>
          <a:prstGeom prst="rect">
            <a:avLst/>
          </a:prstGeom>
        </p:spPr>
        <p:txBody>
          <a:bodyPr wrap="square">
            <a:spAutoFit/>
          </a:bodyPr>
          <a:lstStyle/>
          <a:p>
            <a:r>
              <a:rPr lang="en-US" sz="1800" dirty="0" smtClean="0"/>
              <a:t>Behavior of the hourly averaged cosmic ray density A0, </a:t>
            </a:r>
            <a:r>
              <a:rPr lang="en-US" sz="1800" dirty="0" err="1" smtClean="0"/>
              <a:t>Bz</a:t>
            </a:r>
            <a:r>
              <a:rPr lang="en-US" sz="1800" dirty="0" smtClean="0"/>
              <a:t>, SW velocity and the </a:t>
            </a:r>
            <a:r>
              <a:rPr lang="en-US" sz="1800" dirty="0" err="1" smtClean="0"/>
              <a:t>Ap</a:t>
            </a:r>
            <a:r>
              <a:rPr lang="en-US" sz="1800" dirty="0" smtClean="0"/>
              <a:t>-index of geomagnetic activity, obtained by epoch superposition method for the high-energy electron flux enhancements after arrival of HSSs from CHs in 1995-2023</a:t>
            </a:r>
            <a:endParaRPr lang="ru-RU" sz="1800" dirty="0"/>
          </a:p>
        </p:txBody>
      </p:sp>
    </p:spTree>
    <p:extLst>
      <p:ext uri="{BB962C8B-B14F-4D97-AF65-F5344CB8AC3E}">
        <p14:creationId xmlns:p14="http://schemas.microsoft.com/office/powerpoint/2010/main" val="341222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86227845-3AD4-8152-8FFD-A39B7E0BFE1D}"/>
              </a:ext>
            </a:extLst>
          </p:cNvPr>
          <p:cNvSpPr>
            <a:spLocks noGrp="1" noRot="1" noMove="1" noResize="1" noEditPoints="1" noAdjustHandles="1" noChangeArrowheads="1" noChangeShapeType="1"/>
          </p:cNvSpPr>
          <p:nvPr/>
        </p:nvSpPr>
        <p:spPr>
          <a:xfrm>
            <a:off x="350520" y="1174046"/>
            <a:ext cx="13655419" cy="7512755"/>
          </a:xfrm>
          <a:prstGeom prst="rect">
            <a:avLst/>
          </a:prstGeom>
          <a:noFill/>
          <a:ln w="19050" cap="flat" cmpd="sng" algn="ctr">
            <a:solidFill>
              <a:srgbClr val="000066"/>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TextBox 4">
            <a:extLst>
              <a:ext uri="{FF2B5EF4-FFF2-40B4-BE49-F238E27FC236}">
                <a16:creationId xmlns="" xmlns:a16="http://schemas.microsoft.com/office/drawing/2014/main" id="{6E7280CB-18F1-4983-380A-05C805113EB3}"/>
              </a:ext>
            </a:extLst>
          </p:cNvPr>
          <p:cNvSpPr txBox="1">
            <a:spLocks noGrp="1" noRot="1" noMove="1" noResize="1" noEditPoints="1" noAdjustHandles="1" noChangeArrowheads="1" noChangeShapeType="1"/>
          </p:cNvSpPr>
          <p:nvPr/>
        </p:nvSpPr>
        <p:spPr>
          <a:xfrm>
            <a:off x="350520" y="386090"/>
            <a:ext cx="1744517" cy="523220"/>
          </a:xfrm>
          <a:prstGeom prst="rect">
            <a:avLst/>
          </a:prstGeom>
          <a:noFill/>
        </p:spPr>
        <p:txBody>
          <a:bodyPr wrap="non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rabicPeriod" startAt="3"/>
              <a:tabLst/>
              <a:defRPr/>
            </a:pPr>
            <a:r>
              <a:rPr kumimoji="0" lang="en-US" sz="2800" b="0" i="0" u="none" strike="noStrike" kern="0" cap="none" spc="0" normalizeH="0" baseline="0" noProof="0" dirty="0">
                <a:ln>
                  <a:noFill/>
                </a:ln>
                <a:solidFill>
                  <a:srgbClr val="000066"/>
                </a:solidFill>
                <a:effectLst/>
                <a:uLnTx/>
                <a:uFillTx/>
              </a:rPr>
              <a:t>Results</a:t>
            </a:r>
            <a:endParaRPr kumimoji="0" lang="x-none" sz="2800" b="0" i="0" u="none" strike="noStrike" kern="0" cap="none" spc="0" normalizeH="0" baseline="0" noProof="0" dirty="0">
              <a:ln>
                <a:noFill/>
              </a:ln>
              <a:solidFill>
                <a:srgbClr val="000066"/>
              </a:solidFill>
              <a:effectLst/>
              <a:uLnTx/>
              <a:uFillTx/>
            </a:endParaRPr>
          </a:p>
        </p:txBody>
      </p:sp>
      <p:cxnSp>
        <p:nvCxnSpPr>
          <p:cNvPr id="6" name="Straight Connector 23">
            <a:extLst>
              <a:ext uri="{FF2B5EF4-FFF2-40B4-BE49-F238E27FC236}">
                <a16:creationId xmlns="" xmlns:a16="http://schemas.microsoft.com/office/drawing/2014/main" id="{AF186D36-2DD7-26F2-C3F8-BC6E59A8CCE5}"/>
              </a:ext>
            </a:extLst>
          </p:cNvPr>
          <p:cNvCxnSpPr>
            <a:cxnSpLocks/>
          </p:cNvCxnSpPr>
          <p:nvPr/>
        </p:nvCxnSpPr>
        <p:spPr>
          <a:xfrm>
            <a:off x="350520" y="909310"/>
            <a:ext cx="13655419" cy="0"/>
          </a:xfrm>
          <a:prstGeom prst="line">
            <a:avLst/>
          </a:prstGeom>
          <a:noFill/>
          <a:ln w="12700" cap="flat" cmpd="sng" algn="ctr">
            <a:solidFill>
              <a:srgbClr val="000066"/>
            </a:solidFill>
            <a:prstDash val="solid"/>
            <a:miter lim="800000"/>
          </a:ln>
          <a:effectLst/>
        </p:spPr>
      </p:cxnSp>
      <p:sp>
        <p:nvSpPr>
          <p:cNvPr id="19461" name="Rectangle 5"/>
          <p:cNvSpPr>
            <a:spLocks noChangeArrowheads="1"/>
          </p:cNvSpPr>
          <p:nvPr/>
        </p:nvSpPr>
        <p:spPr bwMode="auto">
          <a:xfrm>
            <a:off x="0" y="0"/>
            <a:ext cx="143986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9462" name="Rectangle 6"/>
          <p:cNvSpPr>
            <a:spLocks noChangeArrowheads="1"/>
          </p:cNvSpPr>
          <p:nvPr/>
        </p:nvSpPr>
        <p:spPr bwMode="auto">
          <a:xfrm>
            <a:off x="0" y="2000250"/>
            <a:ext cx="14398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9463" name="Rectangle 7"/>
          <p:cNvSpPr>
            <a:spLocks noChangeArrowheads="1"/>
          </p:cNvSpPr>
          <p:nvPr/>
        </p:nvSpPr>
        <p:spPr bwMode="auto">
          <a:xfrm>
            <a:off x="0" y="3092450"/>
            <a:ext cx="14398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9464" name="Rectangle 8"/>
          <p:cNvSpPr>
            <a:spLocks noChangeArrowheads="1"/>
          </p:cNvSpPr>
          <p:nvPr/>
        </p:nvSpPr>
        <p:spPr bwMode="auto">
          <a:xfrm>
            <a:off x="0" y="4324350"/>
            <a:ext cx="14398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9465" name="Rectangle 9"/>
          <p:cNvSpPr>
            <a:spLocks noChangeArrowheads="1"/>
          </p:cNvSpPr>
          <p:nvPr/>
        </p:nvSpPr>
        <p:spPr bwMode="auto">
          <a:xfrm>
            <a:off x="0" y="6000750"/>
            <a:ext cx="14398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7" name="Рисунок 16" descr="E:\(YandexDisks)\swpc.izmiran\YandexDisk\06 - Персональные директории\Абунина М.А\WORK 2025\электроны Крякунова\рис4 корр.png"/>
          <p:cNvPicPr/>
          <p:nvPr/>
        </p:nvPicPr>
        <p:blipFill>
          <a:blip r:embed="rId2" cstate="print"/>
          <a:srcRect/>
          <a:stretch>
            <a:fillRect/>
          </a:stretch>
        </p:blipFill>
        <p:spPr bwMode="auto">
          <a:xfrm>
            <a:off x="3270222" y="1498579"/>
            <a:ext cx="7286676" cy="5214974"/>
          </a:xfrm>
          <a:prstGeom prst="rect">
            <a:avLst/>
          </a:prstGeom>
          <a:noFill/>
          <a:ln w="9525">
            <a:noFill/>
            <a:miter lim="800000"/>
            <a:headEnd/>
            <a:tailEnd/>
          </a:ln>
        </p:spPr>
      </p:pic>
      <p:sp>
        <p:nvSpPr>
          <p:cNvPr id="19" name="Прямоугольник 18"/>
          <p:cNvSpPr/>
          <p:nvPr/>
        </p:nvSpPr>
        <p:spPr>
          <a:xfrm>
            <a:off x="1484272" y="6856429"/>
            <a:ext cx="11572956" cy="1292662"/>
          </a:xfrm>
          <a:prstGeom prst="rect">
            <a:avLst/>
          </a:prstGeom>
        </p:spPr>
        <p:txBody>
          <a:bodyPr wrap="square">
            <a:spAutoFit/>
          </a:bodyPr>
          <a:lstStyle/>
          <a:p>
            <a:r>
              <a:rPr lang="en-US" dirty="0" smtClean="0"/>
              <a:t>Monthly sunspot numbers with their smoothed values (upper panel) and distribution of high-energy electron flux increases in solar activity cycles depending on its solar sources (blue bars – CH group, red bars – CME group in the lower panel).</a:t>
            </a:r>
            <a:endParaRPr lang="ru-RU" dirty="0"/>
          </a:p>
        </p:txBody>
      </p:sp>
    </p:spTree>
    <p:extLst>
      <p:ext uri="{BB962C8B-B14F-4D97-AF65-F5344CB8AC3E}">
        <p14:creationId xmlns:p14="http://schemas.microsoft.com/office/powerpoint/2010/main" val="3412225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86227845-3AD4-8152-8FFD-A39B7E0BFE1D}"/>
              </a:ext>
            </a:extLst>
          </p:cNvPr>
          <p:cNvSpPr>
            <a:spLocks noGrp="1" noRot="1" noMove="1" noResize="1" noEditPoints="1" noAdjustHandles="1" noChangeArrowheads="1" noChangeShapeType="1"/>
          </p:cNvSpPr>
          <p:nvPr/>
        </p:nvSpPr>
        <p:spPr>
          <a:xfrm>
            <a:off x="350520" y="1174046"/>
            <a:ext cx="13655419" cy="7512755"/>
          </a:xfrm>
          <a:prstGeom prst="rect">
            <a:avLst/>
          </a:prstGeom>
          <a:noFill/>
          <a:ln w="19050" cap="flat" cmpd="sng" algn="ctr">
            <a:solidFill>
              <a:srgbClr val="000066"/>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TextBox 4">
            <a:extLst>
              <a:ext uri="{FF2B5EF4-FFF2-40B4-BE49-F238E27FC236}">
                <a16:creationId xmlns="" xmlns:a16="http://schemas.microsoft.com/office/drawing/2014/main" id="{6E7280CB-18F1-4983-380A-05C805113EB3}"/>
              </a:ext>
            </a:extLst>
          </p:cNvPr>
          <p:cNvSpPr txBox="1">
            <a:spLocks noGrp="1" noRot="1" noMove="1" noResize="1" noEditPoints="1" noAdjustHandles="1" noChangeArrowheads="1" noChangeShapeType="1"/>
          </p:cNvSpPr>
          <p:nvPr/>
        </p:nvSpPr>
        <p:spPr>
          <a:xfrm>
            <a:off x="350520" y="386090"/>
            <a:ext cx="2438488" cy="523220"/>
          </a:xfrm>
          <a:prstGeom prst="rect">
            <a:avLst/>
          </a:prstGeom>
          <a:noFill/>
        </p:spPr>
        <p:txBody>
          <a:bodyPr wrap="non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rabicPeriod" startAt="4"/>
              <a:tabLst/>
              <a:defRPr/>
            </a:pPr>
            <a:r>
              <a:rPr kumimoji="0" lang="en-US" sz="2800" b="0" i="0" u="none" strike="noStrike" kern="0" cap="none" spc="0" normalizeH="0" baseline="0" noProof="0" dirty="0">
                <a:ln>
                  <a:noFill/>
                </a:ln>
                <a:solidFill>
                  <a:srgbClr val="000066"/>
                </a:solidFill>
                <a:effectLst/>
                <a:uLnTx/>
                <a:uFillTx/>
              </a:rPr>
              <a:t>Conclusions</a:t>
            </a:r>
            <a:endParaRPr kumimoji="0" lang="x-none" sz="2800" b="0" i="0" u="none" strike="noStrike" kern="0" cap="none" spc="0" normalizeH="0" baseline="0" noProof="0" dirty="0">
              <a:ln>
                <a:noFill/>
              </a:ln>
              <a:solidFill>
                <a:srgbClr val="000066"/>
              </a:solidFill>
              <a:effectLst/>
              <a:uLnTx/>
              <a:uFillTx/>
            </a:endParaRPr>
          </a:p>
        </p:txBody>
      </p:sp>
      <p:cxnSp>
        <p:nvCxnSpPr>
          <p:cNvPr id="6" name="Straight Connector 23">
            <a:extLst>
              <a:ext uri="{FF2B5EF4-FFF2-40B4-BE49-F238E27FC236}">
                <a16:creationId xmlns="" xmlns:a16="http://schemas.microsoft.com/office/drawing/2014/main" id="{AF186D36-2DD7-26F2-C3F8-BC6E59A8CCE5}"/>
              </a:ext>
            </a:extLst>
          </p:cNvPr>
          <p:cNvCxnSpPr>
            <a:cxnSpLocks noGrp="1" noRot="1" noMove="1" noResize="1" noEditPoints="1" noAdjustHandles="1" noChangeArrowheads="1" noChangeShapeType="1"/>
          </p:cNvCxnSpPr>
          <p:nvPr/>
        </p:nvCxnSpPr>
        <p:spPr>
          <a:xfrm>
            <a:off x="350520" y="909310"/>
            <a:ext cx="13655419" cy="0"/>
          </a:xfrm>
          <a:prstGeom prst="line">
            <a:avLst/>
          </a:prstGeom>
          <a:noFill/>
          <a:ln w="12700" cap="flat" cmpd="sng" algn="ctr">
            <a:solidFill>
              <a:srgbClr val="000066"/>
            </a:solidFill>
            <a:prstDash val="solid"/>
            <a:miter lim="800000"/>
          </a:ln>
          <a:effectLst/>
        </p:spPr>
      </p:cxnSp>
      <p:sp>
        <p:nvSpPr>
          <p:cNvPr id="7" name="TextBox 6"/>
          <p:cNvSpPr txBox="1"/>
          <p:nvPr/>
        </p:nvSpPr>
        <p:spPr>
          <a:xfrm>
            <a:off x="341264" y="1284265"/>
            <a:ext cx="13358906" cy="7509748"/>
          </a:xfrm>
          <a:prstGeom prst="rect">
            <a:avLst/>
          </a:prstGeom>
          <a:noFill/>
        </p:spPr>
        <p:txBody>
          <a:bodyPr wrap="square" rtlCol="0">
            <a:spAutoFit/>
          </a:bodyPr>
          <a:lstStyle/>
          <a:p>
            <a:pPr>
              <a:buFont typeface="Wingdings" pitchFamily="2" charset="2"/>
              <a:buChar char="Ø"/>
            </a:pPr>
            <a:r>
              <a:rPr lang="en-US" sz="2400" dirty="0" smtClean="0"/>
              <a:t>  Solar sources of interplanetary disturbances, after which increases in fluxes of high-energy </a:t>
            </a:r>
            <a:r>
              <a:rPr lang="en-US" sz="2400" dirty="0" err="1" smtClean="0"/>
              <a:t>magnetospheric</a:t>
            </a:r>
            <a:r>
              <a:rPr lang="en-US" sz="2400" dirty="0" smtClean="0"/>
              <a:t> electrons with energies &gt;2 </a:t>
            </a:r>
            <a:r>
              <a:rPr lang="en-US" sz="2400" dirty="0" err="1" smtClean="0"/>
              <a:t>MeV</a:t>
            </a:r>
            <a:r>
              <a:rPr lang="en-US" sz="2400" dirty="0" smtClean="0"/>
              <a:t> occur in geostationary orbit, can be both HSSs from CHs and CMEs after SFs and DSFs. </a:t>
            </a:r>
            <a:endParaRPr lang="ru-RU" sz="2400" dirty="0" smtClean="0"/>
          </a:p>
          <a:p>
            <a:pPr>
              <a:buFont typeface="Wingdings" pitchFamily="2" charset="2"/>
              <a:buChar char="Ø"/>
            </a:pPr>
            <a:r>
              <a:rPr lang="en-US" sz="2400" dirty="0" smtClean="0"/>
              <a:t>  Of the 478 events of high-energy electron flux enhancements, in 248 events the source of corresponding interplanetary disturbances were only HSSs from CHs, which is 52.5%. In 44.7% of the events the sources were mixed solar events associated with the impact of HSSs from CHs and CMEs after SFs and DSFs.</a:t>
            </a:r>
            <a:endParaRPr lang="ru-RU" sz="2400" dirty="0" smtClean="0"/>
          </a:p>
          <a:p>
            <a:pPr>
              <a:buFont typeface="Wingdings" pitchFamily="2" charset="2"/>
              <a:buChar char="Ø"/>
            </a:pPr>
            <a:r>
              <a:rPr lang="en-US" sz="2400" dirty="0" smtClean="0"/>
              <a:t>  On average (epoch superposition method data) enhancements of high-energy electrons in geostationary orbit above the dangerous level (&gt;500 particles∙cm</a:t>
            </a:r>
            <a:r>
              <a:rPr lang="en-US" sz="2400" baseline="30000" dirty="0" smtClean="0"/>
              <a:t>–2</a:t>
            </a:r>
            <a:r>
              <a:rPr lang="en-US" sz="2400" dirty="0" smtClean="0"/>
              <a:t>∙s</a:t>
            </a:r>
            <a:r>
              <a:rPr lang="en-US" sz="2400" baseline="30000" dirty="0" smtClean="0"/>
              <a:t>–1</a:t>
            </a:r>
            <a:r>
              <a:rPr lang="en-US" sz="2400" dirty="0" smtClean="0"/>
              <a:t>∙sr</a:t>
            </a:r>
            <a:r>
              <a:rPr lang="en-US" sz="2400" baseline="30000" dirty="0" smtClean="0"/>
              <a:t>–1</a:t>
            </a:r>
            <a:r>
              <a:rPr lang="en-US" sz="2400" dirty="0" smtClean="0"/>
              <a:t>) due to interplanetary disturbances from HSSs from CHs occur when geomagnetic activity increases to the level of a minor magnetic storm and at a high SW speed (</a:t>
            </a:r>
            <a:r>
              <a:rPr lang="en-US" sz="2400" dirty="0" err="1" smtClean="0"/>
              <a:t>V</a:t>
            </a:r>
            <a:r>
              <a:rPr lang="en-US" sz="2400" baseline="-25000" dirty="0" err="1" smtClean="0"/>
              <a:t>sw</a:t>
            </a:r>
            <a:r>
              <a:rPr lang="en-US" sz="2400" dirty="0" smtClean="0"/>
              <a:t>= 590 km/s).</a:t>
            </a:r>
            <a:endParaRPr lang="ru-RU" sz="2400" dirty="0" smtClean="0"/>
          </a:p>
          <a:p>
            <a:pPr>
              <a:buFont typeface="Wingdings" pitchFamily="2" charset="2"/>
              <a:buChar char="Ø"/>
            </a:pPr>
            <a:r>
              <a:rPr lang="en-US" sz="2400" dirty="0" smtClean="0"/>
              <a:t>  The IMF strengthening and geomagnetic activity increase in the CME group significantly exceed the corresponding values for the CH group, however, the mean duration of high-energy electron flux increases after HSSs from CHs is 5 days, and due to CMEs influence – 3.5 days. On average, the electron </a:t>
            </a:r>
            <a:r>
              <a:rPr lang="en-US" sz="2400" dirty="0" err="1" smtClean="0"/>
              <a:t>fluence</a:t>
            </a:r>
            <a:r>
              <a:rPr lang="en-US" sz="2400" dirty="0" smtClean="0"/>
              <a:t> for the CH group reaches 5.4∙10</a:t>
            </a:r>
            <a:r>
              <a:rPr lang="en-US" sz="2400" baseline="30000" dirty="0" smtClean="0"/>
              <a:t>8</a:t>
            </a:r>
            <a:r>
              <a:rPr lang="en-US" sz="2400" dirty="0" smtClean="0"/>
              <a:t> particles∙cm</a:t>
            </a:r>
            <a:r>
              <a:rPr lang="en-US" sz="2400" baseline="30000" dirty="0" smtClean="0"/>
              <a:t>-2</a:t>
            </a:r>
            <a:r>
              <a:rPr lang="en-US" sz="2400" dirty="0" smtClean="0"/>
              <a:t>∙sr</a:t>
            </a:r>
            <a:r>
              <a:rPr lang="en-US" sz="2400" baseline="30000" dirty="0" smtClean="0"/>
              <a:t>-1</a:t>
            </a:r>
            <a:r>
              <a:rPr lang="en-US" sz="2400" dirty="0" smtClean="0"/>
              <a:t>∙day</a:t>
            </a:r>
            <a:r>
              <a:rPr lang="en-US" sz="2400" baseline="30000" dirty="0" smtClean="0"/>
              <a:t>-1</a:t>
            </a:r>
            <a:r>
              <a:rPr lang="en-US" sz="2400" dirty="0" smtClean="0"/>
              <a:t>, and for CMEs – 3.3∙ 10</a:t>
            </a:r>
            <a:r>
              <a:rPr lang="en-US" sz="2400" baseline="30000" dirty="0" smtClean="0"/>
              <a:t>8</a:t>
            </a:r>
            <a:r>
              <a:rPr lang="en-US" sz="2400" dirty="0" smtClean="0"/>
              <a:t> particles∙cm</a:t>
            </a:r>
            <a:r>
              <a:rPr lang="en-US" sz="2400" baseline="30000" dirty="0" smtClean="0"/>
              <a:t>-2</a:t>
            </a:r>
            <a:r>
              <a:rPr lang="en-US" sz="2400" dirty="0" smtClean="0"/>
              <a:t>∙sr</a:t>
            </a:r>
            <a:r>
              <a:rPr lang="en-US" sz="2400" baseline="30000" dirty="0" smtClean="0"/>
              <a:t>-1</a:t>
            </a:r>
            <a:r>
              <a:rPr lang="en-US" sz="2400" dirty="0" smtClean="0"/>
              <a:t>∙day</a:t>
            </a:r>
            <a:r>
              <a:rPr lang="en-US" sz="2400" baseline="30000" dirty="0" smtClean="0"/>
              <a:t>-1</a:t>
            </a:r>
            <a:r>
              <a:rPr lang="en-US" sz="2400" dirty="0" smtClean="0"/>
              <a:t>, however, such events occur very rarely, in 2.8% of cases of all discussed high-energy electron flux enhancements.</a:t>
            </a:r>
            <a:endParaRPr lang="ru-RU" sz="2400" dirty="0" smtClean="0"/>
          </a:p>
          <a:p>
            <a:pPr>
              <a:buFont typeface="Wingdings" pitchFamily="2" charset="2"/>
              <a:buChar char="Ø"/>
            </a:pPr>
            <a:r>
              <a:rPr lang="en-US" sz="2400" dirty="0" smtClean="0"/>
              <a:t> High-energy electron flux enhancements following interplanetary disturbances associated with HSSs from CHs occur mainly during the declining phase of the solar cycle and at solar activity minimum, and rare events following interplanetary disturbances associated with CMEs occur near solar activity maxima.</a:t>
            </a:r>
            <a:endParaRPr lang="ru-RU" sz="2400" dirty="0"/>
          </a:p>
        </p:txBody>
      </p:sp>
    </p:spTree>
    <p:extLst>
      <p:ext uri="{BB962C8B-B14F-4D97-AF65-F5344CB8AC3E}">
        <p14:creationId xmlns:p14="http://schemas.microsoft.com/office/powerpoint/2010/main" val="158440200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1054</Words>
  <Application>Microsoft Office PowerPoint</Application>
  <PresentationFormat>Произвольный</PresentationFormat>
  <Paragraphs>49</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MS Mincho</vt:lpstr>
      <vt:lpstr>Times New Roman</vt:lpstr>
      <vt:lpstr>Wingdings</vt:lpstr>
      <vt:lpstr>Θέμα του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Учетная запись Майкрософт</cp:lastModifiedBy>
  <cp:revision>19</cp:revision>
  <dcterms:created xsi:type="dcterms:W3CDTF">2025-01-19T16:11:37Z</dcterms:created>
  <dcterms:modified xsi:type="dcterms:W3CDTF">2025-03-14T16:24:37Z</dcterms:modified>
</cp:coreProperties>
</file>