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8" r:id="rId4"/>
    <p:sldId id="305" r:id="rId5"/>
    <p:sldId id="260" r:id="rId6"/>
    <p:sldId id="264" r:id="rId7"/>
    <p:sldId id="261" r:id="rId8"/>
    <p:sldId id="266" r:id="rId9"/>
    <p:sldId id="262" r:id="rId10"/>
    <p:sldId id="265" r:id="rId11"/>
    <p:sldId id="267" r:id="rId12"/>
    <p:sldId id="268" r:id="rId13"/>
    <p:sldId id="273" r:id="rId14"/>
    <p:sldId id="271" r:id="rId15"/>
    <p:sldId id="270" r:id="rId16"/>
    <p:sldId id="272" r:id="rId17"/>
    <p:sldId id="269" r:id="rId18"/>
    <p:sldId id="302" r:id="rId19"/>
    <p:sldId id="263" r:id="rId20"/>
    <p:sldId id="304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E05A1-9A35-4A84-84B3-746AC50B46EC}" type="datetimeFigureOut">
              <a:rPr lang="ru-RU" smtClean="0"/>
              <a:pPr/>
              <a:t>2025.03.18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2FDE2-B691-4D97-8C54-159C8444A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7D31-45C2-4FC7-B616-D872E9719657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099C-05A8-4684-AEF7-6E10497B2C73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6099-8713-479C-BD9D-F6B6A05DDF72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D15E-44B4-4CD0-BF50-EE050EE90C8E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0C6C-C9A0-429B-8B38-7215C0AA39C4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45AF-349C-4548-8EE2-42FC07B271EB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6054-C0F0-4CED-B20A-048A68D79855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D107-C6A1-4547-8CC7-39240F59FC8B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46CE-AA6E-42ED-8378-8E719BD1695E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49FF-9010-4A3E-A5A2-B6EA975AC200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3A1F-ED26-419D-B02B-DC8F7467A106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8F2F-7FBE-49C1-B9D4-F948A08DDA74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8F9F1-F6DE-40A8-A3DF-413A65DB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-academic.com/dic.nsf/enwiki/1360600" TargetMode="External"/><Relationship Id="rId7" Type="http://schemas.openxmlformats.org/officeDocument/2006/relationships/hyperlink" Target="https://universalium.en-academic.com/268068/Forbush_effec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iversalium.en-academic.com/" TargetMode="External"/><Relationship Id="rId5" Type="http://schemas.openxmlformats.org/officeDocument/2006/relationships/hyperlink" Target="https://universalium.en-academic.com/116489/Forbush_decrease" TargetMode="External"/><Relationship Id="rId4" Type="http://schemas.openxmlformats.org/officeDocument/2006/relationships/hyperlink" Target="https://en-academic.com/contents.nsf/enwik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alium.en-academic.com/268068/Forbush_effec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zmiran.ru/w/fei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4" cy="4581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Forbush</a:t>
            </a:r>
            <a:r>
              <a:rPr lang="en-US" dirty="0" smtClean="0">
                <a:solidFill>
                  <a:schemeClr val="bg1"/>
                </a:solidFill>
              </a:rPr>
              <a:t> Effects and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Interplanetary Disturbances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/>
          <a:lstStyle/>
          <a:p>
            <a:r>
              <a:rPr lang="en-US" dirty="0" smtClean="0"/>
              <a:t>Maria</a:t>
            </a:r>
            <a:r>
              <a:rPr lang="ru-RU" dirty="0" smtClean="0"/>
              <a:t> </a:t>
            </a:r>
            <a:r>
              <a:rPr lang="en-US" dirty="0" err="1" smtClean="0"/>
              <a:t>Abunina</a:t>
            </a:r>
            <a:r>
              <a:rPr lang="en-US" dirty="0" smtClean="0"/>
              <a:t> and Anatoly</a:t>
            </a:r>
            <a:r>
              <a:rPr lang="ru-RU" dirty="0" smtClean="0"/>
              <a:t> </a:t>
            </a:r>
            <a:r>
              <a:rPr lang="en-US" dirty="0" err="1" smtClean="0"/>
              <a:t>Belov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Picture 2" descr="E:\(YandexDisks)\swpc.izmiran\YandexDisk\06 - Персональные директории\Абунина М.А\logos\gray IZMIRAN без фо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7540" y="5445224"/>
            <a:ext cx="2612604" cy="1289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3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HSS from </a:t>
            </a:r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dirty="0" smtClean="0">
                <a:solidFill>
                  <a:schemeClr val="bg1"/>
                </a:solidFill>
              </a:rPr>
              <a:t>			</a:t>
            </a:r>
            <a:r>
              <a:rPr lang="en-US" dirty="0" smtClean="0">
                <a:solidFill>
                  <a:schemeClr val="bg1"/>
                </a:solidFill>
              </a:rPr>
              <a:t>CME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8450263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8" name="Формула" r:id="rId5" imgW="114120" imgH="215640" progId="Equation.3">
              <p:embed/>
            </p:oleObj>
          </a:graphicData>
        </a:graphic>
      </p:graphicFrame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7596336" y="5445224"/>
            <a:ext cx="1331640" cy="8249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=400 km/s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=5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nT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221088"/>
            <a:ext cx="2678244" cy="212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292079" y="5445224"/>
          <a:ext cx="2172947" cy="648072"/>
        </p:xfrm>
        <a:graphic>
          <a:graphicData uri="http://schemas.openxmlformats.org/presentationml/2006/ole">
            <p:oleObj spid="_x0000_s1029" name="Формула" r:id="rId7" imgW="14475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CME </a:t>
            </a:r>
            <a:r>
              <a:rPr lang="en-US" dirty="0" err="1" smtClean="0">
                <a:solidFill>
                  <a:schemeClr val="bg1"/>
                </a:solidFill>
              </a:rPr>
              <a:t>heliolongitudes</a:t>
            </a:r>
            <a:r>
              <a:rPr lang="en-US" dirty="0" smtClean="0">
                <a:solidFill>
                  <a:schemeClr val="bg1"/>
                </a:solidFill>
              </a:rPr>
              <a:t> and FEs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3417"/>
            <a:ext cx="7688263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39552" y="5301208"/>
          <a:ext cx="7704856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/>
                <a:gridCol w="1926214"/>
                <a:gridCol w="1926214"/>
                <a:gridCol w="1926214"/>
              </a:tblGrid>
              <a:tr h="333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Group</a:t>
                      </a:r>
                      <a:r>
                        <a:rPr lang="en-US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Longitudes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FE </a:t>
                      </a:r>
                      <a:r>
                        <a:rPr lang="en-US" sz="1600" dirty="0" err="1" smtClean="0"/>
                        <a:t>magn</a:t>
                      </a:r>
                      <a:r>
                        <a:rPr lang="en-US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time to A0min</a:t>
                      </a:r>
                      <a:endParaRPr lang="ru-RU" sz="1600" dirty="0"/>
                    </a:p>
                  </a:txBody>
                  <a:tcPr/>
                </a:tc>
              </a:tr>
              <a:tr h="333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Eastern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-20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2.33 %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21.4 h</a:t>
                      </a:r>
                      <a:endParaRPr lang="ru-RU" sz="1600" dirty="0"/>
                    </a:p>
                  </a:txBody>
                  <a:tcPr/>
                </a:tc>
              </a:tr>
              <a:tr h="333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Central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-20 … 20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2.58 %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18.6 h</a:t>
                      </a:r>
                      <a:endParaRPr lang="ru-RU" sz="1600" dirty="0"/>
                    </a:p>
                  </a:txBody>
                  <a:tcPr/>
                </a:tc>
              </a:tr>
              <a:tr h="333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Western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20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1.85 %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16.8 h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CME </a:t>
            </a:r>
            <a:r>
              <a:rPr lang="en-US" dirty="0" err="1" smtClean="0">
                <a:solidFill>
                  <a:schemeClr val="bg1"/>
                </a:solidFill>
              </a:rPr>
              <a:t>heliolongitudes</a:t>
            </a:r>
            <a:r>
              <a:rPr lang="en-US" dirty="0" smtClean="0">
                <a:solidFill>
                  <a:schemeClr val="bg1"/>
                </a:solidFill>
              </a:rPr>
              <a:t> and FEs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848872" cy="456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EbigCME.jpg"/>
          <p:cNvPicPr>
            <a:picLocks noChangeAspect="1"/>
          </p:cNvPicPr>
          <p:nvPr/>
        </p:nvPicPr>
        <p:blipFill>
          <a:blip r:embed="rId4" cstate="print"/>
          <a:srcRect t="8813"/>
          <a:stretch>
            <a:fillRect/>
          </a:stretch>
        </p:blipFill>
        <p:spPr>
          <a:xfrm>
            <a:off x="0" y="3717032"/>
            <a:ext cx="3052163" cy="2980213"/>
          </a:xfrm>
          <a:prstGeom prst="rect">
            <a:avLst/>
          </a:prstGeom>
        </p:spPr>
      </p:pic>
      <p:pic>
        <p:nvPicPr>
          <p:cNvPr id="11" name="Рисунок 10" descr="CbigC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717032"/>
            <a:ext cx="3079977" cy="3100742"/>
          </a:xfrm>
          <a:prstGeom prst="rect">
            <a:avLst/>
          </a:prstGeom>
        </p:spPr>
      </p:pic>
      <p:pic>
        <p:nvPicPr>
          <p:cNvPr id="12" name="Рисунок 11" descr="WbigCM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3740501"/>
            <a:ext cx="2915816" cy="3072875"/>
          </a:xfrm>
          <a:prstGeom prst="rect">
            <a:avLst/>
          </a:prstGeom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691681" y="1628800"/>
            <a:ext cx="648000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E63</a:t>
            </a:r>
            <a:endParaRPr lang="ru-RU" dirty="0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691931" y="1843112"/>
            <a:ext cx="64800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E04</a:t>
            </a:r>
            <a:endParaRPr lang="ru-RU" dirty="0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796137" y="2204864"/>
            <a:ext cx="648000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W30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Magnetic clouds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556792"/>
            <a:ext cx="5940152" cy="11521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Magnetic cloud (MC) is a part of CME with a specific characteristics: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1" name="Содержимое 9"/>
          <p:cNvSpPr txBox="1">
            <a:spLocks/>
          </p:cNvSpPr>
          <p:nvPr/>
        </p:nvSpPr>
        <p:spPr>
          <a:xfrm>
            <a:off x="3707904" y="2564904"/>
            <a:ext cx="5436096" cy="230425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 wind (SW) speed decreasing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interplanetary magnetic field (IMF)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Smooth rotation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IMF’s components </a:t>
            </a:r>
            <a:r>
              <a:rPr lang="en-US" sz="2800" dirty="0" smtClean="0"/>
              <a:t>at large angles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SW temperature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800" dirty="0" smtClean="0"/>
              <a:t>…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491880" cy="522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779912" y="4941168"/>
            <a:ext cx="13356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Burlaga et al., </a:t>
            </a:r>
            <a:r>
              <a:rPr lang="da-DK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1981 </a:t>
            </a:r>
          </a:p>
          <a:p>
            <a:r>
              <a:rPr lang="da-DK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Burlaga et al., </a:t>
            </a:r>
            <a:r>
              <a:rPr lang="da-DK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1982</a:t>
            </a:r>
            <a:endParaRPr lang="ru-RU" dirty="0"/>
          </a:p>
        </p:txBody>
      </p:sp>
      <p:pic>
        <p:nvPicPr>
          <p:cNvPr id="32770" name="Picture 2" descr="Magnetic Clouds - an overview | ScienceDirect Top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50" y="4293096"/>
            <a:ext cx="2555776" cy="23719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6793954" y="6654552"/>
            <a:ext cx="171232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Zurbuchen</a:t>
            </a:r>
            <a:r>
              <a:rPr lang="en-US" sz="9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sz="9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Richardson, 2006</a:t>
            </a:r>
            <a:endParaRPr lang="ru-RU" sz="900" i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Magnetic clouds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556792"/>
            <a:ext cx="5631657" cy="239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429000"/>
            <a:ext cx="348279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429000"/>
            <a:ext cx="348279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Содержимое 9"/>
          <p:cNvGraphicFramePr>
            <a:graphicFrameLocks/>
          </p:cNvGraphicFramePr>
          <p:nvPr/>
        </p:nvGraphicFramePr>
        <p:xfrm>
          <a:off x="5724128" y="2060848"/>
          <a:ext cx="33480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/>
                <a:gridCol w="1116000"/>
                <a:gridCol w="1116000"/>
              </a:tblGrid>
              <a:tr h="333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Group</a:t>
                      </a:r>
                      <a:r>
                        <a:rPr lang="en-US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FE </a:t>
                      </a:r>
                      <a:r>
                        <a:rPr lang="en-US" sz="1600" dirty="0" err="1" smtClean="0"/>
                        <a:t>magn</a:t>
                      </a:r>
                      <a:r>
                        <a:rPr lang="en-US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time to A0min</a:t>
                      </a:r>
                      <a:endParaRPr lang="ru-RU" sz="1600" dirty="0"/>
                    </a:p>
                  </a:txBody>
                  <a:tcPr/>
                </a:tc>
              </a:tr>
              <a:tr h="333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CME-MC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2.33 %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21.4 h</a:t>
                      </a:r>
                      <a:endParaRPr lang="ru-RU" sz="1600" dirty="0"/>
                    </a:p>
                  </a:txBody>
                  <a:tcPr/>
                </a:tc>
              </a:tr>
              <a:tr h="333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CME+MC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2.58 %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18.6 h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Содержимое 2"/>
          <p:cNvSpPr>
            <a:spLocks noGrp="1"/>
          </p:cNvSpPr>
          <p:nvPr>
            <p:ph sz="quarter" idx="1"/>
          </p:nvPr>
        </p:nvSpPr>
        <p:spPr>
          <a:xfrm>
            <a:off x="-180528" y="5517232"/>
            <a:ext cx="1979712" cy="936104"/>
          </a:xfrm>
        </p:spPr>
        <p:txBody>
          <a:bodyPr>
            <a:noAutofit/>
          </a:bodyPr>
          <a:lstStyle/>
          <a:p>
            <a:pPr marL="4763" indent="273050" algn="just">
              <a:buNone/>
            </a:pPr>
            <a:r>
              <a:rPr lang="en-US" sz="1100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Belov</a:t>
            </a:r>
            <a:r>
              <a:rPr lang="ru-RU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et al.,</a:t>
            </a:r>
            <a:r>
              <a:rPr lang="ru-RU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100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2015</a:t>
            </a:r>
            <a:endParaRPr lang="ru-RU" sz="1100" b="1" i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4763" indent="273050" algn="just">
              <a:buNone/>
            </a:pPr>
            <a:r>
              <a:rPr lang="en-US" sz="1100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Abunina</a:t>
            </a:r>
            <a:r>
              <a:rPr lang="en-US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et al., </a:t>
            </a:r>
            <a:r>
              <a:rPr lang="ru-RU" sz="1100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2021</a:t>
            </a:r>
            <a:endParaRPr lang="ru-RU" sz="1100" i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4763" indent="273050" algn="just">
              <a:buNone/>
            </a:pPr>
            <a:r>
              <a:rPr lang="en-US" sz="1100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Melkumyan</a:t>
            </a:r>
            <a:r>
              <a:rPr lang="en-US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et al., </a:t>
            </a:r>
            <a:r>
              <a:rPr lang="en-US" sz="1100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2022</a:t>
            </a:r>
            <a:endParaRPr lang="ru-RU" sz="1100" i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4763" indent="273050" algn="just">
              <a:buNone/>
            </a:pPr>
            <a:r>
              <a:rPr lang="en-US" sz="1100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Abunina</a:t>
            </a:r>
            <a:r>
              <a:rPr lang="en-US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et al., </a:t>
            </a:r>
            <a:r>
              <a:rPr lang="en-US" sz="1100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2024</a:t>
            </a:r>
          </a:p>
          <a:p>
            <a:pPr marL="4763" indent="273050" algn="just">
              <a:buNone/>
            </a:pPr>
            <a:endParaRPr lang="en-US" sz="1100" i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4763" indent="273050">
              <a:buNone/>
            </a:pPr>
            <a:endParaRPr lang="en-US" sz="1100" i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Interacting </a:t>
            </a:r>
            <a:r>
              <a:rPr lang="en-US" sz="4000" dirty="0" smtClean="0">
                <a:solidFill>
                  <a:schemeClr val="bg1"/>
                </a:solidFill>
              </a:rPr>
              <a:t>interplanetary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disturbances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4336504"/>
            <a:ext cx="3466728" cy="254888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ICME</a:t>
            </a:r>
            <a:r>
              <a:rPr lang="ru-RU" b="1" dirty="0" smtClean="0"/>
              <a:t>+</a:t>
            </a:r>
            <a:r>
              <a:rPr lang="en-US" b="1" dirty="0" smtClean="0"/>
              <a:t>ICME</a:t>
            </a:r>
          </a:p>
          <a:p>
            <a:pPr lvl="0"/>
            <a:r>
              <a:rPr lang="en-US" b="1" dirty="0" smtClean="0"/>
              <a:t>HSS+HSS</a:t>
            </a:r>
          </a:p>
          <a:p>
            <a:pPr lvl="0"/>
            <a:r>
              <a:rPr lang="en-US" b="1" dirty="0" smtClean="0"/>
              <a:t>ICME+HSS</a:t>
            </a:r>
          </a:p>
          <a:p>
            <a:pPr lvl="0"/>
            <a:r>
              <a:rPr lang="en-US" b="1" dirty="0" smtClean="0"/>
              <a:t>…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59832" y="6356350"/>
            <a:ext cx="2895600" cy="365125"/>
          </a:xfrm>
        </p:spPr>
        <p:txBody>
          <a:bodyPr/>
          <a:lstStyle/>
          <a:p>
            <a:r>
              <a:rPr lang="en-US" dirty="0" smtClean="0"/>
              <a:t>NMDB meeting 2025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6340"/>
            <a:ext cx="5148063" cy="531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971600" y="1655983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ICME             HSS</a:t>
            </a:r>
            <a:endParaRPr lang="ru-RU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703840" y="5517232"/>
            <a:ext cx="1440160" cy="6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763" lvl="0" indent="273050" algn="just">
              <a:spcBef>
                <a:spcPct val="20000"/>
              </a:spcBef>
              <a:defRPr/>
            </a:pPr>
            <a:r>
              <a:rPr lang="en-US" sz="1100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Shlyk</a:t>
            </a:r>
            <a:r>
              <a:rPr lang="ru-RU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et al.,</a:t>
            </a:r>
            <a:r>
              <a:rPr lang="ru-RU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100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2021</a:t>
            </a:r>
            <a:endParaRPr lang="ru-RU" sz="1100" b="1" i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4763" indent="273050" algn="just">
              <a:spcBef>
                <a:spcPct val="20000"/>
              </a:spcBef>
              <a:defRPr/>
            </a:pPr>
            <a:r>
              <a:rPr lang="en-US" sz="1100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Shlyk</a:t>
            </a:r>
            <a:r>
              <a:rPr lang="ru-RU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et al.,</a:t>
            </a:r>
            <a:r>
              <a:rPr lang="ru-RU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100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2022</a:t>
            </a:r>
            <a:endParaRPr lang="ru-RU" sz="1100" b="1" i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4763" lvl="0" indent="273050" algn="just">
              <a:spcBef>
                <a:spcPct val="20000"/>
              </a:spcBef>
              <a:defRPr/>
            </a:pPr>
            <a:r>
              <a:rPr lang="en-US" sz="1100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Shlyk</a:t>
            </a:r>
            <a:r>
              <a:rPr lang="ru-RU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et al.,</a:t>
            </a:r>
            <a:r>
              <a:rPr lang="ru-RU" sz="11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100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2024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763" marR="0" lvl="0" indent="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4" name="Picture 2" descr="D:\(YandexDisk)\06 - Персональные директории\Абунина М.А\! conferences, simposium\2025 03 NMDB Athens\20240508_093200_2.0_anim.tim-de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74754"/>
            <a:ext cx="3851920" cy="24074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Interacting interplanetary disturbances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all interacting interplanetary disturbances, a change in the parameters under study is observed. </a:t>
            </a:r>
            <a:endParaRPr lang="ru-RU" dirty="0" smtClean="0"/>
          </a:p>
          <a:p>
            <a:r>
              <a:rPr lang="en-US" dirty="0" smtClean="0"/>
              <a:t>The first events from any interacting pair are "depleted", the second ones are "enriched".</a:t>
            </a:r>
            <a:endParaRPr lang="ru-RU" dirty="0" smtClean="0"/>
          </a:p>
          <a:p>
            <a:r>
              <a:rPr lang="en-US" dirty="0" smtClean="0"/>
              <a:t> The most effective in terms of modulating the cosmic ray flux and enhancing geomagnetic activity are the events of the MIX (CME) group.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20832"/>
            <a:ext cx="9144000" cy="198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445137" y="4077072"/>
            <a:ext cx="1698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lvl="0" indent="273050" algn="just">
              <a:spcBef>
                <a:spcPct val="20000"/>
              </a:spcBef>
              <a:defRPr/>
            </a:pPr>
            <a:r>
              <a:rPr lang="en-US" sz="1400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Shlyk</a:t>
            </a:r>
            <a:r>
              <a:rPr lang="ru-RU" sz="14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et al.,</a:t>
            </a:r>
            <a:r>
              <a:rPr lang="ru-RU" sz="14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2024</a:t>
            </a:r>
            <a:endParaRPr lang="en-US" sz="1400" i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720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Studies of FDs get more and more interesting</a:t>
            </a:r>
          </a:p>
          <a:p>
            <a:pPr indent="45720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Studies of FDs</a:t>
            </a:r>
            <a:r>
              <a:rPr lang="ru-RU" sz="3600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3600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are useful </a:t>
            </a:r>
            <a:r>
              <a:rPr lang="en-US" sz="3600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for</a:t>
            </a:r>
            <a:r>
              <a:rPr lang="ru-RU" sz="3600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3600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solar physics</a:t>
            </a:r>
          </a:p>
          <a:p>
            <a:pPr indent="45720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Studies of FDs</a:t>
            </a:r>
            <a:r>
              <a:rPr lang="ru-RU" sz="3600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3600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are very important </a:t>
            </a:r>
            <a:r>
              <a:rPr lang="en-US" sz="3600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for space weather tasks</a:t>
            </a:r>
            <a:endParaRPr lang="ru-RU" sz="3600" dirty="0" smtClean="0">
              <a:solidFill>
                <a:srgbClr val="000025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4" cy="4581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/>
          <a:lstStyle/>
          <a:p>
            <a:r>
              <a:rPr lang="en-US" dirty="0" smtClean="0"/>
              <a:t>abunina@izmiran.ru </a:t>
            </a:r>
            <a:endParaRPr lang="ru-RU" dirty="0"/>
          </a:p>
        </p:txBody>
      </p:sp>
      <p:pic>
        <p:nvPicPr>
          <p:cNvPr id="4" name="Picture 2" descr="E:\(YandexDisks)\swpc.izmiran\YandexDisk\06 - Персональные директории\Абунина М.А\logos\gray IZMIRAN без фо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7540" y="5445224"/>
            <a:ext cx="2612604" cy="1289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Forbush</a:t>
            </a:r>
            <a:r>
              <a:rPr lang="en-US" dirty="0" smtClean="0">
                <a:solidFill>
                  <a:schemeClr val="bg1"/>
                </a:solidFill>
              </a:rPr>
              <a:t> Decreases and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Interplanetary disturbances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653136"/>
            <a:ext cx="4546848" cy="154503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Cosmic ray decrease is created by expansion of disturbed region that partly screened from outside  by strong and/or transverse magnetic fields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8" name="Рисунок 7" descr="CH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585452"/>
            <a:ext cx="4321035" cy="27877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2" descr="Spirals3b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4184902" cy="276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Scott E. </a:t>
            </a:r>
            <a:r>
              <a:rPr lang="en-US" dirty="0" err="1" smtClean="0">
                <a:solidFill>
                  <a:schemeClr val="bg1"/>
                </a:solidFill>
              </a:rPr>
              <a:t>Forbush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283691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Forbush</a:t>
            </a:r>
            <a:r>
              <a:rPr lang="en-US" b="1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, S. E.</a:t>
            </a:r>
            <a:r>
              <a:rPr lang="en-US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: 1937, </a:t>
            </a:r>
          </a:p>
          <a:p>
            <a:pPr>
              <a:buNone/>
            </a:pPr>
            <a:r>
              <a:rPr lang="en-US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 'On the Effects in the Cosmic-Ray Intensity Observed During the Recent Magnetic Storm',  </a:t>
            </a:r>
            <a:r>
              <a:rPr lang="en-US" i="1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Phys. Rev.</a:t>
            </a:r>
            <a:r>
              <a:rPr lang="en-US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51</a:t>
            </a:r>
            <a:r>
              <a:rPr lang="en-US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, 1108–1109.</a:t>
            </a:r>
          </a:p>
          <a:p>
            <a:endParaRPr lang="ru-RU" dirty="0" smtClean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US" b="1" dirty="0" err="1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Forbush</a:t>
            </a:r>
            <a:r>
              <a:rPr lang="en-US" b="1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, S. E.</a:t>
            </a:r>
            <a:r>
              <a:rPr lang="en-US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: 1938, </a:t>
            </a:r>
          </a:p>
          <a:p>
            <a:pPr eaLnBrk="0" hangingPunct="0">
              <a:buNone/>
            </a:pPr>
            <a:r>
              <a:rPr lang="en-US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 'On the World-Wide Changes in Cosmic-Ray Intensity', </a:t>
            </a:r>
            <a:r>
              <a:rPr lang="en-US" i="1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Phys. Rev.</a:t>
            </a:r>
            <a:r>
              <a:rPr lang="en-US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54</a:t>
            </a:r>
            <a:r>
              <a:rPr lang="en-US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, 975.</a:t>
            </a:r>
            <a:endParaRPr lang="en-US" dirty="0" smtClean="0">
              <a:ea typeface="Times New Roman" pitchFamily="18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4" descr="sforbus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00808"/>
            <a:ext cx="2500313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1560" y="4581128"/>
            <a:ext cx="280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Lockwood J.A.</a:t>
            </a:r>
          </a:p>
          <a:p>
            <a:pPr>
              <a:defRPr/>
            </a:pPr>
            <a:r>
              <a:rPr lang="en-GB" sz="2000" dirty="0" smtClean="0">
                <a:ea typeface="Times New Roman" pitchFamily="18" charset="0"/>
                <a:cs typeface="Arial" charset="0"/>
              </a:rPr>
              <a:t>Cane H.V.</a:t>
            </a:r>
          </a:p>
          <a:p>
            <a:pPr>
              <a:defRPr/>
            </a:pPr>
            <a:r>
              <a:rPr lang="en-US" sz="2000" dirty="0" smtClean="0">
                <a:ea typeface="Times New Roman" pitchFamily="18" charset="0"/>
                <a:cs typeface="Arial" charset="0"/>
              </a:rPr>
              <a:t>Dorman L.I.</a:t>
            </a:r>
          </a:p>
          <a:p>
            <a:pPr>
              <a:defRPr/>
            </a:pPr>
            <a:r>
              <a:rPr lang="en-US" sz="2000" dirty="0" err="1" smtClean="0">
                <a:ea typeface="Times New Roman" pitchFamily="18" charset="0"/>
                <a:cs typeface="Arial" charset="0"/>
              </a:rPr>
              <a:t>Belov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 A.V.</a:t>
            </a:r>
          </a:p>
          <a:p>
            <a:pPr>
              <a:defRPr/>
            </a:pPr>
            <a:r>
              <a:rPr lang="ru-RU" sz="2000" dirty="0" smtClean="0">
                <a:ea typeface="Times New Roman" pitchFamily="18" charset="0"/>
                <a:cs typeface="Arial" charset="0"/>
              </a:rPr>
              <a:t>…</a:t>
            </a:r>
            <a:endParaRPr lang="en-US" sz="4400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Forbush</a:t>
            </a:r>
            <a:r>
              <a:rPr lang="en-US" dirty="0" smtClean="0">
                <a:solidFill>
                  <a:schemeClr val="bg1"/>
                </a:solidFill>
              </a:rPr>
              <a:t> Decreases and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Interplanetary disturbances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11560" y="4520877"/>
            <a:ext cx="1152128" cy="23371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Wall</a:t>
            </a:r>
          </a:p>
          <a:p>
            <a:pPr>
              <a:buNone/>
            </a:pPr>
            <a:r>
              <a:rPr lang="en-US" sz="2000" dirty="0" smtClean="0"/>
              <a:t>Column</a:t>
            </a:r>
          </a:p>
          <a:p>
            <a:pPr>
              <a:buNone/>
            </a:pPr>
            <a:r>
              <a:rPr lang="en-US" sz="2000" dirty="0" smtClean="0"/>
              <a:t>Carpet</a:t>
            </a:r>
          </a:p>
          <a:p>
            <a:pPr>
              <a:buNone/>
            </a:pPr>
            <a:r>
              <a:rPr lang="en-US" sz="2000" dirty="0" smtClean="0"/>
              <a:t>Tube</a:t>
            </a:r>
          </a:p>
          <a:p>
            <a:pPr>
              <a:buNone/>
            </a:pPr>
            <a:r>
              <a:rPr lang="en-US" sz="2000" dirty="0" smtClean="0"/>
              <a:t>Rope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11" name="Рисунок 9" descr="Spirals3b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035" y="1700808"/>
            <a:ext cx="7306965" cy="48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" descr="Spirals_eleph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371" y="1556792"/>
            <a:ext cx="414579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-конечная звезда 12"/>
          <p:cNvSpPr/>
          <p:nvPr/>
        </p:nvSpPr>
        <p:spPr>
          <a:xfrm>
            <a:off x="1763688" y="2996952"/>
            <a:ext cx="267494" cy="2200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123728" y="2420888"/>
            <a:ext cx="267494" cy="2200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2483768" y="2780928"/>
            <a:ext cx="267494" cy="2200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195736" y="3284984"/>
            <a:ext cx="267494" cy="2200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2915816" y="2996952"/>
            <a:ext cx="267494" cy="2200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D15E-44B4-4CD0-BF50-EE050EE90C8E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a </a:t>
            </a:r>
            <a:r>
              <a:rPr lang="en-US" dirty="0" err="1" smtClean="0">
                <a:solidFill>
                  <a:schemeClr val="bg1"/>
                </a:solidFill>
              </a:rPr>
              <a:t>Forbush</a:t>
            </a:r>
            <a:r>
              <a:rPr lang="en-US" dirty="0" smtClean="0">
                <a:solidFill>
                  <a:schemeClr val="bg1"/>
                </a:solidFill>
              </a:rPr>
              <a:t> effect?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u="sng" dirty="0" err="1" smtClean="0">
                <a:hlinkClick r:id="rId3"/>
              </a:rPr>
              <a:t>Forbush</a:t>
            </a:r>
            <a:r>
              <a:rPr lang="en-US" b="1" u="sng" dirty="0" smtClean="0">
                <a:hlinkClick r:id="rId3"/>
              </a:rPr>
              <a:t> decrease</a:t>
            </a:r>
            <a:r>
              <a:rPr lang="en-US" dirty="0" smtClean="0"/>
              <a:t> — A </a:t>
            </a:r>
            <a:r>
              <a:rPr lang="en-US" dirty="0" err="1" smtClean="0"/>
              <a:t>Forbush</a:t>
            </a:r>
            <a:r>
              <a:rPr lang="en-US" dirty="0" smtClean="0"/>
              <a:t> decrease is a rapid decrease in the observed galactic cosmic ray intensity following a coronal mass ejection (CME). </a:t>
            </a:r>
            <a:r>
              <a:rPr lang="ru-RU" i="1" u="sng" dirty="0" err="1" smtClean="0">
                <a:hlinkClick r:id="rId4"/>
              </a:rPr>
              <a:t>Wikipedia</a:t>
            </a:r>
            <a:endParaRPr lang="ru-RU" dirty="0" smtClean="0"/>
          </a:p>
          <a:p>
            <a:r>
              <a:rPr lang="en-US" b="1" u="sng" dirty="0" err="1" smtClean="0">
                <a:hlinkClick r:id="rId5"/>
              </a:rPr>
              <a:t>Forbush</a:t>
            </a:r>
            <a:r>
              <a:rPr lang="en-US" b="1" u="sng" dirty="0" smtClean="0">
                <a:hlinkClick r:id="rId5"/>
              </a:rPr>
              <a:t> decrease</a:t>
            </a:r>
            <a:r>
              <a:rPr lang="en-US" dirty="0" smtClean="0"/>
              <a:t> — the sudden decrease in the intensity of cosmic rays after an increase in solar activity. </a:t>
            </a:r>
            <a:r>
              <a:rPr lang="en-US" i="1" u="sng" dirty="0" err="1" smtClean="0">
                <a:hlinkClick r:id="rId6"/>
              </a:rPr>
              <a:t>Universalium</a:t>
            </a:r>
            <a:endParaRPr lang="ru-RU" dirty="0" smtClean="0"/>
          </a:p>
          <a:p>
            <a:r>
              <a:rPr lang="en-US" b="1" u="sng" dirty="0" err="1" smtClean="0">
                <a:hlinkClick r:id="rId7"/>
              </a:rPr>
              <a:t>Forbush</a:t>
            </a:r>
            <a:r>
              <a:rPr lang="en-US" b="1" u="sng" dirty="0" smtClean="0">
                <a:hlinkClick r:id="rId7"/>
              </a:rPr>
              <a:t> effect</a:t>
            </a:r>
            <a:r>
              <a:rPr lang="en-US" dirty="0" smtClean="0"/>
              <a:t> — an occasional decrease in the intensity of cosmic rays as observed on Earth, attributed to magnetic effects produced by solar flares (solar flare), which are disturbances on the Sun. </a:t>
            </a:r>
            <a:r>
              <a:rPr lang="ru-RU" i="1" u="sng" dirty="0" err="1" smtClean="0">
                <a:hlinkClick r:id="rId6"/>
              </a:rPr>
              <a:t>Universalium</a:t>
            </a:r>
            <a:endParaRPr lang="ru-RU" dirty="0" smtClean="0"/>
          </a:p>
          <a:p>
            <a:r>
              <a:rPr lang="en-US" sz="3100" b="1" u="sng" dirty="0" err="1" smtClean="0">
                <a:hlinkClick r:id="rId7"/>
              </a:rPr>
              <a:t>Forbush</a:t>
            </a:r>
            <a:r>
              <a:rPr lang="en-US" sz="3100" b="1" u="sng" dirty="0" smtClean="0">
                <a:hlinkClick r:id="rId7"/>
              </a:rPr>
              <a:t> decrease</a:t>
            </a:r>
            <a:r>
              <a:rPr lang="en-US" dirty="0" smtClean="0"/>
              <a:t>. An abrupt decrease, </a:t>
            </a:r>
            <a:r>
              <a:rPr lang="en-US" dirty="0" smtClean="0"/>
              <a:t>of </a:t>
            </a:r>
            <a:r>
              <a:rPr lang="en-US" dirty="0" smtClean="0"/>
              <a:t>at least 10%, of the background </a:t>
            </a:r>
            <a:r>
              <a:rPr lang="en-US" dirty="0" smtClean="0"/>
              <a:t>galactic </a:t>
            </a:r>
            <a:r>
              <a:rPr lang="en-US" dirty="0" smtClean="0"/>
              <a:t>cosmic ray intensity as </a:t>
            </a:r>
            <a:r>
              <a:rPr lang="en-US" dirty="0" smtClean="0"/>
              <a:t>observed by </a:t>
            </a:r>
            <a:r>
              <a:rPr lang="en-US" dirty="0" smtClean="0"/>
              <a:t>neutron monitors. It is associated </a:t>
            </a:r>
            <a:r>
              <a:rPr lang="en-US" dirty="0" smtClean="0"/>
              <a:t> with </a:t>
            </a:r>
            <a:r>
              <a:rPr lang="en-US" dirty="0" smtClean="0"/>
              <a:t>major plasma and magnetic field </a:t>
            </a:r>
            <a:r>
              <a:rPr lang="en-US" dirty="0" smtClean="0"/>
              <a:t>enhancements </a:t>
            </a:r>
            <a:r>
              <a:rPr lang="en-US" dirty="0" smtClean="0"/>
              <a:t>in the solar wind at or </a:t>
            </a:r>
            <a:r>
              <a:rPr lang="en-US" dirty="0" smtClean="0"/>
              <a:t>near </a:t>
            </a:r>
            <a:r>
              <a:rPr lang="en-US" dirty="0" smtClean="0"/>
              <a:t>the Earth.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3100" i="1" u="sng" dirty="0" smtClean="0">
                <a:hlinkClick r:id="rId6"/>
              </a:rPr>
              <a:t>On-line glossary of solar-terrestrial terms (NOAA) </a:t>
            </a:r>
            <a:endParaRPr lang="ru-RU" sz="3100" i="1" u="sng" dirty="0" smtClean="0">
              <a:hlinkClick r:id="rId6"/>
            </a:endParaRP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Definition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906954"/>
            <a:ext cx="3816424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hlinkClick r:id="rId3"/>
              </a:rPr>
              <a:t>Forbush</a:t>
            </a:r>
            <a:r>
              <a:rPr lang="en-US" sz="2800" b="1" u="sng" dirty="0" smtClean="0">
                <a:hlinkClick r:id="rId3"/>
              </a:rPr>
              <a:t> effect </a:t>
            </a:r>
            <a:r>
              <a:rPr lang="en-US" sz="2800" dirty="0" smtClean="0"/>
              <a:t>-</a:t>
            </a:r>
            <a:r>
              <a:rPr lang="ru-RU" sz="2800" dirty="0" smtClean="0"/>
              <a:t> </a:t>
            </a:r>
            <a:r>
              <a:rPr lang="en-US" sz="2800" dirty="0" smtClean="0"/>
              <a:t>CR </a:t>
            </a:r>
            <a:r>
              <a:rPr lang="en-US" sz="2800" dirty="0" smtClean="0"/>
              <a:t>flux variations</a:t>
            </a:r>
            <a:r>
              <a:rPr lang="en-US" sz="2800" dirty="0" smtClean="0"/>
              <a:t>, </a:t>
            </a:r>
            <a:r>
              <a:rPr lang="en-US" sz="2800" dirty="0" smtClean="0"/>
              <a:t>caused by </a:t>
            </a:r>
            <a:r>
              <a:rPr lang="en-US" sz="2800" dirty="0" smtClean="0"/>
              <a:t>interplanetary disturbances from </a:t>
            </a:r>
            <a:r>
              <a:rPr lang="en-US" sz="2800" dirty="0" smtClean="0"/>
              <a:t>coronal mass ejections (CMEs) </a:t>
            </a:r>
            <a:r>
              <a:rPr lang="en-US" sz="2800" dirty="0" smtClean="0"/>
              <a:t>and/or </a:t>
            </a:r>
            <a:r>
              <a:rPr lang="en-US" sz="2800" dirty="0" smtClean="0">
                <a:latin typeface="Calibri" pitchFamily="34" charset="0"/>
              </a:rPr>
              <a:t>High Speed Stream from Coronal Holes </a:t>
            </a:r>
            <a:r>
              <a:rPr lang="en-US" sz="2800" dirty="0" smtClean="0">
                <a:latin typeface="Calibri" pitchFamily="34" charset="0"/>
              </a:rPr>
              <a:t>(HSSs from CHs)</a:t>
            </a:r>
            <a:endParaRPr lang="ru-RU" sz="2800" dirty="0"/>
          </a:p>
        </p:txBody>
      </p:sp>
      <p:pic>
        <p:nvPicPr>
          <p:cNvPr id="10" name="Рисунок 3" descr="FD_tipical1.bmp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t="6393" b="9601"/>
          <a:stretch>
            <a:fillRect/>
          </a:stretch>
        </p:blipFill>
        <p:spPr bwMode="auto">
          <a:xfrm>
            <a:off x="4499992" y="2348880"/>
            <a:ext cx="4394971" cy="280119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https://tools.izmiran.ru/feid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NMDB meeting 2025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FEID - Database of </a:t>
            </a:r>
            <a:r>
              <a:rPr lang="en-US" dirty="0" err="1" smtClean="0">
                <a:solidFill>
                  <a:schemeClr val="bg1"/>
                </a:solidFill>
              </a:rPr>
              <a:t>Forbush</a:t>
            </a:r>
            <a:r>
              <a:rPr lang="en-US" dirty="0" smtClean="0">
                <a:solidFill>
                  <a:schemeClr val="bg1"/>
                </a:solidFill>
              </a:rPr>
              <a:t> Effects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Interplanetary Disturbances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04864"/>
            <a:ext cx="7128792" cy="412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732240" y="1772816"/>
            <a:ext cx="213654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&gt;8</a:t>
            </a:r>
            <a:r>
              <a:rPr lang="ru-RU" sz="2800" dirty="0" smtClean="0"/>
              <a:t>8</a:t>
            </a:r>
            <a:r>
              <a:rPr lang="en-US" sz="2800" dirty="0" smtClean="0"/>
              <a:t>00 events</a:t>
            </a:r>
          </a:p>
          <a:p>
            <a:pPr algn="ctr"/>
            <a:r>
              <a:rPr lang="en-US" sz="2800" dirty="0" smtClean="0"/>
              <a:t>1957 - 2024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37112"/>
            <a:ext cx="2767459" cy="19289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708920"/>
            <a:ext cx="3130674" cy="26951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524328" y="3717032"/>
            <a:ext cx="14514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 GV rigidity</a:t>
            </a:r>
          </a:p>
          <a:p>
            <a:r>
              <a:rPr lang="en-US" dirty="0" smtClean="0"/>
              <a:t>GSM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Forbush</a:t>
            </a:r>
            <a:r>
              <a:rPr lang="en-US" dirty="0" smtClean="0">
                <a:solidFill>
                  <a:schemeClr val="bg1"/>
                </a:solidFill>
              </a:rPr>
              <a:t> effect is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largest galactic CR variation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6" name="Picture 4" descr="Plot selected 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7872875" cy="2952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01008"/>
            <a:ext cx="4694303" cy="21401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933056"/>
            <a:ext cx="3920682" cy="24605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Forbush</a:t>
            </a:r>
            <a:r>
              <a:rPr lang="en-US" dirty="0" smtClean="0">
                <a:solidFill>
                  <a:schemeClr val="bg1"/>
                </a:solidFill>
              </a:rPr>
              <a:t> effects and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Interplanetary disturbances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Picture 6" descr="eit_284_20030317_1906_co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76" y="1897970"/>
            <a:ext cx="3753685" cy="374441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8" descr="cor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900975"/>
            <a:ext cx="3744416" cy="374441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922514" y="5742441"/>
            <a:ext cx="3780000" cy="38472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</a:rPr>
              <a:t>CME</a:t>
            </a:r>
            <a:endParaRPr lang="ru-RU" sz="19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20" y="5752493"/>
            <a:ext cx="3780000" cy="38472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900" dirty="0" smtClean="0">
                <a:latin typeface="Calibri" pitchFamily="34" charset="0"/>
              </a:rPr>
              <a:t>HSS </a:t>
            </a:r>
            <a:r>
              <a:rPr lang="en-US" sz="1900" dirty="0" smtClean="0">
                <a:latin typeface="Calibri" pitchFamily="34" charset="0"/>
              </a:rPr>
              <a:t>from </a:t>
            </a:r>
            <a:r>
              <a:rPr lang="en-US" sz="1900" dirty="0" smtClean="0">
                <a:latin typeface="Calibri" pitchFamily="34" charset="0"/>
              </a:rPr>
              <a:t>CH</a:t>
            </a:r>
            <a:endParaRPr lang="ru-RU" sz="1900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76564" y="1451694"/>
            <a:ext cx="38259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sporadic</a:t>
            </a:r>
            <a:endParaRPr lang="ru-RU" sz="2500" b="1" dirty="0">
              <a:solidFill>
                <a:srgbClr val="000025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8488" y="1451694"/>
            <a:ext cx="38164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25"/>
                </a:solidFill>
                <a:ea typeface="Times New Roman" pitchFamily="18" charset="0"/>
                <a:cs typeface="Arial" charset="0"/>
              </a:rPr>
              <a:t>recurrent</a:t>
            </a:r>
            <a:endParaRPr lang="ru-RU" sz="2500" b="1" dirty="0">
              <a:solidFill>
                <a:srgbClr val="000025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HSS </a:t>
            </a:r>
            <a:r>
              <a:rPr lang="en-US" dirty="0" smtClean="0">
                <a:solidFill>
                  <a:schemeClr val="bg1"/>
                </a:solidFill>
              </a:rPr>
              <a:t>from </a:t>
            </a:r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dirty="0" smtClean="0">
                <a:solidFill>
                  <a:schemeClr val="bg1"/>
                </a:solidFill>
              </a:rPr>
              <a:t>			</a:t>
            </a:r>
            <a:r>
              <a:rPr lang="en-US" dirty="0" smtClean="0">
                <a:solidFill>
                  <a:schemeClr val="bg1"/>
                </a:solidFill>
              </a:rPr>
              <a:t>CME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85304"/>
            <a:ext cx="4571999" cy="491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78808"/>
            <a:ext cx="4572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pc\Downloads\zvezdi.jpg"/>
          <p:cNvPicPr>
            <a:picLocks noChangeAspect="1" noChangeArrowheads="1"/>
          </p:cNvPicPr>
          <p:nvPr/>
        </p:nvPicPr>
        <p:blipFill>
          <a:blip r:embed="rId2" cstate="print"/>
          <a:srcRect t="66748"/>
          <a:stretch>
            <a:fillRect/>
          </a:stretch>
        </p:blipFill>
        <p:spPr bwMode="auto">
          <a:xfrm>
            <a:off x="0" y="0"/>
            <a:ext cx="9144000" cy="152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HSS from </a:t>
            </a:r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dirty="0" smtClean="0">
                <a:solidFill>
                  <a:schemeClr val="bg1"/>
                </a:solidFill>
              </a:rPr>
              <a:t>			</a:t>
            </a:r>
            <a:r>
              <a:rPr lang="en-US" dirty="0" smtClean="0">
                <a:solidFill>
                  <a:schemeClr val="bg1"/>
                </a:solidFill>
              </a:rPr>
              <a:t>CME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6D86-4968-42FE-AE0E-1DA50BADD595}" type="datetime1">
              <a:rPr lang="ru-RU" smtClean="0"/>
              <a:pPr/>
              <a:t>2025.03.18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NMDB meeting 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F9F1-F6DE-40A8-A3DF-413A65DB6A7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88182"/>
            <a:ext cx="7840663" cy="3829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graphicFrame>
        <p:nvGraphicFramePr>
          <p:cNvPr id="9" name="Содержимое 9"/>
          <p:cNvGraphicFramePr>
            <a:graphicFrameLocks/>
          </p:cNvGraphicFramePr>
          <p:nvPr/>
        </p:nvGraphicFramePr>
        <p:xfrm>
          <a:off x="539552" y="5663520"/>
          <a:ext cx="619268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29"/>
                <a:gridCol w="2064229"/>
                <a:gridCol w="2064229"/>
              </a:tblGrid>
              <a:tr h="333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Group</a:t>
                      </a:r>
                      <a:r>
                        <a:rPr lang="en-US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FE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baseline="0" dirty="0" err="1" smtClean="0"/>
                        <a:t>magn</a:t>
                      </a:r>
                      <a:r>
                        <a:rPr lang="en-US" sz="1600" baseline="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time to A0min</a:t>
                      </a:r>
                      <a:endParaRPr lang="ru-RU" sz="1600" dirty="0"/>
                    </a:p>
                  </a:txBody>
                  <a:tcPr/>
                </a:tc>
              </a:tr>
              <a:tr h="333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0.77 %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26.9 h</a:t>
                      </a:r>
                      <a:endParaRPr lang="ru-RU" sz="1600" dirty="0"/>
                    </a:p>
                  </a:txBody>
                  <a:tcPr/>
                </a:tc>
              </a:tr>
              <a:tr h="333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1.8 %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18.5 h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561</Words>
  <Application>Microsoft Office PowerPoint</Application>
  <PresentationFormat>Экран (4:3)</PresentationFormat>
  <Paragraphs>176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Формула</vt:lpstr>
      <vt:lpstr>Forbush Effects and  Interplanetary Disturbances</vt:lpstr>
      <vt:lpstr>Scott E. Forbush</vt:lpstr>
      <vt:lpstr>What is a Forbush effect? </vt:lpstr>
      <vt:lpstr>Definition </vt:lpstr>
      <vt:lpstr>FEID - Database of Forbush Effects and Interplanetary Disturbances</vt:lpstr>
      <vt:lpstr>Forbush effect is the largest galactic CR variation</vt:lpstr>
      <vt:lpstr>Forbush effects and  Interplanetary disturbances</vt:lpstr>
      <vt:lpstr>HSS from CH   CME</vt:lpstr>
      <vt:lpstr>HSS from CH   CME</vt:lpstr>
      <vt:lpstr>HSS from CH   CME</vt:lpstr>
      <vt:lpstr>CME heliolongitudes and FEs</vt:lpstr>
      <vt:lpstr>CME heliolongitudes and FEs</vt:lpstr>
      <vt:lpstr>Magnetic clouds </vt:lpstr>
      <vt:lpstr>Magnetic clouds</vt:lpstr>
      <vt:lpstr>Interacting interplanetary disturbances </vt:lpstr>
      <vt:lpstr>Interacting interplanetary disturbances </vt:lpstr>
      <vt:lpstr>Conclusions</vt:lpstr>
      <vt:lpstr>Thank you!</vt:lpstr>
      <vt:lpstr>Forbush Decreases and  Interplanetary disturbances</vt:lpstr>
      <vt:lpstr>Forbush Decreases and  Interplanetary disturbances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cr25</dc:creator>
  <cp:lastModifiedBy>Мария Абунина</cp:lastModifiedBy>
  <cp:revision>159</cp:revision>
  <dcterms:created xsi:type="dcterms:W3CDTF">2025-01-22T11:11:55Z</dcterms:created>
  <dcterms:modified xsi:type="dcterms:W3CDTF">2025-03-18T20:01:51Z</dcterms:modified>
</cp:coreProperties>
</file>