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1842" r:id="rId2"/>
    <p:sldId id="287" r:id="rId3"/>
    <p:sldId id="1841" r:id="rId4"/>
    <p:sldId id="1835" r:id="rId5"/>
    <p:sldId id="288" r:id="rId6"/>
    <p:sldId id="1840" r:id="rId7"/>
    <p:sldId id="396" r:id="rId8"/>
    <p:sldId id="529" r:id="rId9"/>
    <p:sldId id="267" r:id="rId10"/>
    <p:sldId id="290" r:id="rId11"/>
    <p:sldId id="1849" r:id="rId12"/>
    <p:sldId id="272" r:id="rId13"/>
    <p:sldId id="1856" r:id="rId14"/>
    <p:sldId id="1857" r:id="rId15"/>
    <p:sldId id="1859" r:id="rId16"/>
    <p:sldId id="1858" r:id="rId17"/>
    <p:sldId id="1847" r:id="rId18"/>
    <p:sldId id="1855" r:id="rId19"/>
    <p:sldId id="1845" r:id="rId20"/>
    <p:sldId id="259" r:id="rId21"/>
    <p:sldId id="1851" r:id="rId22"/>
    <p:sldId id="1852" r:id="rId23"/>
    <p:sldId id="418" r:id="rId24"/>
    <p:sldId id="408" r:id="rId25"/>
    <p:sldId id="1850" r:id="rId26"/>
    <p:sldId id="409" r:id="rId27"/>
    <p:sldId id="410" r:id="rId28"/>
    <p:sldId id="340" r:id="rId29"/>
    <p:sldId id="296" r:id="rId30"/>
    <p:sldId id="337" r:id="rId31"/>
    <p:sldId id="339" r:id="rId32"/>
    <p:sldId id="338" r:id="rId33"/>
    <p:sldId id="312" r:id="rId34"/>
    <p:sldId id="342" r:id="rId35"/>
    <p:sldId id="1838" r:id="rId36"/>
    <p:sldId id="1839" r:id="rId37"/>
    <p:sldId id="289" r:id="rId38"/>
    <p:sldId id="316" r:id="rId39"/>
    <p:sldId id="318" r:id="rId40"/>
    <p:sldId id="319" r:id="rId41"/>
    <p:sldId id="327" r:id="rId42"/>
    <p:sldId id="328" r:id="rId43"/>
    <p:sldId id="320" r:id="rId44"/>
    <p:sldId id="329" r:id="rId45"/>
    <p:sldId id="330" r:id="rId46"/>
    <p:sldId id="331" r:id="rId47"/>
    <p:sldId id="333" r:id="rId48"/>
    <p:sldId id="321" r:id="rId49"/>
    <p:sldId id="322" r:id="rId50"/>
    <p:sldId id="324" r:id="rId51"/>
    <p:sldId id="291" r:id="rId52"/>
    <p:sldId id="294" r:id="rId53"/>
    <p:sldId id="298" r:id="rId54"/>
    <p:sldId id="293" r:id="rId55"/>
    <p:sldId id="295" r:id="rId56"/>
    <p:sldId id="300" r:id="rId57"/>
    <p:sldId id="311" r:id="rId58"/>
    <p:sldId id="313" r:id="rId59"/>
    <p:sldId id="1836" r:id="rId60"/>
    <p:sldId id="281" r:id="rId61"/>
    <p:sldId id="541" r:id="rId62"/>
    <p:sldId id="542" r:id="rId63"/>
    <p:sldId id="283" r:id="rId64"/>
    <p:sldId id="543" r:id="rId65"/>
    <p:sldId id="285" r:id="rId66"/>
    <p:sldId id="544" r:id="rId67"/>
    <p:sldId id="545" r:id="rId68"/>
    <p:sldId id="1848" r:id="rId6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98" autoAdjust="0"/>
  </p:normalViewPr>
  <p:slideViewPr>
    <p:cSldViewPr snapToGrid="0">
      <p:cViewPr>
        <p:scale>
          <a:sx n="60" d="100"/>
          <a:sy n="60" d="100"/>
        </p:scale>
        <p:origin x="204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5126"/>
    </p:cViewPr>
  </p:sorterViewPr>
  <p:notesViewPr>
    <p:cSldViewPr snapToGrid="0" showGuides="1">
      <p:cViewPr varScale="1">
        <p:scale>
          <a:sx n="50" d="100"/>
          <a:sy n="50" d="100"/>
        </p:scale>
        <p:origin x="2640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A8D2D314-1476-8F7C-69E5-26F28B4CCC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A5E0F44-ADD1-6AAB-4786-FD79A52786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46D70-B047-4433-B731-3120FBC98D05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46DF167-B30E-B1AB-6BAA-B2324CF45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0665B65-E206-4E2C-4921-D96C833096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D2144-E72A-4AAD-8F4D-06A62386743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72978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4T07:45:08.83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3260,'10'8,"-1"0,0 2,10 13,8 11,70 83,48 67,42 54,195 233,69 89,-12 33,-216-256,-205-309,0 2,17 39,-27-54,-1 0,1-1,0-1,1-1,-1 0,1-2,0 0,0-2,0 0,1-1,-1-2,1 0,19 3,109-9,-62-2,-43 0,57-22,32-33,-60 25,71-16,133 40,-178 12,149 28,-164 3,11 2,-74-33,2 0,18 0,-26-4,0 0,-1 0,1 0,-1-1,1 0,0-1,-1 0,0 0,5-7,43-67,-20 40,54-47,-77 77,441-364,-267 226,326-305,-283 244,-169 155,258-215,-14 57,-212 149,175-93,-122 85,-118 50,0-1,23-29,-10 10,23-18,43-47,-74 73,1 3,35-22,-46 36,0-2,29-35,-37 38,-1-1,0-1,-1 0,1-2,-1 0,11-28,-16 33,0 0,0 0,0-1,0 0,-1 0,0 0,0-1,0 0,-1 1,0-2,1-18,0-17,-3-88,1 88,-1 20,1-18,0-1,-2 0,-1 0,-8-78,5 83,-1 1,0 0,-1 2,-14-51,-23-64,36 127,0 0,-1 1,-1 2,-16-33,-3-8,-46-111,-53-122,114 268,-1 2,0 1,-1 2,0 2,-1 2,-28-26,2 2,23 23,0 2,0 2,-43-23,13 21,-80-58,-55-65,154 124,-37-11,-2 0,29 8,-82-17,77 29,-90-49,-43-65,60 44,45 32,-20 1,66 37,1-4,-42-33,54 33,1 2,-1 2,0 1,-26-7,-2 10,-26-7,-163-41,-151 25,317 29,-131 7,153 1,0 5,-61 33,-24 26,94-56,-61 7,79-21,-17 1,-1 3,-53 24,62-15,-111 56,-1-28,-186-35,174-11,92 5,-87 27,-75 58,-92 29,203-75,-117 79,218-114,-33 23,0-5,-63 15,96-37,1 0,0 1,-1 1,1 1,0 1,0 0,0 2,1 0,-1 1,0 1,1 0,-7 13,-9 14,-47 56,47-63,-12 19,24-31,0-1,0-2,-15 13,24-25,-39 37,36-33,0 0,1 1,-1 0,1 1,0 1,-4 9,4-9,0 1,0 0,0 0,1 1,0 0,0 1,0-1,1 1,0 1,0-1,-2 15,-1 24,-11 68,13-98,-1 0,-1-1,1 0,-1-1,-11 32,-44 117,-7 13,8-24,53-139,0 1,1 0,0 1,0 1,1 0,0 0,0 1,1 0,1 0,-1 1,1-1,1 1,-1 34,2 1,0-6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FA50F-4A00-4D97-B27D-5E1A552B55DB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B1C22-EF3E-4FF5-93BE-ABF28C70B3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3153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CF0B84-30E3-F362-3E09-60C67F801C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FA30ED-6D44-40D2-B74C-3C422F0D6331}" type="slidenum">
              <a:rPr lang="el-GR" altLang="el-GR"/>
              <a:pPr/>
              <a:t>7</a:t>
            </a:fld>
            <a:endParaRPr lang="el-GR" altLang="el-GR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C0166EBE-92A9-1058-D5AC-92BFF61281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1D842570-93BE-B05B-3F95-4C9AD2CB5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90C8C7-1ACA-CA20-7239-B15DB1A72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C1047C-2EAE-B47D-5103-3667AD530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EDE969F-AB67-A425-03FC-3FA68D1E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CDDB-09B4-4072-BEE4-120B21DEF4DD}" type="datetime1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400A9FE-E3B0-A793-E8F9-EFB498F16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976DE2-C7B3-221C-EC77-EB810413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198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E21570-1FEF-2139-DB7E-9C4F98457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1B0F38E-364E-5E23-1928-C9E48C34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C873EF5-A1BA-1D93-F907-3099B361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4E5A-DF50-421C-BDE0-75ED9AD2101A}" type="datetime1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88905B-4019-F7C6-7454-2650AC77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EC7819-E959-C958-D416-029EFEA8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2784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9320A17-8D8F-7DB2-7DA0-112C285EE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142EE47-3C1B-76A9-62B4-D631D407E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70013A6-54E1-D72A-2CE2-157D0F51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5AD0-A550-42FA-84AB-16BA21406C66}" type="datetime1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4265A99-B1CB-7379-0BAC-BDA83B36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BA4C353-D792-A318-0D32-170B5B56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426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812CC4-0CF7-D220-4605-83A730A0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E55078-6D4B-D560-514D-BDCC8BFC4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2D29347-4726-0A6C-6397-63FB56F2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FFAD-DFAF-42FB-950C-B6A497171AB4}" type="datetime1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70DC3CA-8CCB-4D0B-B20C-1C7B049A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7DD2596-3747-D699-3C3B-09E631FE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313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B5F84F-3427-2E46-9785-F5F2114CC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7121B48-5163-25AD-E7F6-46AB7CEBB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0BD634D-4EC7-340A-A9F9-432EC09BB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3F52-756A-45FA-A4E6-3E3D28F7A4DE}" type="datetime1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AB9A51A-7389-7C54-9FA6-9848942A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9B9F7F-12F0-C977-F4DC-289ADF44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800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0E0160-CA30-8DD8-9759-347333ABA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F778589-9D6E-20E8-DF2E-C6F913F43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CD3D5B3-201D-0E05-BA34-EB94170D7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8505174-BA13-7DFF-42FF-8BABCC56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CD25-E3B7-41DA-8BB9-67DCE90B8D39}" type="datetime1">
              <a:rPr lang="el-GR" smtClean="0"/>
              <a:t>18/3/2025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121AE74-28C6-4CC2-A84E-4348B70E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EFD80D6-A512-38A5-C44D-BB14F363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228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6BB238-1279-3061-D449-9A964BF4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71FB1E0-56F7-44EC-61FD-EFE31BD7C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3E581AA-B428-87B2-C653-A0F92CBB9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A6A4EC9-1683-4AE1-3DDA-FEB51A8B7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F01BD94-5D21-DA0A-8F91-E9EF11F1D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031C182-3633-4A4B-626C-37DC37CF8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E829-B0F3-4DB2-9130-E93E371E54C1}" type="datetime1">
              <a:rPr lang="el-GR" smtClean="0"/>
              <a:t>18/3/2025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D461320-73B4-A4A0-F7AD-6FBBBF21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9CBA4CA-F640-9B64-5145-3F6B83A8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275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1958B9-5929-9B66-953D-4186D9AE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69A373D-FC16-EB44-3B66-0FB80CE4F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43145-690A-428A-9537-C7026214297A}" type="datetime1">
              <a:rPr lang="el-GR" smtClean="0"/>
              <a:t>18/3/2025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406EC55-5D40-4E32-A89F-2C75A0D7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572D58D-C13C-D988-4A12-B0860D5A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717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F822694-D8DB-7427-47E7-5559EAC10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873F-9673-45B2-A9E1-68BEA3EF4274}" type="datetime1">
              <a:rPr lang="el-GR" smtClean="0"/>
              <a:t>18/3/2025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0773F46-870D-D356-5B47-8687915C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C5BE6EF-8B01-F57E-001E-59AC3848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978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0A661B-A8EC-6D23-01CF-3AFD0DA2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88DA7B-925A-2E82-D758-0D573DF74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E5D6D04-3A08-B7A9-934D-A7FACFEB0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3B5EEC-6D37-6356-7E16-82BB0F06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F451-00C6-44F7-B6DB-4DF20C91C66B}" type="datetime1">
              <a:rPr lang="el-GR" smtClean="0"/>
              <a:t>18/3/2025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7A764D0-FE50-D92E-5654-B8546F036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6949D19-038B-7EDD-CB9A-9780E372F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060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DD3FFD-DAF3-05F4-37DD-4711DD23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BC78CA6-4A0B-2F53-158E-FFC90A10A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E40BECE-B07C-E4A1-6692-8028B852D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EA1E2A7-013D-2379-4D77-5DDA2D074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8A8-EF7F-483B-B36E-B7010E78C6D5}" type="datetime1">
              <a:rPr lang="el-GR" smtClean="0"/>
              <a:t>18/3/2025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16712C-80EC-CAF2-7A1D-80C595FB1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47DF5A3-96ED-B25B-5C35-2E04D4C9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306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101E841-F5C3-0B08-0AE3-D7676504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FFDCC7A-E38E-866B-94AD-747B18A9E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A490AA-B66C-C67F-3559-7A2992C7B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FFFCC-EFC1-4A34-BA88-C48DF0D6C69C}" type="datetime1">
              <a:rPr lang="el-GR" smtClean="0"/>
              <a:t>18/3/2025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4C06784-D84C-E40F-0398-8979193F0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ED04A72-F8E2-8B4B-8D23-80A5876FC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BEA4C-419E-46D7-B26B-5656F851EF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901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xmoussas@phys.uoa.gr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mailto:xdmoussas@g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xmoussas@phys.uoa.gr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mailto:xdmoussas@gmail.co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file:///C:\TEX\Athena.gi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2EC752-2409-D270-7CE1-3C9824807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2714D3D-A37C-8AFC-9444-10B707C4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89" y="-99277"/>
            <a:ext cx="12270377" cy="7255111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ECB68954-BB43-A4C0-3693-9961EA7EE8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1362" y="2638698"/>
            <a:ext cx="10311384" cy="4086061"/>
          </a:xfrm>
        </p:spPr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 and extend of the Heliosphere and Cosmic Ray Modulation and solar wind transition surfaces</a:t>
            </a:r>
            <a:b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Alfven and Sonic surfaces</a:t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George Exarchos 1 Xenophon Moussas 2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Siemens, Athens, Greece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National and </a:t>
            </a:r>
            <a:r>
              <a:rPr lang="en-GB" altLang="el-G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Kapodisrtrian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Athens, 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+306978792891 xmoussas@phys.uoa.gr, xdmoussas@gmail.com  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copyright: © X MOUSSAS, G EXARHOS and University of Athens 2025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B54CB8D-8364-1C02-C12C-4C78C657E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0734"/>
            <a:ext cx="871652" cy="1127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7455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B538C4-6ECC-4880-28FB-6997079DD2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bright="82000" contras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615" y="2568539"/>
            <a:ext cx="7140283" cy="3359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D3228D-E672-6DB3-C9E3-8DD96903CD4F}"/>
              </a:ext>
            </a:extLst>
          </p:cNvPr>
          <p:cNvSpPr txBox="1"/>
          <p:nvPr/>
        </p:nvSpPr>
        <p:spPr>
          <a:xfrm>
            <a:off x="3072615" y="5103674"/>
            <a:ext cx="64277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Workshop in Space Plasma Physics in Princeton Athens Center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Physics Group, Astrophysical Sciences Department, Princeton University, 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Seeger Center For Hellenic Studies,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Princeton Athens Center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25th &amp; 26th of July 2022</a:t>
            </a:r>
            <a:endParaRPr lang="el-G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S">
            <a:hlinkClick r:id="" action="ppaction://media"/>
            <a:extLst>
              <a:ext uri="{FF2B5EF4-FFF2-40B4-BE49-F238E27FC236}">
                <a16:creationId xmlns:a16="http://schemas.microsoft.com/office/drawing/2014/main" id="{11E106A1-B57D-78A0-91FD-F03A0B031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09" y="80963"/>
            <a:ext cx="9464675" cy="6858000"/>
          </a:xfrm>
          <a:prstGeom prst="rect">
            <a:avLst/>
          </a:prstGeo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5048D56A-193B-0265-FFDB-D6784B009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BDC0517-ECF3-EA09-22F0-DF475AE41E2D}"/>
              </a:ext>
            </a:extLst>
          </p:cNvPr>
          <p:cNvSpPr txBox="1">
            <a:spLocks noChangeArrowheads="1"/>
          </p:cNvSpPr>
          <p:nvPr/>
        </p:nvSpPr>
        <p:spPr>
          <a:xfrm>
            <a:off x="8452928" y="2015804"/>
            <a:ext cx="2633609" cy="2826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Exarchos</a:t>
            </a:r>
            <a:br>
              <a:rPr 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Angeliki Nikolopoulou</a:t>
            </a:r>
            <a:br>
              <a:rPr 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Xenophon Moussas  </a:t>
            </a:r>
            <a:br>
              <a:rPr lang="en-GB" altLang="el-GR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and Kapodisrtrian University of Athens, 2001</a:t>
            </a:r>
            <a:endParaRPr lang="en-GB" altLang="el-G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5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34D1F68-F378-8E03-A036-FA62EC0ABD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500384" y="1934682"/>
            <a:ext cx="2633609" cy="2826392"/>
          </a:xfrm>
        </p:spPr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Exarchos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Angeliki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Nikolopoulou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Xenophon Moussas  </a:t>
            </a:r>
            <a:br>
              <a:rPr lang="en-GB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and </a:t>
            </a:r>
            <a:r>
              <a:rPr lang="en-GB" altLang="el-GR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Kapodisrtrian</a:t>
            </a:r>
            <a:r>
              <a:rPr lang="en-GB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Athens, 2001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B538C4-6ECC-4880-28FB-6997079DD2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bright="82000" contras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615" y="2568539"/>
            <a:ext cx="7140283" cy="3359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D3228D-E672-6DB3-C9E3-8DD96903CD4F}"/>
              </a:ext>
            </a:extLst>
          </p:cNvPr>
          <p:cNvSpPr txBox="1"/>
          <p:nvPr/>
        </p:nvSpPr>
        <p:spPr>
          <a:xfrm>
            <a:off x="3072615" y="5103674"/>
            <a:ext cx="64277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Workshop in Space Plasma Physics in Princeton Athens Center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Physics Group, Astrophysical Sciences Department, Princeton University, 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Seeger Center For Hellenic Studies,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Princeton Athens Center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25th &amp; 26th of July 2022</a:t>
            </a:r>
            <a:endParaRPr lang="el-G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RS-RHP">
            <a:hlinkClick r:id="" action="ppaction://media"/>
            <a:extLst>
              <a:ext uri="{FF2B5EF4-FFF2-40B4-BE49-F238E27FC236}">
                <a16:creationId xmlns:a16="http://schemas.microsoft.com/office/drawing/2014/main" id="{2D158538-F560-F463-B66D-906137F9F3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88" y="0"/>
            <a:ext cx="9464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5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938FAA8-CB5F-8520-CCD7-26B4D185A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2C09B0A-EA4D-3504-1027-1DC76C826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C4F74A74-7D40-DFE1-1B42-E88C0F955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" y="0"/>
            <a:ext cx="11985111" cy="64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D790C1C7-85CF-BC4D-DD54-84FBF30B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Xenophon Moussas, University of Athens, 2025</a:t>
            </a:r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4F3B7E-D29D-42CD-E07E-E6A1A771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B2CC7E-4073-23A7-0C3C-2F2F45561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9D7974C-6309-287E-7A70-10F16417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105AF27-C28E-ADD6-4027-3A7C9FFCA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30" y="-5316"/>
            <a:ext cx="9275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75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FC4BAF-B089-2F3A-FABE-D4001C7B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7F5DC5-C857-9761-657D-12487DCAB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76E1874-9AE4-2867-7A94-D5B403F1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81812CE-B422-C41A-FDE5-BBBBD883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79" y="0"/>
            <a:ext cx="9312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81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85220F-B32D-0FCB-7D7E-6CA20206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21ED0C-DBF9-0DC5-1094-D8437D598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10EAA93-8CD0-F277-5A45-4EC5D562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5BC7A7E-FD0F-F88D-D755-D642F905B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69" y="0"/>
            <a:ext cx="9562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32C411-FD95-41F2-1E47-7FA8067A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42A6018-7F9A-26AF-2A17-D1241208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9276D35-FF9A-7593-371A-EE9D87BA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D5A6021-B95B-F46C-2FA1-2EDE13047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17" y="0"/>
            <a:ext cx="10503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2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18967EC-9670-7314-F7CA-2486EE56BBE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-44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7375" y="157479"/>
            <a:ext cx="5961521" cy="4491426"/>
          </a:xfrm>
          <a:prstGeom prst="rect">
            <a:avLst/>
          </a:prstGeom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73E2B39C-5DD2-FC29-0322-D6D523AD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" y="3112650"/>
            <a:ext cx="6147375" cy="86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63FEF5A-D36D-5019-3725-90B5D633362D}"/>
              </a:ext>
            </a:extLst>
          </p:cNvPr>
          <p:cNvSpPr txBox="1">
            <a:spLocks/>
          </p:cNvSpPr>
          <p:nvPr/>
        </p:nvSpPr>
        <p:spPr>
          <a:xfrm>
            <a:off x="518529" y="1123827"/>
            <a:ext cx="5775945" cy="22225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Using a simple </a:t>
            </a:r>
            <a:r>
              <a:rPr lang="el-GR" dirty="0" err="1">
                <a:solidFill>
                  <a:srgbClr val="222222"/>
                </a:solidFill>
                <a:latin typeface="Arial" panose="020B0604020202020204" pitchFamily="34" charset="0"/>
              </a:rPr>
              <a:t>diffusion-convection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l-GR" dirty="0" err="1">
                <a:solidFill>
                  <a:srgbClr val="222222"/>
                </a:solidFill>
                <a:latin typeface="Arial" panose="020B0604020202020204" pitchFamily="34" charset="0"/>
              </a:rPr>
              <a:t>model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 (</a:t>
            </a:r>
            <a:r>
              <a:rPr lang="el-GR" dirty="0" err="1">
                <a:solidFill>
                  <a:srgbClr val="222222"/>
                </a:solidFill>
                <a:latin typeface="Arial" panose="020B0604020202020204" pitchFamily="34" charset="0"/>
              </a:rPr>
              <a:t>i.e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l-GR" dirty="0" err="1">
                <a:solidFill>
                  <a:srgbClr val="222222"/>
                </a:solidFill>
                <a:latin typeface="Arial" panose="020B0604020202020204" pitchFamily="34" charset="0"/>
              </a:rPr>
              <a:t>Parker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 1965)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assuming that the diffusion coefficient is proportional to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 1/</a:t>
            </a:r>
            <a:r>
              <a:rPr lang="el-GR" dirty="0" err="1">
                <a:solidFill>
                  <a:srgbClr val="222222"/>
                </a:solidFill>
                <a:latin typeface="Arial" panose="020B0604020202020204" pitchFamily="34" charset="0"/>
              </a:rPr>
              <a:t>Β</a:t>
            </a:r>
            <a:r>
              <a:rPr lang="el-GR" baseline="30000" dirty="0" err="1">
                <a:solidFill>
                  <a:srgbClr val="222222"/>
                </a:solidFill>
                <a:latin typeface="Arial" panose="020B0604020202020204" pitchFamily="34" charset="0"/>
              </a:rPr>
              <a:t>α</a:t>
            </a:r>
            <a:r>
              <a:rPr lang="el-GR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72716323-74DF-A757-BCCD-17DDE2E3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5" y="4502887"/>
            <a:ext cx="8638975" cy="22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Text Box 4">
            <a:extLst>
              <a:ext uri="{FF2B5EF4-FFF2-40B4-BE49-F238E27FC236}">
                <a16:creationId xmlns:a16="http://schemas.microsoft.com/office/drawing/2014/main" id="{37FFFACB-620E-C95A-CEFB-4BD68524F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25" y="157479"/>
            <a:ext cx="4136389" cy="8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l-GR" sz="5143" dirty="0" err="1"/>
              <a:t>CR</a:t>
            </a:r>
            <a:r>
              <a:rPr lang="el-GR" altLang="el-GR" sz="5143" dirty="0"/>
              <a:t> </a:t>
            </a:r>
            <a:r>
              <a:rPr lang="el-GR" altLang="el-GR" sz="5143" dirty="0" err="1"/>
              <a:t>modulation</a:t>
            </a:r>
            <a:endParaRPr lang="el-GR" altLang="el-GR" sz="1157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31E35A68-B614-0A4B-7FB8-319D94E1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8" name="Εικόνα 7" descr="Εικόνα που περιέχει κείμενο, στιγμιότυπο οθόνης, διάγραμμα, γράφημ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87450A5-BE0F-2996-323C-91EC449EB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41" y="0"/>
            <a:ext cx="9458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0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50282A21-D216-4C29-43B0-7D028C8AE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1750"/>
            <a:ext cx="5045075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>
            <a:extLst>
              <a:ext uri="{FF2B5EF4-FFF2-40B4-BE49-F238E27FC236}">
                <a16:creationId xmlns:a16="http://schemas.microsoft.com/office/drawing/2014/main" id="{AD123A74-227F-8986-13DA-BD8229561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2388"/>
            <a:ext cx="497363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302705AA-E9EB-1790-01EC-633F42B1C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427413"/>
            <a:ext cx="4868863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>
            <a:extLst>
              <a:ext uri="{FF2B5EF4-FFF2-40B4-BE49-F238E27FC236}">
                <a16:creationId xmlns:a16="http://schemas.microsoft.com/office/drawing/2014/main" id="{91EA72D7-FD89-7DA0-5646-C96AF8F88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460750"/>
            <a:ext cx="4789487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 descr="Εικόνα που περιέχει αστέρι, χώρος, Μπελ ηλεκτρίκ, κύκ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E5D1BFA-9647-9CC0-87E9-C5659BAB6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4" y="-1111228"/>
            <a:ext cx="12500811" cy="8902655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134D1F68-F378-8E03-A036-FA62EC0ABD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0" y="63500"/>
            <a:ext cx="8763000" cy="32766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 and extend of the solar wind transition surfaces</a:t>
            </a:r>
            <a:b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Alfven and Sonic surfaces</a:t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Xenophon Moussas 1  &amp; George </a:t>
            </a:r>
            <a:r>
              <a:rPr lang="en-GB" altLang="el-G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Exarchos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National and </a:t>
            </a:r>
            <a:r>
              <a:rPr lang="en-GB" altLang="el-G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Kapodisrtrian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Athens, 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Siemens, Athens, Greece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+306978792891 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xmoussas@phys.uoa.gr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xdmoussas@gmail.com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altLang="el-G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37CFC3F-B2C5-3236-74CF-B6BD90A86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0734"/>
            <a:ext cx="871652" cy="1127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D0ADC7-5D19-64CA-D60A-73983A096D7B}"/>
              </a:ext>
            </a:extLst>
          </p:cNvPr>
          <p:cNvSpPr txBox="1"/>
          <p:nvPr/>
        </p:nvSpPr>
        <p:spPr>
          <a:xfrm>
            <a:off x="-1" y="6448926"/>
            <a:ext cx="10816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Image credit: NASA's Solar Dynamics Observatory and the NASA/ESA Solar and </a:t>
            </a:r>
            <a:r>
              <a:rPr lang="en-US" dirty="0" err="1">
                <a:solidFill>
                  <a:schemeClr val="bg2"/>
                </a:solidFill>
              </a:rPr>
              <a:t>Heliospheric</a:t>
            </a:r>
            <a:r>
              <a:rPr lang="en-US" dirty="0">
                <a:solidFill>
                  <a:schemeClr val="bg2"/>
                </a:solidFill>
              </a:rPr>
              <a:t> Observatory</a:t>
            </a:r>
            <a:endParaRPr lang="el-GR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828D8AFA-9BB8-AA95-079B-CB735A0A5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486150"/>
            <a:ext cx="4754563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>
            <a:extLst>
              <a:ext uri="{FF2B5EF4-FFF2-40B4-BE49-F238E27FC236}">
                <a16:creationId xmlns:a16="http://schemas.microsoft.com/office/drawing/2014/main" id="{CEB45AC9-488C-F980-7F7D-50480603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486150"/>
            <a:ext cx="475297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>
            <a:extLst>
              <a:ext uri="{FF2B5EF4-FFF2-40B4-BE49-F238E27FC236}">
                <a16:creationId xmlns:a16="http://schemas.microsoft.com/office/drawing/2014/main" id="{FB4C5E7A-25D1-F347-AE2F-AEC68701B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38100"/>
            <a:ext cx="48323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>
            <a:extLst>
              <a:ext uri="{FF2B5EF4-FFF2-40B4-BE49-F238E27FC236}">
                <a16:creationId xmlns:a16="http://schemas.microsoft.com/office/drawing/2014/main" id="{5CE8AD0F-C0AF-9913-E090-3949F3E95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38100"/>
            <a:ext cx="48418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77527C7F-9F8F-F08D-FFD0-5A35AF85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12" name="Εικόνα 11" descr="Εικόνα που περιέχει διάγραμμα, κείμενο, γράφημα, γραμμή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F849844-8257-DA91-2B31-C4E4153D6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2" y="0"/>
            <a:ext cx="7103546" cy="692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41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F9DA6D1-BFC6-631C-434C-03F48DFC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10" name="Εικόνα 9" descr="Εικόνα που περιέχει κείμενο, διάγραμμα, γραμμή, χάρτ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447F4D8-2270-36B8-FB2A-CE063306B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" y="0"/>
            <a:ext cx="9498419" cy="712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0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145" name="Object 9">
            <a:extLst>
              <a:ext uri="{FF2B5EF4-FFF2-40B4-BE49-F238E27FC236}">
                <a16:creationId xmlns:a16="http://schemas.microsoft.com/office/drawing/2014/main" id="{991E2FE0-4FF3-DA20-9ED0-F9653AB2E5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27590" y="152400"/>
          <a:ext cx="1231959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10058040" imgH="7772400" progId="Origin50.Graph">
                  <p:embed/>
                </p:oleObj>
              </mc:Choice>
              <mc:Fallback>
                <p:oleObj name="Graph" r:id="rId2" imgW="10058040" imgH="7772400" progId="Origin50.Graph">
                  <p:embed/>
                  <p:pic>
                    <p:nvPicPr>
                      <p:cNvPr id="219145" name="Object 9">
                        <a:extLst>
                          <a:ext uri="{FF2B5EF4-FFF2-40B4-BE49-F238E27FC236}">
                            <a16:creationId xmlns:a16="http://schemas.microsoft.com/office/drawing/2014/main" id="{991E2FE0-4FF3-DA20-9ED0-F9653AB2E5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590" y="152400"/>
                        <a:ext cx="1231959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9141" name="Rectangle 5">
            <a:extLst>
              <a:ext uri="{FF2B5EF4-FFF2-40B4-BE49-F238E27FC236}">
                <a16:creationId xmlns:a16="http://schemas.microsoft.com/office/drawing/2014/main" id="{6BA9D67B-BAE7-BAF6-2A2E-D51BCAA01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81001"/>
            <a:ext cx="223838" cy="5006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19142" name="Line 6">
            <a:extLst>
              <a:ext uri="{FF2B5EF4-FFF2-40B4-BE49-F238E27FC236}">
                <a16:creationId xmlns:a16="http://schemas.microsoft.com/office/drawing/2014/main" id="{2017F636-3A38-DA69-62AC-A5FE306866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0713" y="762000"/>
            <a:ext cx="0" cy="47513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19144" name="Line 8">
            <a:extLst>
              <a:ext uri="{FF2B5EF4-FFF2-40B4-BE49-F238E27FC236}">
                <a16:creationId xmlns:a16="http://schemas.microsoft.com/office/drawing/2014/main" id="{F8B270F5-8C11-66AA-A9F4-3197722C32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838200"/>
            <a:ext cx="0" cy="4572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l-GR"/>
          </a:p>
        </p:txBody>
      </p:sp>
      <p:sp>
        <p:nvSpPr>
          <p:cNvPr id="219146" name="Rectangle 10">
            <a:extLst>
              <a:ext uri="{FF2B5EF4-FFF2-40B4-BE49-F238E27FC236}">
                <a16:creationId xmlns:a16="http://schemas.microsoft.com/office/drawing/2014/main" id="{B2D429F9-2293-F38E-0BB3-012740CA4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23" y="6199188"/>
            <a:ext cx="1223807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ray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1D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shell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),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also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diffusion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only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adiabatic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deceleration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</a:t>
            </a:r>
            <a:r>
              <a:rPr lang="en-US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compared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Climax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Neutron</a:t>
            </a:r>
            <a:r>
              <a:rPr lang="el-GR" altLang="el-GR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Monitor</a:t>
            </a:r>
            <a:endParaRPr lang="el-GR" altLang="el-GR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59B52006-34E5-8BBB-D0DF-CBC97CA9D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898" name="Object 2">
            <a:extLst>
              <a:ext uri="{FF2B5EF4-FFF2-40B4-BE49-F238E27FC236}">
                <a16:creationId xmlns:a16="http://schemas.microsoft.com/office/drawing/2014/main" id="{AD93CEB8-50E6-A400-A865-7163381852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06326" y="-388144"/>
          <a:ext cx="12298326" cy="763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10058040" imgH="7772400" progId="Origin50.Graph">
                  <p:embed/>
                </p:oleObj>
              </mc:Choice>
              <mc:Fallback>
                <p:oleObj name="Graph" r:id="rId2" imgW="10058040" imgH="7772400" progId="Origin50.Graph">
                  <p:embed/>
                  <p:pic>
                    <p:nvPicPr>
                      <p:cNvPr id="208898" name="Object 2">
                        <a:extLst>
                          <a:ext uri="{FF2B5EF4-FFF2-40B4-BE49-F238E27FC236}">
                            <a16:creationId xmlns:a16="http://schemas.microsoft.com/office/drawing/2014/main" id="{AD93CEB8-50E6-A400-A865-7163381852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6326" y="-388144"/>
                        <a:ext cx="12298326" cy="763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918E9C42-AD30-3187-7C2C-E5EBF15C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4C44C48C-B79D-FC3C-672E-B9DD59306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4" name="Εικόνα 3" descr="Εικόνα που περιέχει κείμενο, διάγραμμα, κύκλος, γράφημ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286B277-94E9-18C5-80A0-4641BC3D0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289235"/>
            <a:ext cx="5713051" cy="4414630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διάγραμμα, γραμματοσειρά, κύκλ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7A01814-5853-7273-F27C-02933385D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5" y="289235"/>
            <a:ext cx="4452892" cy="43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98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922" name="Object 2">
            <a:extLst>
              <a:ext uri="{FF2B5EF4-FFF2-40B4-BE49-F238E27FC236}">
                <a16:creationId xmlns:a16="http://schemas.microsoft.com/office/drawing/2014/main" id="{63131DD7-4927-0CEE-E0CC-59F276E3C1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61" y="-321635"/>
          <a:ext cx="12312501" cy="768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788640" imgH="3270240" progId="Origin50.Graph">
                  <p:embed/>
                </p:oleObj>
              </mc:Choice>
              <mc:Fallback>
                <p:oleObj name="Graph" r:id="rId2" imgW="3788640" imgH="3270240" progId="Origin50.Graph">
                  <p:embed/>
                  <p:pic>
                    <p:nvPicPr>
                      <p:cNvPr id="209922" name="Object 2">
                        <a:extLst>
                          <a:ext uri="{FF2B5EF4-FFF2-40B4-BE49-F238E27FC236}">
                            <a16:creationId xmlns:a16="http://schemas.microsoft.com/office/drawing/2014/main" id="{63131DD7-4927-0CEE-E0CC-59F276E3C1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61" y="-321635"/>
                        <a:ext cx="12312501" cy="768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8F4555C0-17DC-4851-0303-B96C5F14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>
            <a:extLst>
              <a:ext uri="{FF2B5EF4-FFF2-40B4-BE49-F238E27FC236}">
                <a16:creationId xmlns:a16="http://schemas.microsoft.com/office/drawing/2014/main" id="{AEDF7818-1C94-B8D8-5BCD-0DD569F0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95264"/>
            <a:ext cx="3746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0947" name="Object 3">
            <a:extLst>
              <a:ext uri="{FF2B5EF4-FFF2-40B4-BE49-F238E27FC236}">
                <a16:creationId xmlns:a16="http://schemas.microsoft.com/office/drawing/2014/main" id="{0F8E3A5A-AC62-75C5-293D-52A57F3BF1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5938" y="98425"/>
          <a:ext cx="8621712" cy="666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10058040" imgH="7772400" progId="Origin50.Graph">
                  <p:embed/>
                </p:oleObj>
              </mc:Choice>
              <mc:Fallback>
                <p:oleObj name="Graph" r:id="rId3" imgW="10058040" imgH="7772400" progId="Origin50.Graph">
                  <p:embed/>
                  <p:pic>
                    <p:nvPicPr>
                      <p:cNvPr id="210947" name="Object 3">
                        <a:extLst>
                          <a:ext uri="{FF2B5EF4-FFF2-40B4-BE49-F238E27FC236}">
                            <a16:creationId xmlns:a16="http://schemas.microsoft.com/office/drawing/2014/main" id="{0F8E3A5A-AC62-75C5-293D-52A57F3BF1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98425"/>
                        <a:ext cx="8621712" cy="666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10D60C7F-852F-BBF0-25DD-A8E0C420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8592FEF-73F1-B145-312A-78CB6902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 dirty="0" err="1"/>
              <a:t>Magnetosonic</a:t>
            </a:r>
            <a:r>
              <a:rPr lang="en-US" sz="2800" dirty="0"/>
              <a:t> surface</a:t>
            </a:r>
            <a:endParaRPr lang="el-GR" sz="2800" dirty="0"/>
          </a:p>
        </p:txBody>
      </p:sp>
      <p:sp>
        <p:nvSpPr>
          <p:cNvPr id="15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6E9C6C-527B-9BB7-B28D-73A12F975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endParaRPr lang="el-GR" sz="1700"/>
          </a:p>
        </p:txBody>
      </p:sp>
      <p:pic>
        <p:nvPicPr>
          <p:cNvPr id="6" name="Θέση περιεχομένου 5" descr="Εικόνα που περιέχει κείμενο, διάγρα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053B8A5-B340-531D-0DAD-CBE41596B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r="7017" b="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1DCD350-9364-07D2-94F6-A0F10B24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Xenophon Moussas, University of Athens, 2025</a:t>
            </a:r>
            <a:endParaRPr lang="el-G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98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5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A8460EE-FA52-77A4-682D-8850684C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MS surface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1CB60D61-C0C9-FF8D-25EA-908AF2BBA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3802" y="-62736"/>
            <a:ext cx="7421700" cy="6920736"/>
          </a:xfrm>
          <a:prstGeom prst="rect">
            <a:avLst/>
          </a:prstGeo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067EEF2-7B76-4353-935D-8044D31D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Xenophon Moussas, University of Athens, 2025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Γραφή 4">
                <a:extLst>
                  <a:ext uri="{FF2B5EF4-FFF2-40B4-BE49-F238E27FC236}">
                    <a16:creationId xmlns:a16="http://schemas.microsoft.com/office/drawing/2014/main" id="{13F924EB-447A-7E77-7AA5-5AB9BC5A799E}"/>
                  </a:ext>
                </a:extLst>
              </p14:cNvPr>
              <p14:cNvContentPartPr/>
              <p14:nvPr/>
            </p14:nvContentPartPr>
            <p14:xfrm>
              <a:off x="7539777" y="2403567"/>
              <a:ext cx="2520360" cy="2200206"/>
            </p14:xfrm>
          </p:contentPart>
        </mc:Choice>
        <mc:Fallback xmlns="">
          <p:pic>
            <p:nvPicPr>
              <p:cNvPr id="5" name="Γραφή 4">
                <a:extLst>
                  <a:ext uri="{FF2B5EF4-FFF2-40B4-BE49-F238E27FC236}">
                    <a16:creationId xmlns:a16="http://schemas.microsoft.com/office/drawing/2014/main" id="{13F924EB-447A-7E77-7AA5-5AB9BC5A79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49777" y="2223547"/>
                <a:ext cx="2700000" cy="25598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84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62D89C-53A9-69A9-3786-1DC5523AB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 descr="Εικόνα που περιέχει αστέρι, χώρος, Μπελ ηλεκτρίκ, κύκ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767CDE4-93A2-3017-C3E9-FF85E1DB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4" y="-1111228"/>
            <a:ext cx="12500811" cy="8902655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BCE99640-B809-80F8-E7E4-5A7D2A8646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0" y="63500"/>
            <a:ext cx="8763000" cy="32766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 and extend of the solar wind transition surfaces</a:t>
            </a:r>
            <a:b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Alfven and Sonic surfaces</a:t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Xenophon Moussas 1  &amp; George </a:t>
            </a:r>
            <a:r>
              <a:rPr lang="en-GB" altLang="el-G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Exarchos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National and </a:t>
            </a:r>
            <a:r>
              <a:rPr lang="en-GB" altLang="el-G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Kapodisrtrian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Athens, 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Siemens, Athens, Greece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+306978792891 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xmoussas@phys.uoa.gr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xdmoussas@gmail.com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altLang="el-G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47A83C4-1366-427E-6E2D-9D5F8A1DF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0734"/>
            <a:ext cx="871652" cy="1127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D4F707-452F-F1CE-993B-21CEDAB76DB1}"/>
              </a:ext>
            </a:extLst>
          </p:cNvPr>
          <p:cNvSpPr txBox="1"/>
          <p:nvPr/>
        </p:nvSpPr>
        <p:spPr>
          <a:xfrm>
            <a:off x="3072615" y="5050488"/>
            <a:ext cx="6427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RPW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consortium meeting #31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25-28/11/2024, Athens University History Museum, Greece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https://sites.google.com/view/rpwmeetingnovember2024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 25/11/2024</a:t>
            </a:r>
            <a:endParaRPr lang="el-G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93E68-94EC-234D-465F-4253E3106574}"/>
              </a:ext>
            </a:extLst>
          </p:cNvPr>
          <p:cNvSpPr txBox="1"/>
          <p:nvPr/>
        </p:nvSpPr>
        <p:spPr>
          <a:xfrm>
            <a:off x="-1" y="6448926"/>
            <a:ext cx="10816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Image credit: NASA's Solar Dynamics Observatory and the NASA/ESA Solar and </a:t>
            </a:r>
            <a:r>
              <a:rPr lang="en-US" dirty="0" err="1">
                <a:solidFill>
                  <a:schemeClr val="bg2"/>
                </a:solidFill>
              </a:rPr>
              <a:t>Heliospheric</a:t>
            </a:r>
            <a:r>
              <a:rPr lang="en-US" dirty="0">
                <a:solidFill>
                  <a:schemeClr val="bg2"/>
                </a:solidFill>
              </a:rPr>
              <a:t> Observatory</a:t>
            </a:r>
            <a:endParaRPr lang="el-G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80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F083BF-5888-5BEB-DBFE-1DB93A8D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B213FA-BD1B-E375-4356-9D277DD0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A1F196A-C316-5F0F-50DE-92CCA2FB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C4E7E17-1C4E-C55F-4AF9-9CCF0F8FC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21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5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A8460EE-FA52-77A4-682D-8850684C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Alfven 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surface</a:t>
            </a: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067EEF2-7B76-4353-935D-8044D31D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Xenophon Moussas, University of Athens, 2025</a:t>
            </a:r>
          </a:p>
        </p:txBody>
      </p:sp>
      <p:pic>
        <p:nvPicPr>
          <p:cNvPr id="15" name="Εικόνα 14" descr="Εικόνα που περιέχει κείμενο, διάγρα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EA2E465B-5BF2-E48D-D4D4-D06CFCE63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62" y="0"/>
            <a:ext cx="9458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98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9865C6-DF23-5521-DF42-964304DB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9534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As expected </a:t>
            </a:r>
            <a:br>
              <a:rPr lang="en-US" sz="3600" dirty="0"/>
            </a:br>
            <a:r>
              <a:rPr lang="en-US" sz="4800" dirty="0" err="1"/>
              <a:t>magnetosonic</a:t>
            </a:r>
            <a:r>
              <a:rPr lang="en-US" sz="4800" dirty="0"/>
              <a:t> and Alfven surfaces </a:t>
            </a:r>
            <a:r>
              <a:rPr lang="en-US" sz="4800" dirty="0" err="1"/>
              <a:t>coinside</a:t>
            </a:r>
            <a:endParaRPr lang="el-GR" sz="3600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FF9C15D-4474-3903-0CEA-E5A77DEA3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5C03CFA9-822C-2150-CB6C-80ED615C9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" name="Θέση περιεχομένου 5" descr="Εικόνα που περιέχει κείμενο, διάγρα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FFAA1249-BB11-D4C2-F7DE-99A256933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1600298"/>
            <a:ext cx="7251701" cy="5257702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διάγραμμ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BCC41A23-9519-1325-9D21-85F37192B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600298"/>
            <a:ext cx="7251701" cy="525770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7F26CBD-84AF-BFBC-F2F0-88BF8869AD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36510" y="1433611"/>
            <a:ext cx="3246989" cy="276964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7F26CBD-84AF-BFBC-F2F0-88BF8869ADC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5655" y="4258752"/>
            <a:ext cx="458312" cy="390935"/>
          </a:xfrm>
          <a:prstGeom prst="ellipse">
            <a:avLst/>
          </a:prstGeom>
          <a:solidFill>
            <a:srgbClr val="C88800"/>
          </a:solidFill>
          <a:ln>
            <a:noFill/>
          </a:ln>
          <a:effectLst>
            <a:softEdge rad="38100"/>
          </a:effectLst>
        </p:spPr>
      </p:pic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35315A5C-1D44-0DAF-C9AC-B54F9C1A9634}"/>
              </a:ext>
            </a:extLst>
          </p:cNvPr>
          <p:cNvSpPr/>
          <p:nvPr/>
        </p:nvSpPr>
        <p:spPr>
          <a:xfrm>
            <a:off x="7870874" y="4017556"/>
            <a:ext cx="1346201" cy="830069"/>
          </a:xfrm>
          <a:prstGeom prst="rightArrow">
            <a:avLst/>
          </a:prstGeom>
          <a:solidFill>
            <a:srgbClr val="C88800">
              <a:alpha val="46000"/>
            </a:srgbClr>
          </a:solidFill>
          <a:effectLst>
            <a:glow rad="127000">
              <a:srgbClr val="FFC6C6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Sonic</a:t>
            </a:r>
          </a:p>
        </p:txBody>
      </p:sp>
    </p:spTree>
    <p:extLst>
      <p:ext uri="{BB962C8B-B14F-4D97-AF65-F5344CB8AC3E}">
        <p14:creationId xmlns:p14="http://schemas.microsoft.com/office/powerpoint/2010/main" val="123728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8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6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7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75" tmFilter="0, 0; 0.125,0.2665; 0.25,0.4; 0.375,0.465; 0.5,0.5;  0.625,0.535; 0.75,0.6; 0.875,0.7335; 1,1">
                                          <p:stCondLst>
                                            <p:cond delay="20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37" tmFilter="0, 0; 0.125,0.2665; 0.25,0.4; 0.375,0.465; 0.5,0.5;  0.625,0.535; 0.75,0.6; 0.875,0.7335; 1,1">
                                          <p:stCondLst>
                                            <p:cond delay="41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13" tmFilter="0, 0; 0.125,0.2665; 0.25,0.4; 0.375,0.465; 0.5,0.5;  0.625,0.535; 0.75,0.6; 0.875,0.7335; 1,1">
                                          <p:stCondLst>
                                            <p:cond delay="5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81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519" decel="50000">
                                          <p:stCondLst>
                                            <p:cond delay="211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1">
                                          <p:stCondLst>
                                            <p:cond delay="4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519" decel="50000">
                                          <p:stCondLst>
                                            <p:cond delay="41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81">
                                          <p:stCondLst>
                                            <p:cond delay="51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519" decel="50000">
                                          <p:stCondLst>
                                            <p:cond delay="52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81">
                                          <p:stCondLst>
                                            <p:cond delay="5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519" decel="50000">
                                          <p:stCondLst>
                                            <p:cond delay="57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κείμενο, διάγραμμα, γραμμή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A62695EE-0D8B-6D3E-EB9D-4061C09F3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89" y="-5225"/>
            <a:ext cx="9459311" cy="6858000"/>
          </a:xfrm>
          <a:prstGeom prst="rect">
            <a:avLst/>
          </a:prstGeom>
        </p:spPr>
      </p:pic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EC5D931-A57E-0E9D-6B2B-0B302670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Xenophon Moussas, University of Athens, 2025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449AB54-473B-91E4-1BC5-1F25F162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Sonic surface </a:t>
            </a:r>
          </a:p>
        </p:txBody>
      </p:sp>
    </p:spTree>
    <p:extLst>
      <p:ext uri="{BB962C8B-B14F-4D97-AF65-F5344CB8AC3E}">
        <p14:creationId xmlns:p14="http://schemas.microsoft.com/office/powerpoint/2010/main" val="3899002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449AB54-473B-91E4-1BC5-1F25F162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Sonic surface 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7D440FB6-38A3-91C6-A843-56FB13B2F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4058" y="193667"/>
            <a:ext cx="8125658" cy="6581783"/>
          </a:xfrm>
          <a:prstGeom prst="rect">
            <a:avLst/>
          </a:prstGeo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EC5D931-A57E-0E9D-6B2B-0B302670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Xenophon Moussas, University of Athens, 2025</a:t>
            </a:r>
          </a:p>
        </p:txBody>
      </p:sp>
    </p:spTree>
    <p:extLst>
      <p:ext uri="{BB962C8B-B14F-4D97-AF65-F5344CB8AC3E}">
        <p14:creationId xmlns:p14="http://schemas.microsoft.com/office/powerpoint/2010/main" val="2076573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BA123-1D6E-A4BE-F841-6AA342FC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 descr="Εικόνα που περιέχει κύκλος, στιγμιότυπο οθόνης, πολυχρω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4BA4F747-DF7F-2C3F-F19B-4009BA264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3937" cy="687897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23E197-14EC-60AD-DBBA-F3ADBAC46AC1}"/>
              </a:ext>
            </a:extLst>
          </p:cNvPr>
          <p:cNvSpPr txBox="1"/>
          <p:nvPr/>
        </p:nvSpPr>
        <p:spPr>
          <a:xfrm>
            <a:off x="7102643" y="136525"/>
            <a:ext cx="508935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</a:t>
            </a:r>
            <a:br>
              <a:rPr lang="en-AU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NSSDCA, PSP OMNI</a:t>
            </a:r>
          </a:p>
          <a:p>
            <a:endParaRPr lang="en-AU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Orbiter/Metis Team/ ESA &amp; NASA; Mauna Loa Solar Observatory/HAO/NaCAR/NSF; Predictive Science Inc./NASA/NSF/AFOSR; NASA/SDO/AIA </a:t>
            </a:r>
            <a:endParaRPr lang="el-G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FE1E6090-FC4C-C0E6-551B-F95171E2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1F26571-5131-F906-DB0E-9F168A7E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68" y="2433797"/>
            <a:ext cx="2698935" cy="21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2262F7-9449-B46B-4092-BE167541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 descr="Εικόνα που περιέχει κύκλος, στιγμιότυπο οθόνης, πολυχρω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B13A721B-3C5D-914D-CC35-D8DEE5E7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3937" cy="687897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8FCD6F-DCA4-B02D-E1B1-FBDB5CA3751E}"/>
              </a:ext>
            </a:extLst>
          </p:cNvPr>
          <p:cNvSpPr txBox="1"/>
          <p:nvPr/>
        </p:nvSpPr>
        <p:spPr>
          <a:xfrm>
            <a:off x="7102643" y="136525"/>
            <a:ext cx="508935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</a:t>
            </a:r>
            <a:br>
              <a:rPr lang="en-AU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NSSDCA, PSP OMNI</a:t>
            </a:r>
          </a:p>
          <a:p>
            <a:endParaRPr lang="en-AU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Orbiter/Metis Team/ ESA &amp; NASA; Mauna Loa Solar Observatory/HAO/NaCAR/NSF; Predictive Science Inc./NASA/NSF/AFOSR; NASA/SDO/AIA </a:t>
            </a:r>
            <a:endParaRPr lang="el-G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488C34E2-5B88-CCA0-75B6-89861EFF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AEAB3A1-CC3C-6B0C-A0F3-CDDEC7E21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68" y="2433797"/>
            <a:ext cx="2698935" cy="218753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D1DEDB-BB4C-6D5C-BBDD-77553F995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827" y="2409254"/>
            <a:ext cx="2729216" cy="22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97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κύκλος, συσκευή αποθήκευσης δεδομένων, πολυχρωμία, compact disc&#10;&#10;Περιγραφή που δημιουργήθηκε αυτόματα">
            <a:extLst>
              <a:ext uri="{FF2B5EF4-FFF2-40B4-BE49-F238E27FC236}">
                <a16:creationId xmlns:a16="http://schemas.microsoft.com/office/drawing/2014/main" id="{50F4E7ED-C0ED-5458-02C6-1AB934FCD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F90784C-066D-7339-8949-C289DE93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CD51C-EC73-E5A1-2DA1-33C8DE433CA2}"/>
              </a:ext>
            </a:extLst>
          </p:cNvPr>
          <p:cNvSpPr txBox="1"/>
          <p:nvPr/>
        </p:nvSpPr>
        <p:spPr>
          <a:xfrm>
            <a:off x="7212141" y="5256840"/>
            <a:ext cx="4754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dirty="0">
                <a:solidFill>
                  <a:schemeClr val="bg2"/>
                </a:solidFill>
              </a:rPr>
              <a:t>credit: NASA/ESA/SOHO/SDO/Joy Ng </a:t>
            </a:r>
          </a:p>
          <a:p>
            <a:pPr algn="r"/>
            <a:r>
              <a:rPr lang="en-AU" dirty="0">
                <a:solidFill>
                  <a:schemeClr val="bg2"/>
                </a:solidFill>
              </a:rPr>
              <a:t>and </a:t>
            </a:r>
            <a:r>
              <a:rPr lang="en-AU" dirty="0" err="1">
                <a:solidFill>
                  <a:schemeClr val="bg2"/>
                </a:solidFill>
              </a:rPr>
              <a:t>MLSO</a:t>
            </a:r>
            <a:r>
              <a:rPr lang="en-AU" dirty="0">
                <a:solidFill>
                  <a:schemeClr val="bg2"/>
                </a:solidFill>
              </a:rPr>
              <a:t>/K-Cor)</a:t>
            </a:r>
            <a:endParaRPr lang="el-G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52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38019A-966A-F358-41F8-A706FB16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8949358-4A78-7216-7CA9-84930615F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CEA6CCB-DB91-59A1-2F1A-067B5A0A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3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65C7F7-D730-35F9-9D2D-0A076461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120DA51-3B5B-2948-F97E-4B9F60F83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524"/>
            <a:ext cx="9270615" cy="6721475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BC8B1C7-906E-D7FB-35AD-957AF65D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54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756E7C-4376-FA40-5C9A-F2ACD5552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A2B2A20-CFF3-09A3-71F8-65202BDE35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0" y="63500"/>
            <a:ext cx="8763000" cy="32766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Alfven and Sonic surfaces</a:t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Xenophon Moussas 1  &amp; George </a:t>
            </a:r>
            <a:r>
              <a:rPr lang="en-GB" altLang="el-G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Exarchos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National and </a:t>
            </a:r>
            <a:r>
              <a:rPr lang="en-GB" altLang="el-GR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Kapodisrtrian</a:t>
            </a: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of Athens, 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Siemens, Athens, Greece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+306978792891 xmoussas@phys.uoa.gr </a:t>
            </a:r>
            <a:br>
              <a:rPr lang="en-GB" alt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altLang="el-G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0784C2F-C521-55B0-27D5-7BBF4D3B44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0734"/>
            <a:ext cx="871652" cy="1127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83C7E0-2172-76A9-34D2-539713993C47}"/>
              </a:ext>
            </a:extLst>
          </p:cNvPr>
          <p:cNvSpPr txBox="1"/>
          <p:nvPr/>
        </p:nvSpPr>
        <p:spPr>
          <a:xfrm>
            <a:off x="3072615" y="4543650"/>
            <a:ext cx="64277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Workshop in Space Plasma Physics in Princeton Athens Center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Physics Group, Astrophysical Sciences Department, Princeton University, 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Seeger Center For Hellenic Studies,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Princeton Athens Center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 July 2024</a:t>
            </a:r>
            <a:endParaRPr lang="el-G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AEED6-B3C2-01F4-DC34-8D42A3B0D663}"/>
              </a:ext>
            </a:extLst>
          </p:cNvPr>
          <p:cNvSpPr txBox="1"/>
          <p:nvPr/>
        </p:nvSpPr>
        <p:spPr>
          <a:xfrm>
            <a:off x="-1" y="6448926"/>
            <a:ext cx="10816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Image credit: NASA's Solar Dynamics Observatory and the NASA/ESA Solar and </a:t>
            </a:r>
            <a:r>
              <a:rPr lang="en-US" dirty="0" err="1">
                <a:solidFill>
                  <a:schemeClr val="bg2"/>
                </a:solidFill>
              </a:rPr>
              <a:t>Heliospheric</a:t>
            </a:r>
            <a:r>
              <a:rPr lang="en-US" dirty="0">
                <a:solidFill>
                  <a:schemeClr val="bg2"/>
                </a:solidFill>
              </a:rPr>
              <a:t> Observatory</a:t>
            </a:r>
            <a:endParaRPr lang="el-G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61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69C5E1-BC37-2DF5-2133-D7D8BEFD8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F4F0FD7-370A-AC8D-D567-9333C54B9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3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336EA23-D798-2D5A-5B06-BDD35A8AE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59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6AECEF-274D-3B07-5D5A-6FB862AD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CFB1535-5014-E2E3-4856-D525721DE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3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59447B8-D800-7982-0AC5-5C53F15C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9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4CEDA9-893F-0EAF-7929-CE10263E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134D3AE-46CD-4165-ED5B-AD914947C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EF28974-29B6-A020-7CFB-E1400A3D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25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7820A0-E71D-723D-A16C-7F294F92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στιγμιότυπο οθόνης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CB3ED50B-658D-EB01-8473-E8491FCA5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8E7935F-5AA9-3FF4-97D1-C01B27B1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30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969370-A453-047E-DFF1-19CB9F88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γραμματοσειρά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788AE023-A8E8-02B3-8F2B-508128330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D7EC3E6-DD99-E094-00A9-DED06DEA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721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C1F739-7B41-DF22-92D3-04FE165D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25EE5B1B-DCED-523C-4487-5EBB2287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" y="0"/>
            <a:ext cx="9470836" cy="6866642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FCE9DDA-20F5-3450-DA11-1A025A586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59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C37699-02F2-E518-2972-08971D09F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γραμμ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F7709F1-EED8-3019-15CB-7B83BCA4D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53B149A-4C75-C599-A767-7A7FA986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38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E697AC-8637-F7F9-669D-7274A789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γραμμή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5F22EB7-B264-B5FB-A11E-209A7EEA8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69A2F44-69D1-EDB6-3DBC-EE8D6C74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44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860CC3-5AC3-5405-16E9-D1452588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στιγμιότυπο οθόνης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1C0BF8BA-25A5-18FA-C221-41AB392B9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E98348C-AE67-E6B6-EDE8-BE31719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01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D9E246-6E41-E80F-EAC0-772015B4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γραμμή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96B6CAE-940C-EE6A-65C4-18438AAF4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5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2344D14-3E6F-A088-E3D0-D3B4274D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82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 descr="Εικόνα που περιέχει κύκλος, στιγμιότυπο οθόνης, πολυχρω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16FE644D-F8DB-BF1B-3AAC-BEE107798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3937" cy="687897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059660-A93F-EAC7-BD38-17997AE7E13F}"/>
              </a:ext>
            </a:extLst>
          </p:cNvPr>
          <p:cNvSpPr txBox="1"/>
          <p:nvPr/>
        </p:nvSpPr>
        <p:spPr>
          <a:xfrm>
            <a:off x="7102643" y="136525"/>
            <a:ext cx="508935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</a:t>
            </a:r>
            <a:br>
              <a:rPr lang="en-A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A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NSSDCA</a:t>
            </a:r>
            <a:r>
              <a:rPr lang="en-A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PSP OMNI</a:t>
            </a:r>
          </a:p>
          <a:p>
            <a:endParaRPr lang="en-A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Orbiter/Metis Team/ ESA &amp; NASA; Mauna Loa Solar Observatory/HAO/</a:t>
            </a:r>
            <a:r>
              <a:rPr lang="en-A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NaCAR</a:t>
            </a:r>
            <a:r>
              <a:rPr lang="en-A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/NSF; Predictive Science Inc./NASA/NSF/</a:t>
            </a:r>
            <a:r>
              <a:rPr lang="en-A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AFOSR</a:t>
            </a:r>
            <a:r>
              <a:rPr lang="en-A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NASA/SDO/AIA </a:t>
            </a:r>
            <a:endParaRPr lang="el-G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DC9510-2FBE-9FD0-6869-B303C4BD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6056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E81C91-4FA8-FD00-658B-1D6078F4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58AD83B0-3668-054B-5F7E-DCD86A147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3" y="0"/>
            <a:ext cx="9458917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6EEE410-F5BD-F217-F782-518669F4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05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3D1578-CEDA-35A9-B88F-88BA42FA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A4C7B4-9735-D1AC-86F5-FC3A8DBE5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EE5FB56-B1E9-1EEC-11AF-6D3BE2B88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26" y="0"/>
            <a:ext cx="11827041" cy="6858000"/>
          </a:xfrm>
          <a:prstGeom prst="rect">
            <a:avLst/>
          </a:prstGeo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E85130F-F6AA-6C0D-E4EF-5B381EFC5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25116" y="6490226"/>
            <a:ext cx="4114800" cy="365125"/>
          </a:xfrm>
        </p:spPr>
        <p:txBody>
          <a:bodyPr/>
          <a:lstStyle/>
          <a:p>
            <a:r>
              <a:rPr lang="en-US"/>
              <a:t>Xenophon Moussas, University of Athens, 2025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73534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4C5E99-92C0-FA72-CCB1-5DF6C666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C28018-EB57-C521-D189-A679AC87A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F32539A-A3E8-1339-C233-026DF453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C0CFD0F-B3DE-18CE-D536-6B9BA8F98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10720" cy="69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58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4C5E99-92C0-FA72-CCB1-5DF6C666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C28018-EB57-C521-D189-A679AC87A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F32539A-A3E8-1339-C233-026DF453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DF38E136-2A4C-2A0D-4124-5BFCED711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7" y="2500313"/>
            <a:ext cx="11401425" cy="424656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130E51F-6943-4EE9-FF03-56DA2B686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-283491"/>
            <a:ext cx="10210801" cy="36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33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79CEDF-33F7-8D6A-6796-DC118827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1460B2-0239-12DF-9A5A-E19D12513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D698C17-975C-1631-E1C5-9CB638E33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92C1673-A677-47CB-47C3-41DAC880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0" y="136525"/>
            <a:ext cx="11954980" cy="684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5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B7B291-9677-3E65-62FF-415E7F6A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B4776A5-8DEB-A3BA-96D0-A6ED9C065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33FA561-5AA8-8697-CA69-57476169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8D51AF1-A1DC-CC67-1929-33049746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5" y="0"/>
            <a:ext cx="1209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29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99BEE0-3F8A-CDB6-7332-D3EF24F8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σκίτσο/σχέδιο, ζωγραφιά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05C3AAB-DF60-00C1-EEC5-03123F64A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3" y="136524"/>
            <a:ext cx="9270615" cy="6721475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DC399C8-45BE-84E4-5900-C8159CFF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4037" y="6132271"/>
            <a:ext cx="2228088" cy="529327"/>
          </a:xfrm>
        </p:spPr>
        <p:txBody>
          <a:bodyPr/>
          <a:lstStyle/>
          <a:p>
            <a:r>
              <a:rPr lang="en-US"/>
              <a:t>Xenophon Moussas, University of Athens, 2025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2200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BD6539-13D6-84CA-F7F5-101864E4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 descr="Εικόνα που περιέχει κείμενο, διάγραμμα, γραμμή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08AC203-3789-EF9B-FEFC-4B77D6E6A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0" y="221073"/>
            <a:ext cx="9161207" cy="6642151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D196AC5-0624-5103-EB1D-0501DE46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7451" y="6057546"/>
            <a:ext cx="1726474" cy="597608"/>
          </a:xfrm>
        </p:spPr>
        <p:txBody>
          <a:bodyPr/>
          <a:lstStyle/>
          <a:p>
            <a:r>
              <a:rPr lang="en-US"/>
              <a:t>Xenophon Moussas, University of Athens, 2025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5449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DE2C47-58A2-B274-E8FD-9EDA19EF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02BF00-DB58-8227-A868-965045E85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8FC9BD8-1A21-6EC0-2C9F-179B211A8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B4CF060-C468-63E4-BEE4-9972E5BE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97" y="0"/>
            <a:ext cx="845880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EB325E-3BFD-FB9C-7B68-4FBDE2FE6D5A}"/>
              </a:ext>
            </a:extLst>
          </p:cNvPr>
          <p:cNvSpPr txBox="1"/>
          <p:nvPr/>
        </p:nvSpPr>
        <p:spPr>
          <a:xfrm>
            <a:off x="3298372" y="311705"/>
            <a:ext cx="6095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Sonic surface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6928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C4584A-D376-1893-F847-3730D54D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EB3E20-5744-7FF4-0CF3-C194111E3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03AAE0D-ECEA-3CDB-7B66-84A3F3A1F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6AFA4B7-10DC-41B4-42B4-921BC3661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437" y="1642970"/>
            <a:ext cx="4407126" cy="3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1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948344-47EE-A5C3-B0A1-93BA4C93A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κύκλος, συσκευή αποθήκευσης δεδομένων, πολυχρωμία, compact disc&#10;&#10;Περιγραφή που δημιουργήθηκε αυτόματα">
            <a:extLst>
              <a:ext uri="{FF2B5EF4-FFF2-40B4-BE49-F238E27FC236}">
                <a16:creationId xmlns:a16="http://schemas.microsoft.com/office/drawing/2014/main" id="{0CC57087-5889-BF49-19A0-6D54F28A0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0974672-049C-A9F5-C601-A9288B6A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University of Athens, 2025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E1AC3-41A4-BFDF-19B9-78E318F6880A}"/>
              </a:ext>
            </a:extLst>
          </p:cNvPr>
          <p:cNvSpPr txBox="1"/>
          <p:nvPr/>
        </p:nvSpPr>
        <p:spPr>
          <a:xfrm>
            <a:off x="7212141" y="5256840"/>
            <a:ext cx="4754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dirty="0">
                <a:solidFill>
                  <a:schemeClr val="bg2"/>
                </a:solidFill>
              </a:rPr>
              <a:t>credit: NASA/ESA/SOHO/SDO/Joy Ng </a:t>
            </a:r>
          </a:p>
          <a:p>
            <a:pPr algn="r"/>
            <a:r>
              <a:rPr lang="en-AU" dirty="0">
                <a:solidFill>
                  <a:schemeClr val="bg2"/>
                </a:solidFill>
              </a:rPr>
              <a:t>and </a:t>
            </a:r>
            <a:r>
              <a:rPr lang="en-AU" dirty="0" err="1">
                <a:solidFill>
                  <a:schemeClr val="bg2"/>
                </a:solidFill>
              </a:rPr>
              <a:t>MLSO</a:t>
            </a:r>
            <a:r>
              <a:rPr lang="en-AU" dirty="0">
                <a:solidFill>
                  <a:schemeClr val="bg2"/>
                </a:solidFill>
              </a:rPr>
              <a:t>/K-Cor)</a:t>
            </a:r>
            <a:endParaRPr lang="el-GR" dirty="0">
              <a:solidFill>
                <a:schemeClr val="bg2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04FC21-C9C2-8A65-CC3E-EDB861603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958" y="1975040"/>
            <a:ext cx="3860084" cy="31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65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Line 3">
            <a:extLst>
              <a:ext uri="{FF2B5EF4-FFF2-40B4-BE49-F238E27FC236}">
                <a16:creationId xmlns:a16="http://schemas.microsoft.com/office/drawing/2014/main" id="{9D35C2AF-E7C9-4387-7EB1-6F025615A6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4" y="4849586"/>
            <a:ext cx="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D0EAC82F-4417-3F80-7041-D682FD0CA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408714"/>
            <a:ext cx="202066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pic>
        <p:nvPicPr>
          <p:cNvPr id="28682" name="Picture 10">
            <a:extLst>
              <a:ext uri="{FF2B5EF4-FFF2-40B4-BE49-F238E27FC236}">
                <a16:creationId xmlns:a16="http://schemas.microsoft.com/office/drawing/2014/main" id="{BE176C59-4D78-4747-2934-953933D0E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43" y="2351315"/>
            <a:ext cx="5829300" cy="393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3" name="Text Box 11">
            <a:extLst>
              <a:ext uri="{FF2B5EF4-FFF2-40B4-BE49-F238E27FC236}">
                <a16:creationId xmlns:a16="http://schemas.microsoft.com/office/drawing/2014/main" id="{372F8F0F-7477-67C4-B624-5B4CF593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486" y="685800"/>
            <a:ext cx="3449983" cy="114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l-GR" sz="6815"/>
              <a:t>appendix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26">
            <a:extLst>
              <a:ext uri="{FF2B5EF4-FFF2-40B4-BE49-F238E27FC236}">
                <a16:creationId xmlns:a16="http://schemas.microsoft.com/office/drawing/2014/main" id="{E3CE3CDD-00CB-67D6-973E-8715EFCA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71" y="109198"/>
            <a:ext cx="8817429" cy="674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Line 1027">
            <a:extLst>
              <a:ext uri="{FF2B5EF4-FFF2-40B4-BE49-F238E27FC236}">
                <a16:creationId xmlns:a16="http://schemas.microsoft.com/office/drawing/2014/main" id="{1DBD788F-92A9-AC8F-56D1-0400DBEF68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4" y="4849586"/>
            <a:ext cx="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45060" name="Rectangle 1028">
            <a:extLst>
              <a:ext uri="{FF2B5EF4-FFF2-40B4-BE49-F238E27FC236}">
                <a16:creationId xmlns:a16="http://schemas.microsoft.com/office/drawing/2014/main" id="{8839F836-3209-5A86-2D80-0BB6FAB86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408714"/>
            <a:ext cx="202066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pic>
        <p:nvPicPr>
          <p:cNvPr id="45061" name="Picture 1029">
            <a:extLst>
              <a:ext uri="{FF2B5EF4-FFF2-40B4-BE49-F238E27FC236}">
                <a16:creationId xmlns:a16="http://schemas.microsoft.com/office/drawing/2014/main" id="{4286C5F0-E634-7853-6DAB-B0262E041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786" y="685800"/>
            <a:ext cx="422502" cy="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1030">
            <a:extLst>
              <a:ext uri="{FF2B5EF4-FFF2-40B4-BE49-F238E27FC236}">
                <a16:creationId xmlns:a16="http://schemas.microsoft.com/office/drawing/2014/main" id="{38A6A981-9C9A-A882-8380-6BA2C212D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233058"/>
            <a:ext cx="3722914" cy="321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1031">
            <a:extLst>
              <a:ext uri="{FF2B5EF4-FFF2-40B4-BE49-F238E27FC236}">
                <a16:creationId xmlns:a16="http://schemas.microsoft.com/office/drawing/2014/main" id="{D10D2ECB-DCFC-002B-5BD5-D9DA9F47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57" y="146957"/>
            <a:ext cx="1959429" cy="132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Line 3">
            <a:extLst>
              <a:ext uri="{FF2B5EF4-FFF2-40B4-BE49-F238E27FC236}">
                <a16:creationId xmlns:a16="http://schemas.microsoft.com/office/drawing/2014/main" id="{72CCE998-B950-FC48-C34F-042280A81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4" y="4849586"/>
            <a:ext cx="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45AE062F-2BF2-73F5-0610-37F55A8AC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393" y="1665514"/>
            <a:ext cx="204107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4D8ECB84-DC9B-E2BF-16BB-B91021796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408714"/>
            <a:ext cx="202066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F5289A13-CDD7-7C0E-6843-133529D66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9857"/>
            <a:ext cx="422502" cy="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96694520-57CB-87E0-F42B-A527E0C9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86" y="50007"/>
            <a:ext cx="7880577" cy="680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2">
            <a:extLst>
              <a:ext uri="{FF2B5EF4-FFF2-40B4-BE49-F238E27FC236}">
                <a16:creationId xmlns:a16="http://schemas.microsoft.com/office/drawing/2014/main" id="{AD26F34D-8055-D7D8-D985-CF760B2EE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4" y="4849586"/>
            <a:ext cx="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878A195-B371-2E63-F1BD-747E0A25F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393" y="1665514"/>
            <a:ext cx="204107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0C030207-E1DA-7615-720C-5A6E45EA8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408714"/>
            <a:ext cx="202066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E850BB30-7A06-4455-5A69-D058B184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43" y="342900"/>
            <a:ext cx="422502" cy="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C46907AA-0DBA-DFFA-2B8D-548CD50FC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4" y="107157"/>
            <a:ext cx="7935686" cy="675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>
            <a:extLst>
              <a:ext uri="{FF2B5EF4-FFF2-40B4-BE49-F238E27FC236}">
                <a16:creationId xmlns:a16="http://schemas.microsoft.com/office/drawing/2014/main" id="{614BF8E4-DACF-19B5-07DD-77382BE17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4" y="4849586"/>
            <a:ext cx="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D492641-109E-3035-2D4A-BCA8D1033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393" y="1665514"/>
            <a:ext cx="204107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AE00ED46-B357-8B3E-52AC-01E1E6DE7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408714"/>
            <a:ext cx="202066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C324F904-C627-9EC5-F56A-BBCC7F030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2" y="440872"/>
            <a:ext cx="422502" cy="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B19B1500-C332-63C6-6256-C88A25EFD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22614"/>
            <a:ext cx="10140043" cy="224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867B66B9-A9FD-CF64-143E-EC27809E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771900"/>
            <a:ext cx="10287000" cy="208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2">
            <a:extLst>
              <a:ext uri="{FF2B5EF4-FFF2-40B4-BE49-F238E27FC236}">
                <a16:creationId xmlns:a16="http://schemas.microsoft.com/office/drawing/2014/main" id="{2777177D-91E6-1B76-0B54-CBDC3D0B1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4" y="4849586"/>
            <a:ext cx="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51D0DF1-6390-FE3B-8F75-25EFA70C9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393" y="1665514"/>
            <a:ext cx="204107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ED0F589F-FFA1-0457-56CB-A155F36A6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408714"/>
            <a:ext cx="202066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D14833C9-2B60-9F4E-9395-D39313D7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15" y="342900"/>
            <a:ext cx="422502" cy="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Rectangle 6">
            <a:extLst>
              <a:ext uri="{FF2B5EF4-FFF2-40B4-BE49-F238E27FC236}">
                <a16:creationId xmlns:a16="http://schemas.microsoft.com/office/drawing/2014/main" id="{1BB009E1-2C26-7C69-7779-FF4F187C1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011" y="391886"/>
            <a:ext cx="9316653" cy="88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l-GR" sz="2572"/>
              <a:t>We express the </a:t>
            </a:r>
            <a:r>
              <a:rPr lang="el-GR" altLang="el-GR" sz="2572" b="1"/>
              <a:t>velocity potential of the flow after the termination</a:t>
            </a:r>
            <a:r>
              <a:rPr lang="el-GR" altLang="el-GR" sz="2572"/>
              <a:t> </a:t>
            </a:r>
          </a:p>
          <a:p>
            <a:r>
              <a:rPr lang="el-GR" altLang="el-GR" sz="2572"/>
              <a:t>shock in the form (</a:t>
            </a:r>
            <a:r>
              <a:rPr lang="el-GR" altLang="el-GR" sz="2572" b="1"/>
              <a:t>Fahr et al. 1993; Nerney &amp; Suess 1995</a:t>
            </a:r>
            <a:r>
              <a:rPr lang="el-GR" altLang="el-GR" sz="2572"/>
              <a:t>)</a:t>
            </a:r>
            <a:endParaRPr lang="el-GR" altLang="el-GR" sz="1157">
              <a:latin typeface="YMath-Pack-One"/>
            </a:endParaRP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98B3A745-4C20-1AFA-5B37-266E504B2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243" y="1371600"/>
            <a:ext cx="5466368" cy="40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l-GR" sz="2057"/>
              <a:t>where P are the associated Legendre polynomials</a:t>
            </a:r>
            <a:endParaRPr lang="el-GR" altLang="el-GR" sz="1157">
              <a:latin typeface="YMath-Pack-One;ZMath-Pack-Two;Y"/>
            </a:endParaRPr>
          </a:p>
        </p:txBody>
      </p:sp>
      <p:pic>
        <p:nvPicPr>
          <p:cNvPr id="32776" name="Picture 8">
            <a:extLst>
              <a:ext uri="{FF2B5EF4-FFF2-40B4-BE49-F238E27FC236}">
                <a16:creationId xmlns:a16="http://schemas.microsoft.com/office/drawing/2014/main" id="{36574EBE-AF09-A60B-1944-DB15BA5D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12471"/>
            <a:ext cx="10140043" cy="127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A74DBD15-B98B-70D4-FF17-E524A7D32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939143"/>
            <a:ext cx="10042071" cy="85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9D1C9129-E1CA-6A08-5FB1-1548FD0E9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070917"/>
            <a:ext cx="10238014" cy="278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>
            <a:extLst>
              <a:ext uri="{FF2B5EF4-FFF2-40B4-BE49-F238E27FC236}">
                <a16:creationId xmlns:a16="http://schemas.microsoft.com/office/drawing/2014/main" id="{C0299A77-ABFA-FC69-1FD9-67616FB41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4" y="4849586"/>
            <a:ext cx="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C5D8D65-F26F-14E8-9208-99AD96F75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393" y="1665514"/>
            <a:ext cx="204107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0D093F30-BED3-68C4-7434-B7B5A6F7E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408714"/>
            <a:ext cx="202066" cy="2449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FF27F20D-DCE5-7A8D-4775-994A1E19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"/>
            <a:ext cx="422502" cy="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D7B94E8E-CE30-93DC-7C78-6185891B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52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id="{F4A9D72B-9B7F-C750-362C-43DC0B88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29" y="3077936"/>
            <a:ext cx="4212771" cy="221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A646214F-67A3-C334-8049-3A1D5191A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014" y="5319032"/>
            <a:ext cx="5192486" cy="153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1" name="Rectangle 9">
            <a:extLst>
              <a:ext uri="{FF2B5EF4-FFF2-40B4-BE49-F238E27FC236}">
                <a16:creationId xmlns:a16="http://schemas.microsoft.com/office/drawing/2014/main" id="{14B39E0F-5088-9B8F-8A5E-4B2572335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471" y="4506686"/>
            <a:ext cx="2743200" cy="7347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1157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>
            <a:extLst>
              <a:ext uri="{FF2B5EF4-FFF2-40B4-BE49-F238E27FC236}">
                <a16:creationId xmlns:a16="http://schemas.microsoft.com/office/drawing/2014/main" id="{E8FB645E-54C2-1C84-659E-E5A350DD3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9596"/>
            <a:ext cx="10384971" cy="143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Rectangle 1027">
            <a:extLst>
              <a:ext uri="{FF2B5EF4-FFF2-40B4-BE49-F238E27FC236}">
                <a16:creationId xmlns:a16="http://schemas.microsoft.com/office/drawing/2014/main" id="{62436118-C4BE-EE14-4E03-C5A9935E1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214" y="1500188"/>
            <a:ext cx="4333046" cy="17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l-GR" sz="2314"/>
              <a:t>the only unknown parameters are </a:t>
            </a:r>
          </a:p>
          <a:p>
            <a:r>
              <a:rPr lang="el-GR" altLang="el-GR" sz="2314"/>
              <a:t>the termination shock radius </a:t>
            </a:r>
          </a:p>
          <a:p>
            <a:r>
              <a:rPr lang="el-GR" altLang="el-GR" sz="2314"/>
              <a:t>and the heliopause radius </a:t>
            </a:r>
            <a:r>
              <a:rPr lang="el-GR" altLang="el-GR" sz="2314" i="1">
                <a:solidFill>
                  <a:srgbClr val="FF0000"/>
                </a:solidFill>
              </a:rPr>
              <a:t>r</a:t>
            </a:r>
            <a:r>
              <a:rPr lang="el-GR" altLang="el-GR" sz="2314" i="1" baseline="-25000">
                <a:solidFill>
                  <a:srgbClr val="FF0000"/>
                </a:solidFill>
              </a:rPr>
              <a:t>s</a:t>
            </a:r>
            <a:r>
              <a:rPr lang="el-GR" altLang="el-GR" sz="2314" i="1">
                <a:solidFill>
                  <a:srgbClr val="FF0000"/>
                </a:solidFill>
              </a:rPr>
              <a:t> r</a:t>
            </a:r>
            <a:r>
              <a:rPr lang="el-GR" altLang="el-GR" sz="2314" i="1" baseline="-25000">
                <a:solidFill>
                  <a:srgbClr val="FF0000"/>
                </a:solidFill>
              </a:rPr>
              <a:t>h</a:t>
            </a:r>
          </a:p>
          <a:p>
            <a:r>
              <a:rPr lang="el-GR" altLang="el-GR" sz="3857" b="1" i="1">
                <a:solidFill>
                  <a:srgbClr val="FF0000"/>
                </a:solidFill>
              </a:rPr>
              <a:t>r</a:t>
            </a:r>
            <a:r>
              <a:rPr lang="el-GR" altLang="el-GR" sz="3857" b="1" i="1" baseline="-25000">
                <a:solidFill>
                  <a:srgbClr val="FF0000"/>
                </a:solidFill>
              </a:rPr>
              <a:t>s</a:t>
            </a:r>
            <a:r>
              <a:rPr lang="el-GR" altLang="el-GR" sz="2314" b="1" i="1" baseline="-25000">
                <a:solidFill>
                  <a:srgbClr val="FF0000"/>
                </a:solidFill>
              </a:rPr>
              <a:t> </a:t>
            </a:r>
            <a:r>
              <a:rPr lang="el-GR" altLang="el-GR" sz="3472" b="1">
                <a:solidFill>
                  <a:srgbClr val="FF0000"/>
                </a:solidFill>
              </a:rPr>
              <a:t>(0)</a:t>
            </a:r>
            <a:r>
              <a:rPr lang="el-GR" altLang="el-GR" sz="3472" b="1" i="1" baseline="-25000">
                <a:solidFill>
                  <a:srgbClr val="FF0000"/>
                </a:solidFill>
              </a:rPr>
              <a:t> </a:t>
            </a:r>
            <a:r>
              <a:rPr lang="el-GR" altLang="el-GR" sz="2314"/>
              <a:t>can be determined from:</a:t>
            </a:r>
            <a:r>
              <a:rPr lang="el-GR" altLang="el-GR" sz="3472"/>
              <a:t> </a:t>
            </a:r>
          </a:p>
        </p:txBody>
      </p:sp>
      <p:pic>
        <p:nvPicPr>
          <p:cNvPr id="37892" name="Picture 1028">
            <a:extLst>
              <a:ext uri="{FF2B5EF4-FFF2-40B4-BE49-F238E27FC236}">
                <a16:creationId xmlns:a16="http://schemas.microsoft.com/office/drawing/2014/main" id="{B70C0EF4-7970-E3BC-A0E1-C41DA0F2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43" y="3282043"/>
            <a:ext cx="6564086" cy="13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Rectangle 1029">
            <a:extLst>
              <a:ext uri="{FF2B5EF4-FFF2-40B4-BE49-F238E27FC236}">
                <a16:creationId xmlns:a16="http://schemas.microsoft.com/office/drawing/2014/main" id="{E20317DE-9DA4-2AC3-4181-8D0B9DFE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457700"/>
            <a:ext cx="7899214" cy="199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l-GR" sz="3857" b="1" i="1">
                <a:solidFill>
                  <a:srgbClr val="FF0000"/>
                </a:solidFill>
              </a:rPr>
              <a:t>r</a:t>
            </a:r>
            <a:r>
              <a:rPr lang="el-GR" altLang="el-GR" sz="3857" b="1" i="1" baseline="-25000">
                <a:solidFill>
                  <a:srgbClr val="FF0000"/>
                </a:solidFill>
              </a:rPr>
              <a:t>h</a:t>
            </a:r>
            <a:r>
              <a:rPr lang="el-GR" altLang="el-GR" sz="3857" b="1">
                <a:solidFill>
                  <a:srgbClr val="FF0000"/>
                </a:solidFill>
              </a:rPr>
              <a:t>(0)</a:t>
            </a:r>
            <a:r>
              <a:rPr lang="el-GR" altLang="el-GR" sz="3857" b="1" i="1" baseline="-25000">
                <a:solidFill>
                  <a:srgbClr val="FF0000"/>
                </a:solidFill>
              </a:rPr>
              <a:t> </a:t>
            </a:r>
            <a:r>
              <a:rPr lang="el-GR" altLang="el-GR" sz="2314"/>
              <a:t>can be determined from the one-dimensional model by </a:t>
            </a:r>
          </a:p>
          <a:p>
            <a:r>
              <a:rPr lang="el-GR" altLang="el-GR" sz="2314"/>
              <a:t>Khabibrakhmanov et al. 1996)</a:t>
            </a:r>
          </a:p>
          <a:p>
            <a:r>
              <a:rPr lang="el-GR" altLang="el-GR" sz="3857" b="1" i="1">
                <a:solidFill>
                  <a:srgbClr val="FF0000"/>
                </a:solidFill>
              </a:rPr>
              <a:t>r</a:t>
            </a:r>
            <a:r>
              <a:rPr lang="el-GR" altLang="el-GR" sz="3857" b="1" i="1" baseline="-25000">
                <a:solidFill>
                  <a:srgbClr val="FF0000"/>
                </a:solidFill>
              </a:rPr>
              <a:t>h</a:t>
            </a:r>
            <a:r>
              <a:rPr lang="el-GR" altLang="el-GR" sz="3857" b="1">
                <a:solidFill>
                  <a:srgbClr val="FF0000"/>
                </a:solidFill>
              </a:rPr>
              <a:t>(0)- </a:t>
            </a:r>
            <a:r>
              <a:rPr lang="el-GR" altLang="el-GR" sz="3857" b="1" i="1">
                <a:solidFill>
                  <a:srgbClr val="FF0000"/>
                </a:solidFill>
              </a:rPr>
              <a:t>r</a:t>
            </a:r>
            <a:r>
              <a:rPr lang="el-GR" altLang="el-GR" sz="3857" b="1" i="1" baseline="-25000">
                <a:solidFill>
                  <a:srgbClr val="FF0000"/>
                </a:solidFill>
              </a:rPr>
              <a:t>s</a:t>
            </a:r>
            <a:r>
              <a:rPr lang="el-GR" altLang="el-GR" sz="3857" b="1">
                <a:solidFill>
                  <a:srgbClr val="FF0000"/>
                </a:solidFill>
              </a:rPr>
              <a:t>(0)=</a:t>
            </a:r>
            <a:r>
              <a:rPr lang="el-GR" altLang="el-GR" sz="3857"/>
              <a:t>37.6 AU .</a:t>
            </a:r>
            <a:endParaRPr lang="el-GR" altLang="el-GR" sz="2314"/>
          </a:p>
          <a:p>
            <a:endParaRPr lang="el-GR" altLang="el-GR" sz="2314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3E2B39C-5DD2-FC29-0322-D6D523AD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4" y="2449286"/>
            <a:ext cx="6466114" cy="9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72716323-74DF-A757-BCCD-17DDE2E3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14" y="4261757"/>
            <a:ext cx="9552214" cy="222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Text Box 4">
            <a:extLst>
              <a:ext uri="{FF2B5EF4-FFF2-40B4-BE49-F238E27FC236}">
                <a16:creationId xmlns:a16="http://schemas.microsoft.com/office/drawing/2014/main" id="{37FFFACB-620E-C95A-CEFB-4BD68524F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186" y="489857"/>
            <a:ext cx="4136389" cy="8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l-GR" sz="5143"/>
              <a:t>CR modulation</a:t>
            </a:r>
            <a:endParaRPr lang="el-GR" altLang="el-GR" sz="1157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Line 3">
            <a:extLst>
              <a:ext uri="{FF2B5EF4-FFF2-40B4-BE49-F238E27FC236}">
                <a16:creationId xmlns:a16="http://schemas.microsoft.com/office/drawing/2014/main" id="{1FB2DD1E-5286-8B03-3814-E4AFBE6854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4488" y="4849813"/>
            <a:ext cx="0" cy="171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7700" name="Rectangle 4">
            <a:extLst>
              <a:ext uri="{FF2B5EF4-FFF2-40B4-BE49-F238E27FC236}">
                <a16:creationId xmlns:a16="http://schemas.microsoft.com/office/drawing/2014/main" id="{4F0A49F9-F717-9D51-4295-012A89962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6" y="1665288"/>
            <a:ext cx="180975" cy="2449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id="{FA971E19-48E6-4CF8-1225-6144950C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08488"/>
            <a:ext cx="179388" cy="2449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graphicFrame>
        <p:nvGraphicFramePr>
          <p:cNvPr id="157704" name="Object 8">
            <a:extLst>
              <a:ext uri="{FF2B5EF4-FFF2-40B4-BE49-F238E27FC236}">
                <a16:creationId xmlns:a16="http://schemas.microsoft.com/office/drawing/2014/main" id="{F981E36C-C15E-7B62-2D94-235840F01E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75553" y="-19050"/>
          <a:ext cx="12801600" cy="687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627520" imgH="3022560" progId="Origin50.Graph">
                  <p:embed/>
                </p:oleObj>
              </mc:Choice>
              <mc:Fallback>
                <p:oleObj name="Graph" r:id="rId3" imgW="5627520" imgH="3022560" progId="Origin50.Graph">
                  <p:embed/>
                  <p:pic>
                    <p:nvPicPr>
                      <p:cNvPr id="157704" name="Object 8">
                        <a:extLst>
                          <a:ext uri="{FF2B5EF4-FFF2-40B4-BE49-F238E27FC236}">
                            <a16:creationId xmlns:a16="http://schemas.microsoft.com/office/drawing/2014/main" id="{F981E36C-C15E-7B62-2D94-235840F01E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5553" y="-19050"/>
                        <a:ext cx="12801600" cy="687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895353B-7C32-3DA3-4D65-FC09EA05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6" y="307498"/>
            <a:ext cx="523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9FC0DFF-DB37-1191-241F-5C429538D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7498"/>
            <a:ext cx="719023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5541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0113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4685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257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Minimum </a:t>
            </a:r>
            <a:r>
              <a:rPr lang="en-US" altLang="el-GR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and maximum</a:t>
            </a:r>
            <a:endParaRPr lang="el-GR" altLang="el-GR" sz="2800" b="1" dirty="0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B8EEEEF6-877E-B019-54F5-0BCD7D4A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Open problems in space physics, 2022</a:t>
            </a:r>
            <a:endParaRPr lang="el-G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4451E8C-653C-5FD2-135C-1416834A3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36" y="429768"/>
            <a:ext cx="11649456" cy="140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5541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0113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4685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257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n-US" alt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Shape and extend dependence </a:t>
            </a:r>
          </a:p>
          <a:p>
            <a:pPr algn="ctr" eaLnBrk="0" hangingPunct="0"/>
            <a:r>
              <a:rPr lang="en-US" alt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upon </a:t>
            </a:r>
            <a:r>
              <a:rPr lang="en-US" altLang="el-GR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LISM</a:t>
            </a:r>
            <a:r>
              <a:rPr lang="en-US" alt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magnetic field direction (~2000)</a:t>
            </a:r>
            <a:endParaRPr lang="el-GR" altLang="el-GR" sz="28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BA4B7E4-52A2-2605-1575-8E237B85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52" y="2680027"/>
            <a:ext cx="3072960" cy="303701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25B4C98-429A-3E8C-9F47-6821BD64D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116" y="2171703"/>
            <a:ext cx="5700004" cy="4256529"/>
          </a:xfrm>
          <a:prstGeom prst="rect">
            <a:avLst/>
          </a:prstGeom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50E179F9-767E-973D-DC6E-4DF7EA052C66}"/>
              </a:ext>
            </a:extLst>
          </p:cNvPr>
          <p:cNvSpPr/>
          <p:nvPr/>
        </p:nvSpPr>
        <p:spPr>
          <a:xfrm>
            <a:off x="386148" y="2324862"/>
            <a:ext cx="3783516" cy="371017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2A77564D-7BF5-0964-DC46-ADFBD8C176B4}"/>
              </a:ext>
            </a:extLst>
          </p:cNvPr>
          <p:cNvSpPr/>
          <p:nvPr/>
        </p:nvSpPr>
        <p:spPr>
          <a:xfrm>
            <a:off x="8412790" y="4175760"/>
            <a:ext cx="886658" cy="880872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2FB94E12-A538-A9BA-A4D8-27CCCD0339A4}"/>
              </a:ext>
            </a:extLst>
          </p:cNvPr>
          <p:cNvCxnSpPr>
            <a:cxnSpLocks/>
          </p:cNvCxnSpPr>
          <p:nvPr/>
        </p:nvCxnSpPr>
        <p:spPr>
          <a:xfrm>
            <a:off x="3849624" y="2362034"/>
            <a:ext cx="5361123" cy="1836502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FC28D7B3-6E73-9BF9-4096-98F93B37DDEA}"/>
              </a:ext>
            </a:extLst>
          </p:cNvPr>
          <p:cNvCxnSpPr>
            <a:cxnSpLocks/>
          </p:cNvCxnSpPr>
          <p:nvPr/>
        </p:nvCxnSpPr>
        <p:spPr>
          <a:xfrm>
            <a:off x="685800" y="2362034"/>
            <a:ext cx="7726990" cy="1836502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BCA35F97-FEC0-0821-5F68-8993C65D2836}"/>
              </a:ext>
            </a:extLst>
          </p:cNvPr>
          <p:cNvCxnSpPr>
            <a:cxnSpLocks/>
          </p:cNvCxnSpPr>
          <p:nvPr/>
        </p:nvCxnSpPr>
        <p:spPr>
          <a:xfrm flipV="1">
            <a:off x="3931612" y="5093207"/>
            <a:ext cx="5279135" cy="869402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90AFE21F-0A35-8554-3D46-08DBB9EE47C4}"/>
              </a:ext>
            </a:extLst>
          </p:cNvPr>
          <p:cNvCxnSpPr>
            <a:cxnSpLocks/>
          </p:cNvCxnSpPr>
          <p:nvPr/>
        </p:nvCxnSpPr>
        <p:spPr>
          <a:xfrm flipV="1">
            <a:off x="786384" y="5020777"/>
            <a:ext cx="7635240" cy="978407"/>
          </a:xfrm>
          <a:prstGeom prst="line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10611E79-5528-8345-58D8-7A052E4C4C80}"/>
              </a:ext>
            </a:extLst>
          </p:cNvPr>
          <p:cNvSpPr/>
          <p:nvPr/>
        </p:nvSpPr>
        <p:spPr>
          <a:xfrm rot="2461904">
            <a:off x="8555427" y="2231753"/>
            <a:ext cx="1185054" cy="351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216885C-FD1A-89C8-5416-4AB09CF5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Open problems in space physics, 2022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790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60" name="Object 4">
            <a:extLst>
              <a:ext uri="{FF2B5EF4-FFF2-40B4-BE49-F238E27FC236}">
                <a16:creationId xmlns:a16="http://schemas.microsoft.com/office/drawing/2014/main" id="{B07666F1-5FC4-CA6C-F724-12509974732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44463" y="95250"/>
          <a:ext cx="9685337" cy="696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69440" imgH="2926080" progId="Origin50.Graph">
                  <p:embed/>
                </p:oleObj>
              </mc:Choice>
              <mc:Fallback>
                <p:oleObj name="Graph" r:id="rId2" imgW="4069440" imgH="2926080" progId="Origin50.Graph">
                  <p:embed/>
                  <p:pic>
                    <p:nvPicPr>
                      <p:cNvPr id="45060" name="Object 4">
                        <a:extLst>
                          <a:ext uri="{FF2B5EF4-FFF2-40B4-BE49-F238E27FC236}">
                            <a16:creationId xmlns:a16="http://schemas.microsoft.com/office/drawing/2014/main" id="{B07666F1-5FC4-CA6C-F724-1250997473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95250"/>
                        <a:ext cx="9685337" cy="696436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F2159B80-6984-4C1A-F750-B0ECA0B00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432" y="305658"/>
            <a:ext cx="2639568" cy="110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74638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49275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822325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096963" defTabSz="549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5541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0113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4685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25763" defTabSz="5492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el-GR" altLang="el-GR" sz="19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l-GR" altLang="el-GR" sz="19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shape</a:t>
            </a:r>
            <a:r>
              <a:rPr lang="el-GR" altLang="el-GR" sz="19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the </a:t>
            </a:r>
            <a:r>
              <a:rPr lang="el-GR" altLang="el-GR" sz="19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heliosphere</a:t>
            </a:r>
            <a:r>
              <a:rPr lang="el-GR" altLang="el-GR" sz="19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sz="19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using</a:t>
            </a:r>
            <a:r>
              <a:rPr lang="el-GR" altLang="el-GR" sz="19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sz="19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Ulysses</a:t>
            </a:r>
            <a:r>
              <a:rPr lang="el-GR" altLang="el-GR" sz="19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altLang="el-GR" sz="19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measurements</a:t>
            </a:r>
            <a:endParaRPr lang="el-GR" altLang="el-GR" sz="1400" dirty="0"/>
          </a:p>
          <a:p>
            <a:pPr algn="ctr" eaLnBrk="0" hangingPunct="0"/>
            <a:endParaRPr lang="el-GR" altLang="el-GR" sz="1100" b="1" dirty="0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E99ADE29-C4DB-56FE-6EE8-8EF8F526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Xenophon Moussas, Open problems in space physics, 2022</a:t>
            </a:r>
            <a:endParaRPr lang="el-G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3160</TotalTime>
  <Words>1204</Words>
  <Application>Microsoft Office PowerPoint</Application>
  <PresentationFormat>Ευρεία οθόνη</PresentationFormat>
  <Paragraphs>120</Paragraphs>
  <Slides>68</Slides>
  <Notes>1</Notes>
  <HiddenSlides>16</HiddenSlides>
  <MMClips>2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YMath-Pack-One</vt:lpstr>
      <vt:lpstr>YMath-Pack-One;ZMath-Pack-Two;Y</vt:lpstr>
      <vt:lpstr>Θέμα του Office</vt:lpstr>
      <vt:lpstr>Graph</vt:lpstr>
      <vt:lpstr>Shape and extend of the Heliosphere and Cosmic Ray Modulation and solar wind transition surfaces Solar Alfven and Sonic surfaces  George Exarchos 1 Xenophon Moussas 2 1 Siemens, Athens, Greece 2 National and Kapodisrtrian University of Athens,  +306978792891 xmoussas@phys.uoa.gr, xdmoussas@gmail.com    copyright: © X MOUSSAS, G EXARHOS and University of Athens 2025</vt:lpstr>
      <vt:lpstr>Shape and extend of the solar wind transition surfaces Solar Alfven and Sonic surfaces  Xenophon Moussas 1  &amp; George Exarchos 2 1 National and Kapodisrtrian University of Athens,  2 Siemens, Athens, Greece +306978792891 xmoussas@phys.uoa.gr, xdmoussas@gmail.com   </vt:lpstr>
      <vt:lpstr>Shape and extend of the solar wind transition surfaces Solar Alfven and Sonic surfaces  Xenophon Moussas 1  &amp; George Exarchos 2 1 National and Kapodisrtrian University of Athens,  2 Siemens, Athens, Greece +306978792891 xmoussas@phys.uoa.gr, xdmoussas@gmail.com   </vt:lpstr>
      <vt:lpstr>Solar Alfven and Sonic surfaces  Xenophon Moussas 1  &amp; George Exarchos 2 1 National and Kapodisrtrian University of Athens,  2 Siemens, Athens, Greece +306978792891 xmoussas@phys.uoa.gr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George Exarchos Angeliki Nikolopoulou  Xenophon Moussas   National and Kapodisrtrian University of Athens, 2001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Magnetosonic surface</vt:lpstr>
      <vt:lpstr>MS surface</vt:lpstr>
      <vt:lpstr>Παρουσίαση του PowerPoint</vt:lpstr>
      <vt:lpstr>Alfven  surface</vt:lpstr>
      <vt:lpstr>As expected  magnetosonic and Alfven surfaces coinside</vt:lpstr>
      <vt:lpstr>Sonic surface </vt:lpstr>
      <vt:lpstr>Sonic surface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v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Xenophon</dc:creator>
  <cp:lastModifiedBy>Xenophon Moussas</cp:lastModifiedBy>
  <cp:revision>58</cp:revision>
  <dcterms:created xsi:type="dcterms:W3CDTF">2022-07-16T18:39:41Z</dcterms:created>
  <dcterms:modified xsi:type="dcterms:W3CDTF">2025-03-18T20:34:54Z</dcterms:modified>
</cp:coreProperties>
</file>