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Lst>
  <p:sldSz cx="14398625" cy="8997950"/>
  <p:notesSz cx="6858000" cy="9144000"/>
  <p:defaultTextStyle>
    <a:defPPr>
      <a:defRPr lang="el-GR"/>
    </a:defPPr>
    <a:lvl1pPr marL="0" algn="l" defTabSz="1336944" rtl="0" eaLnBrk="1" latinLnBrk="0" hangingPunct="1">
      <a:defRPr sz="2600" kern="1200">
        <a:solidFill>
          <a:schemeClr val="tx1"/>
        </a:solidFill>
        <a:latin typeface="+mn-lt"/>
        <a:ea typeface="+mn-ea"/>
        <a:cs typeface="+mn-cs"/>
      </a:defRPr>
    </a:lvl1pPr>
    <a:lvl2pPr marL="668472" algn="l" defTabSz="1336944" rtl="0" eaLnBrk="1" latinLnBrk="0" hangingPunct="1">
      <a:defRPr sz="2600" kern="1200">
        <a:solidFill>
          <a:schemeClr val="tx1"/>
        </a:solidFill>
        <a:latin typeface="+mn-lt"/>
        <a:ea typeface="+mn-ea"/>
        <a:cs typeface="+mn-cs"/>
      </a:defRPr>
    </a:lvl2pPr>
    <a:lvl3pPr marL="1336944" algn="l" defTabSz="1336944" rtl="0" eaLnBrk="1" latinLnBrk="0" hangingPunct="1">
      <a:defRPr sz="2600" kern="1200">
        <a:solidFill>
          <a:schemeClr val="tx1"/>
        </a:solidFill>
        <a:latin typeface="+mn-lt"/>
        <a:ea typeface="+mn-ea"/>
        <a:cs typeface="+mn-cs"/>
      </a:defRPr>
    </a:lvl3pPr>
    <a:lvl4pPr marL="2005416" algn="l" defTabSz="1336944" rtl="0" eaLnBrk="1" latinLnBrk="0" hangingPunct="1">
      <a:defRPr sz="2600" kern="1200">
        <a:solidFill>
          <a:schemeClr val="tx1"/>
        </a:solidFill>
        <a:latin typeface="+mn-lt"/>
        <a:ea typeface="+mn-ea"/>
        <a:cs typeface="+mn-cs"/>
      </a:defRPr>
    </a:lvl4pPr>
    <a:lvl5pPr marL="2673888" algn="l" defTabSz="1336944" rtl="0" eaLnBrk="1" latinLnBrk="0" hangingPunct="1">
      <a:defRPr sz="2600" kern="1200">
        <a:solidFill>
          <a:schemeClr val="tx1"/>
        </a:solidFill>
        <a:latin typeface="+mn-lt"/>
        <a:ea typeface="+mn-ea"/>
        <a:cs typeface="+mn-cs"/>
      </a:defRPr>
    </a:lvl5pPr>
    <a:lvl6pPr marL="3342361" algn="l" defTabSz="1336944" rtl="0" eaLnBrk="1" latinLnBrk="0" hangingPunct="1">
      <a:defRPr sz="2600" kern="1200">
        <a:solidFill>
          <a:schemeClr val="tx1"/>
        </a:solidFill>
        <a:latin typeface="+mn-lt"/>
        <a:ea typeface="+mn-ea"/>
        <a:cs typeface="+mn-cs"/>
      </a:defRPr>
    </a:lvl6pPr>
    <a:lvl7pPr marL="4010833" algn="l" defTabSz="1336944" rtl="0" eaLnBrk="1" latinLnBrk="0" hangingPunct="1">
      <a:defRPr sz="2600" kern="1200">
        <a:solidFill>
          <a:schemeClr val="tx1"/>
        </a:solidFill>
        <a:latin typeface="+mn-lt"/>
        <a:ea typeface="+mn-ea"/>
        <a:cs typeface="+mn-cs"/>
      </a:defRPr>
    </a:lvl7pPr>
    <a:lvl8pPr marL="4679305" algn="l" defTabSz="1336944" rtl="0" eaLnBrk="1" latinLnBrk="0" hangingPunct="1">
      <a:defRPr sz="2600" kern="1200">
        <a:solidFill>
          <a:schemeClr val="tx1"/>
        </a:solidFill>
        <a:latin typeface="+mn-lt"/>
        <a:ea typeface="+mn-ea"/>
        <a:cs typeface="+mn-cs"/>
      </a:defRPr>
    </a:lvl8pPr>
    <a:lvl9pPr marL="5347777" algn="l" defTabSz="1336944"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4">
          <p15:clr>
            <a:srgbClr val="A4A3A4"/>
          </p15:clr>
        </p15:guide>
        <p15:guide id="2" pos="4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08"/>
  </p:normalViewPr>
  <p:slideViewPr>
    <p:cSldViewPr>
      <p:cViewPr varScale="1">
        <p:scale>
          <a:sx n="90" d="100"/>
          <a:sy n="90" d="100"/>
        </p:scale>
        <p:origin x="1352" y="200"/>
      </p:cViewPr>
      <p:guideLst>
        <p:guide orient="horz" pos="2834"/>
        <p:guide pos="4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79897" y="2795197"/>
            <a:ext cx="12238831" cy="1928727"/>
          </a:xfrm>
        </p:spPr>
        <p:txBody>
          <a:bodyPr/>
          <a:lstStyle/>
          <a:p>
            <a:r>
              <a:rPr lang="el-GR"/>
              <a:t>Στυλ κύριου τίτλου</a:t>
            </a:r>
          </a:p>
        </p:txBody>
      </p:sp>
      <p:sp>
        <p:nvSpPr>
          <p:cNvPr id="3" name="Υπότιτλος 2"/>
          <p:cNvSpPr>
            <a:spLocks noGrp="1"/>
          </p:cNvSpPr>
          <p:nvPr>
            <p:ph type="subTitle" idx="1"/>
          </p:nvPr>
        </p:nvSpPr>
        <p:spPr>
          <a:xfrm>
            <a:off x="2159794" y="5098838"/>
            <a:ext cx="10079038" cy="2299476"/>
          </a:xfrm>
        </p:spPr>
        <p:txBody>
          <a:bodyPr/>
          <a:lstStyle>
            <a:lvl1pPr marL="0" indent="0" algn="ctr">
              <a:buNone/>
              <a:defRPr>
                <a:solidFill>
                  <a:schemeClr val="tx1">
                    <a:tint val="75000"/>
                  </a:schemeClr>
                </a:solidFill>
              </a:defRPr>
            </a:lvl1pPr>
            <a:lvl2pPr marL="668472" indent="0" algn="ctr">
              <a:buNone/>
              <a:defRPr>
                <a:solidFill>
                  <a:schemeClr val="tx1">
                    <a:tint val="75000"/>
                  </a:schemeClr>
                </a:solidFill>
              </a:defRPr>
            </a:lvl2pPr>
            <a:lvl3pPr marL="1336944" indent="0" algn="ctr">
              <a:buNone/>
              <a:defRPr>
                <a:solidFill>
                  <a:schemeClr val="tx1">
                    <a:tint val="75000"/>
                  </a:schemeClr>
                </a:solidFill>
              </a:defRPr>
            </a:lvl3pPr>
            <a:lvl4pPr marL="2005416" indent="0" algn="ctr">
              <a:buNone/>
              <a:defRPr>
                <a:solidFill>
                  <a:schemeClr val="tx1">
                    <a:tint val="75000"/>
                  </a:schemeClr>
                </a:solidFill>
              </a:defRPr>
            </a:lvl4pPr>
            <a:lvl5pPr marL="2673888" indent="0" algn="ctr">
              <a:buNone/>
              <a:defRPr>
                <a:solidFill>
                  <a:schemeClr val="tx1">
                    <a:tint val="75000"/>
                  </a:schemeClr>
                </a:solidFill>
              </a:defRPr>
            </a:lvl5pPr>
            <a:lvl6pPr marL="3342361" indent="0" algn="ctr">
              <a:buNone/>
              <a:defRPr>
                <a:solidFill>
                  <a:schemeClr val="tx1">
                    <a:tint val="75000"/>
                  </a:schemeClr>
                </a:solidFill>
              </a:defRPr>
            </a:lvl6pPr>
            <a:lvl7pPr marL="4010833" indent="0" algn="ctr">
              <a:buNone/>
              <a:defRPr>
                <a:solidFill>
                  <a:schemeClr val="tx1">
                    <a:tint val="75000"/>
                  </a:schemeClr>
                </a:solidFill>
              </a:defRPr>
            </a:lvl7pPr>
            <a:lvl8pPr marL="4679305" indent="0" algn="ctr">
              <a:buNone/>
              <a:defRPr>
                <a:solidFill>
                  <a:schemeClr val="tx1">
                    <a:tint val="75000"/>
                  </a:schemeClr>
                </a:solidFill>
              </a:defRPr>
            </a:lvl8pPr>
            <a:lvl9pPr marL="5347777"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F377F42D-4BA3-4C4F-9C00-FF23CEAFF049}" type="datetimeFigureOut">
              <a:rPr lang="el-GR" smtClean="0"/>
              <a:t>16/3/25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B951B1-F422-47DD-8BDE-9F3DE76362AE}" type="slidenum">
              <a:rPr lang="el-GR" smtClean="0"/>
              <a:t>‹#›</a:t>
            </a:fld>
            <a:endParaRPr lang="el-GR"/>
          </a:p>
        </p:txBody>
      </p:sp>
    </p:spTree>
    <p:extLst>
      <p:ext uri="{BB962C8B-B14F-4D97-AF65-F5344CB8AC3E}">
        <p14:creationId xmlns:p14="http://schemas.microsoft.com/office/powerpoint/2010/main" val="3449172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377F42D-4BA3-4C4F-9C00-FF23CEAFF049}" type="datetimeFigureOut">
              <a:rPr lang="el-GR" smtClean="0"/>
              <a:t>16/3/25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B951B1-F422-47DD-8BDE-9F3DE76362AE}" type="slidenum">
              <a:rPr lang="el-GR" smtClean="0"/>
              <a:t>‹#›</a:t>
            </a:fld>
            <a:endParaRPr lang="el-GR"/>
          </a:p>
        </p:txBody>
      </p:sp>
    </p:spTree>
    <p:extLst>
      <p:ext uri="{BB962C8B-B14F-4D97-AF65-F5344CB8AC3E}">
        <p14:creationId xmlns:p14="http://schemas.microsoft.com/office/powerpoint/2010/main" val="405375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16438430" y="472810"/>
            <a:ext cx="5102014" cy="1007270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1132393" y="472810"/>
            <a:ext cx="15066060" cy="1007270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377F42D-4BA3-4C4F-9C00-FF23CEAFF049}" type="datetimeFigureOut">
              <a:rPr lang="el-GR" smtClean="0"/>
              <a:t>16/3/25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B951B1-F422-47DD-8BDE-9F3DE76362AE}" type="slidenum">
              <a:rPr lang="el-GR" smtClean="0"/>
              <a:t>‹#›</a:t>
            </a:fld>
            <a:endParaRPr lang="el-GR"/>
          </a:p>
        </p:txBody>
      </p:sp>
    </p:spTree>
    <p:extLst>
      <p:ext uri="{BB962C8B-B14F-4D97-AF65-F5344CB8AC3E}">
        <p14:creationId xmlns:p14="http://schemas.microsoft.com/office/powerpoint/2010/main" val="100898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377F42D-4BA3-4C4F-9C00-FF23CEAFF049}" type="datetimeFigureOut">
              <a:rPr lang="el-GR" smtClean="0"/>
              <a:t>16/3/25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B951B1-F422-47DD-8BDE-9F3DE76362AE}" type="slidenum">
              <a:rPr lang="el-GR" smtClean="0"/>
              <a:t>‹#›</a:t>
            </a:fld>
            <a:endParaRPr lang="el-GR"/>
          </a:p>
        </p:txBody>
      </p:sp>
    </p:spTree>
    <p:extLst>
      <p:ext uri="{BB962C8B-B14F-4D97-AF65-F5344CB8AC3E}">
        <p14:creationId xmlns:p14="http://schemas.microsoft.com/office/powerpoint/2010/main" val="316700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137392" y="5782017"/>
            <a:ext cx="12238831" cy="1787093"/>
          </a:xfrm>
        </p:spPr>
        <p:txBody>
          <a:bodyPr anchor="t"/>
          <a:lstStyle>
            <a:lvl1pPr algn="l">
              <a:defRPr sz="5800" b="1" cap="all"/>
            </a:lvl1pPr>
          </a:lstStyle>
          <a:p>
            <a:r>
              <a:rPr lang="el-GR"/>
              <a:t>Στυλ κύριου τίτλου</a:t>
            </a:r>
          </a:p>
        </p:txBody>
      </p:sp>
      <p:sp>
        <p:nvSpPr>
          <p:cNvPr id="3" name="Θέση κειμένου 2"/>
          <p:cNvSpPr>
            <a:spLocks noGrp="1"/>
          </p:cNvSpPr>
          <p:nvPr>
            <p:ph type="body" idx="1"/>
          </p:nvPr>
        </p:nvSpPr>
        <p:spPr>
          <a:xfrm>
            <a:off x="1137392" y="3813716"/>
            <a:ext cx="12238831" cy="1968301"/>
          </a:xfrm>
        </p:spPr>
        <p:txBody>
          <a:bodyPr anchor="b"/>
          <a:lstStyle>
            <a:lvl1pPr marL="0" indent="0">
              <a:buNone/>
              <a:defRPr sz="2900">
                <a:solidFill>
                  <a:schemeClr val="tx1">
                    <a:tint val="75000"/>
                  </a:schemeClr>
                </a:solidFill>
              </a:defRPr>
            </a:lvl1pPr>
            <a:lvl2pPr marL="668472" indent="0">
              <a:buNone/>
              <a:defRPr sz="2600">
                <a:solidFill>
                  <a:schemeClr val="tx1">
                    <a:tint val="75000"/>
                  </a:schemeClr>
                </a:solidFill>
              </a:defRPr>
            </a:lvl2pPr>
            <a:lvl3pPr marL="1336944" indent="0">
              <a:buNone/>
              <a:defRPr sz="2300">
                <a:solidFill>
                  <a:schemeClr val="tx1">
                    <a:tint val="75000"/>
                  </a:schemeClr>
                </a:solidFill>
              </a:defRPr>
            </a:lvl3pPr>
            <a:lvl4pPr marL="2005416" indent="0">
              <a:buNone/>
              <a:defRPr sz="2000">
                <a:solidFill>
                  <a:schemeClr val="tx1">
                    <a:tint val="75000"/>
                  </a:schemeClr>
                </a:solidFill>
              </a:defRPr>
            </a:lvl4pPr>
            <a:lvl5pPr marL="2673888" indent="0">
              <a:buNone/>
              <a:defRPr sz="2000">
                <a:solidFill>
                  <a:schemeClr val="tx1">
                    <a:tint val="75000"/>
                  </a:schemeClr>
                </a:solidFill>
              </a:defRPr>
            </a:lvl5pPr>
            <a:lvl6pPr marL="3342361" indent="0">
              <a:buNone/>
              <a:defRPr sz="2000">
                <a:solidFill>
                  <a:schemeClr val="tx1">
                    <a:tint val="75000"/>
                  </a:schemeClr>
                </a:solidFill>
              </a:defRPr>
            </a:lvl6pPr>
            <a:lvl7pPr marL="4010833" indent="0">
              <a:buNone/>
              <a:defRPr sz="2000">
                <a:solidFill>
                  <a:schemeClr val="tx1">
                    <a:tint val="75000"/>
                  </a:schemeClr>
                </a:solidFill>
              </a:defRPr>
            </a:lvl7pPr>
            <a:lvl8pPr marL="4679305" indent="0">
              <a:buNone/>
              <a:defRPr sz="2000">
                <a:solidFill>
                  <a:schemeClr val="tx1">
                    <a:tint val="75000"/>
                  </a:schemeClr>
                </a:solidFill>
              </a:defRPr>
            </a:lvl8pPr>
            <a:lvl9pPr marL="5347777" indent="0">
              <a:buNone/>
              <a:defRPr sz="20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F377F42D-4BA3-4C4F-9C00-FF23CEAFF049}" type="datetimeFigureOut">
              <a:rPr lang="el-GR" smtClean="0"/>
              <a:t>16/3/25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B951B1-F422-47DD-8BDE-9F3DE76362AE}" type="slidenum">
              <a:rPr lang="el-GR" smtClean="0"/>
              <a:t>‹#›</a:t>
            </a:fld>
            <a:endParaRPr lang="el-GR"/>
          </a:p>
        </p:txBody>
      </p:sp>
    </p:spTree>
    <p:extLst>
      <p:ext uri="{BB962C8B-B14F-4D97-AF65-F5344CB8AC3E}">
        <p14:creationId xmlns:p14="http://schemas.microsoft.com/office/powerpoint/2010/main" val="206293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1132393" y="2755623"/>
            <a:ext cx="10084037" cy="7789892"/>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11456408" y="2755623"/>
            <a:ext cx="10084037" cy="7789892"/>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F377F42D-4BA3-4C4F-9C00-FF23CEAFF049}" type="datetimeFigureOut">
              <a:rPr lang="el-GR" smtClean="0"/>
              <a:t>16/3/25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CB951B1-F422-47DD-8BDE-9F3DE76362AE}" type="slidenum">
              <a:rPr lang="el-GR" smtClean="0"/>
              <a:t>‹#›</a:t>
            </a:fld>
            <a:endParaRPr lang="el-GR"/>
          </a:p>
        </p:txBody>
      </p:sp>
    </p:spTree>
    <p:extLst>
      <p:ext uri="{BB962C8B-B14F-4D97-AF65-F5344CB8AC3E}">
        <p14:creationId xmlns:p14="http://schemas.microsoft.com/office/powerpoint/2010/main" val="310463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719931" y="360335"/>
            <a:ext cx="12958763" cy="1499658"/>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719931" y="2014125"/>
            <a:ext cx="6361893" cy="839391"/>
          </a:xfrm>
        </p:spPr>
        <p:txBody>
          <a:bodyPr anchor="b"/>
          <a:lstStyle>
            <a:lvl1pPr marL="0" indent="0">
              <a:buNone/>
              <a:defRPr sz="3500" b="1"/>
            </a:lvl1pPr>
            <a:lvl2pPr marL="668472" indent="0">
              <a:buNone/>
              <a:defRPr sz="2900" b="1"/>
            </a:lvl2pPr>
            <a:lvl3pPr marL="1336944" indent="0">
              <a:buNone/>
              <a:defRPr sz="2600" b="1"/>
            </a:lvl3pPr>
            <a:lvl4pPr marL="2005416" indent="0">
              <a:buNone/>
              <a:defRPr sz="2300" b="1"/>
            </a:lvl4pPr>
            <a:lvl5pPr marL="2673888" indent="0">
              <a:buNone/>
              <a:defRPr sz="2300" b="1"/>
            </a:lvl5pPr>
            <a:lvl6pPr marL="3342361" indent="0">
              <a:buNone/>
              <a:defRPr sz="2300" b="1"/>
            </a:lvl6pPr>
            <a:lvl7pPr marL="4010833" indent="0">
              <a:buNone/>
              <a:defRPr sz="2300" b="1"/>
            </a:lvl7pPr>
            <a:lvl8pPr marL="4679305" indent="0">
              <a:buNone/>
              <a:defRPr sz="2300" b="1"/>
            </a:lvl8pPr>
            <a:lvl9pPr marL="5347777" indent="0">
              <a:buNone/>
              <a:defRPr sz="2300" b="1"/>
            </a:lvl9pPr>
          </a:lstStyle>
          <a:p>
            <a:pPr lvl="0"/>
            <a:r>
              <a:rPr lang="el-GR"/>
              <a:t>Στυλ υποδείγματος κειμένου</a:t>
            </a:r>
          </a:p>
        </p:txBody>
      </p:sp>
      <p:sp>
        <p:nvSpPr>
          <p:cNvPr id="4" name="Θέση περιεχομένου 3"/>
          <p:cNvSpPr>
            <a:spLocks noGrp="1"/>
          </p:cNvSpPr>
          <p:nvPr>
            <p:ph sz="half" idx="2"/>
          </p:nvPr>
        </p:nvSpPr>
        <p:spPr>
          <a:xfrm>
            <a:off x="719931" y="2853517"/>
            <a:ext cx="6361893" cy="5184236"/>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7314302" y="2014125"/>
            <a:ext cx="6364392" cy="839391"/>
          </a:xfrm>
        </p:spPr>
        <p:txBody>
          <a:bodyPr anchor="b"/>
          <a:lstStyle>
            <a:lvl1pPr marL="0" indent="0">
              <a:buNone/>
              <a:defRPr sz="3500" b="1"/>
            </a:lvl1pPr>
            <a:lvl2pPr marL="668472" indent="0">
              <a:buNone/>
              <a:defRPr sz="2900" b="1"/>
            </a:lvl2pPr>
            <a:lvl3pPr marL="1336944" indent="0">
              <a:buNone/>
              <a:defRPr sz="2600" b="1"/>
            </a:lvl3pPr>
            <a:lvl4pPr marL="2005416" indent="0">
              <a:buNone/>
              <a:defRPr sz="2300" b="1"/>
            </a:lvl4pPr>
            <a:lvl5pPr marL="2673888" indent="0">
              <a:buNone/>
              <a:defRPr sz="2300" b="1"/>
            </a:lvl5pPr>
            <a:lvl6pPr marL="3342361" indent="0">
              <a:buNone/>
              <a:defRPr sz="2300" b="1"/>
            </a:lvl6pPr>
            <a:lvl7pPr marL="4010833" indent="0">
              <a:buNone/>
              <a:defRPr sz="2300" b="1"/>
            </a:lvl7pPr>
            <a:lvl8pPr marL="4679305" indent="0">
              <a:buNone/>
              <a:defRPr sz="2300" b="1"/>
            </a:lvl8pPr>
            <a:lvl9pPr marL="5347777" indent="0">
              <a:buNone/>
              <a:defRPr sz="23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7314302" y="2853517"/>
            <a:ext cx="6364392" cy="5184236"/>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F377F42D-4BA3-4C4F-9C00-FF23CEAFF049}" type="datetimeFigureOut">
              <a:rPr lang="el-GR" smtClean="0"/>
              <a:t>16/3/25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CB951B1-F422-47DD-8BDE-9F3DE76362AE}" type="slidenum">
              <a:rPr lang="el-GR" smtClean="0"/>
              <a:t>‹#›</a:t>
            </a:fld>
            <a:endParaRPr lang="el-GR"/>
          </a:p>
        </p:txBody>
      </p:sp>
    </p:spTree>
    <p:extLst>
      <p:ext uri="{BB962C8B-B14F-4D97-AF65-F5344CB8AC3E}">
        <p14:creationId xmlns:p14="http://schemas.microsoft.com/office/powerpoint/2010/main" val="135037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F377F42D-4BA3-4C4F-9C00-FF23CEAFF049}" type="datetimeFigureOut">
              <a:rPr lang="el-GR" smtClean="0"/>
              <a:t>16/3/25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CB951B1-F422-47DD-8BDE-9F3DE76362AE}" type="slidenum">
              <a:rPr lang="el-GR" smtClean="0"/>
              <a:t>‹#›</a:t>
            </a:fld>
            <a:endParaRPr lang="el-GR"/>
          </a:p>
        </p:txBody>
      </p:sp>
    </p:spTree>
    <p:extLst>
      <p:ext uri="{BB962C8B-B14F-4D97-AF65-F5344CB8AC3E}">
        <p14:creationId xmlns:p14="http://schemas.microsoft.com/office/powerpoint/2010/main" val="221671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377F42D-4BA3-4C4F-9C00-FF23CEAFF049}" type="datetimeFigureOut">
              <a:rPr lang="el-GR" smtClean="0"/>
              <a:t>16/3/25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CB951B1-F422-47DD-8BDE-9F3DE76362AE}" type="slidenum">
              <a:rPr lang="el-GR" smtClean="0"/>
              <a:t>‹#›</a:t>
            </a:fld>
            <a:endParaRPr lang="el-GR"/>
          </a:p>
        </p:txBody>
      </p:sp>
    </p:spTree>
    <p:extLst>
      <p:ext uri="{BB962C8B-B14F-4D97-AF65-F5344CB8AC3E}">
        <p14:creationId xmlns:p14="http://schemas.microsoft.com/office/powerpoint/2010/main" val="208890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19932" y="358252"/>
            <a:ext cx="4737048" cy="1524653"/>
          </a:xfrm>
        </p:spPr>
        <p:txBody>
          <a:bodyPr anchor="b"/>
          <a:lstStyle>
            <a:lvl1pPr algn="l">
              <a:defRPr sz="2900" b="1"/>
            </a:lvl1pPr>
          </a:lstStyle>
          <a:p>
            <a:r>
              <a:rPr lang="el-GR"/>
              <a:t>Στυλ κύριου τίτλου</a:t>
            </a:r>
          </a:p>
        </p:txBody>
      </p:sp>
      <p:sp>
        <p:nvSpPr>
          <p:cNvPr id="3" name="Θέση περιεχομένου 2"/>
          <p:cNvSpPr>
            <a:spLocks noGrp="1"/>
          </p:cNvSpPr>
          <p:nvPr>
            <p:ph idx="1"/>
          </p:nvPr>
        </p:nvSpPr>
        <p:spPr>
          <a:xfrm>
            <a:off x="5629463" y="358252"/>
            <a:ext cx="8049231" cy="7679501"/>
          </a:xfrm>
        </p:spPr>
        <p:txBody>
          <a:bodyPr/>
          <a:lstStyle>
            <a:lvl1pPr>
              <a:defRPr sz="4700"/>
            </a:lvl1pPr>
            <a:lvl2pPr>
              <a:defRPr sz="4100"/>
            </a:lvl2pPr>
            <a:lvl3pPr>
              <a:defRPr sz="3500"/>
            </a:lvl3pPr>
            <a:lvl4pPr>
              <a:defRPr sz="2900"/>
            </a:lvl4pPr>
            <a:lvl5pPr>
              <a:defRPr sz="2900"/>
            </a:lvl5pPr>
            <a:lvl6pPr>
              <a:defRPr sz="2900"/>
            </a:lvl6pPr>
            <a:lvl7pPr>
              <a:defRPr sz="2900"/>
            </a:lvl7pPr>
            <a:lvl8pPr>
              <a:defRPr sz="2900"/>
            </a:lvl8pPr>
            <a:lvl9pPr>
              <a:defRPr sz="29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719932" y="1882905"/>
            <a:ext cx="4737048" cy="6154848"/>
          </a:xfrm>
        </p:spPr>
        <p:txBody>
          <a:bodyPr/>
          <a:lstStyle>
            <a:lvl1pPr marL="0" indent="0">
              <a:buNone/>
              <a:defRPr sz="2000"/>
            </a:lvl1pPr>
            <a:lvl2pPr marL="668472" indent="0">
              <a:buNone/>
              <a:defRPr sz="1800"/>
            </a:lvl2pPr>
            <a:lvl3pPr marL="1336944" indent="0">
              <a:buNone/>
              <a:defRPr sz="1500"/>
            </a:lvl3pPr>
            <a:lvl4pPr marL="2005416" indent="0">
              <a:buNone/>
              <a:defRPr sz="1300"/>
            </a:lvl4pPr>
            <a:lvl5pPr marL="2673888" indent="0">
              <a:buNone/>
              <a:defRPr sz="1300"/>
            </a:lvl5pPr>
            <a:lvl6pPr marL="3342361" indent="0">
              <a:buNone/>
              <a:defRPr sz="1300"/>
            </a:lvl6pPr>
            <a:lvl7pPr marL="4010833" indent="0">
              <a:buNone/>
              <a:defRPr sz="1300"/>
            </a:lvl7pPr>
            <a:lvl8pPr marL="4679305" indent="0">
              <a:buNone/>
              <a:defRPr sz="1300"/>
            </a:lvl8pPr>
            <a:lvl9pPr marL="5347777" indent="0">
              <a:buNone/>
              <a:defRPr sz="13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F377F42D-4BA3-4C4F-9C00-FF23CEAFF049}" type="datetimeFigureOut">
              <a:rPr lang="el-GR" smtClean="0"/>
              <a:t>16/3/25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CB951B1-F422-47DD-8BDE-9F3DE76362AE}" type="slidenum">
              <a:rPr lang="el-GR" smtClean="0"/>
              <a:t>‹#›</a:t>
            </a:fld>
            <a:endParaRPr lang="el-GR"/>
          </a:p>
        </p:txBody>
      </p:sp>
    </p:spTree>
    <p:extLst>
      <p:ext uri="{BB962C8B-B14F-4D97-AF65-F5344CB8AC3E}">
        <p14:creationId xmlns:p14="http://schemas.microsoft.com/office/powerpoint/2010/main" val="1972595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822231" y="6298565"/>
            <a:ext cx="8639175" cy="743581"/>
          </a:xfrm>
        </p:spPr>
        <p:txBody>
          <a:bodyPr anchor="b"/>
          <a:lstStyle>
            <a:lvl1pPr algn="l">
              <a:defRPr sz="2900" b="1"/>
            </a:lvl1pPr>
          </a:lstStyle>
          <a:p>
            <a:r>
              <a:rPr lang="el-GR"/>
              <a:t>Στυλ κύριου τίτλου</a:t>
            </a:r>
          </a:p>
        </p:txBody>
      </p:sp>
      <p:sp>
        <p:nvSpPr>
          <p:cNvPr id="3" name="Θέση εικόνας 2"/>
          <p:cNvSpPr>
            <a:spLocks noGrp="1"/>
          </p:cNvSpPr>
          <p:nvPr>
            <p:ph type="pic" idx="1"/>
          </p:nvPr>
        </p:nvSpPr>
        <p:spPr>
          <a:xfrm>
            <a:off x="2822231" y="803983"/>
            <a:ext cx="8639175" cy="5398770"/>
          </a:xfrm>
        </p:spPr>
        <p:txBody>
          <a:bodyPr/>
          <a:lstStyle>
            <a:lvl1pPr marL="0" indent="0">
              <a:buNone/>
              <a:defRPr sz="4700"/>
            </a:lvl1pPr>
            <a:lvl2pPr marL="668472" indent="0">
              <a:buNone/>
              <a:defRPr sz="4100"/>
            </a:lvl2pPr>
            <a:lvl3pPr marL="1336944" indent="0">
              <a:buNone/>
              <a:defRPr sz="3500"/>
            </a:lvl3pPr>
            <a:lvl4pPr marL="2005416" indent="0">
              <a:buNone/>
              <a:defRPr sz="2900"/>
            </a:lvl4pPr>
            <a:lvl5pPr marL="2673888" indent="0">
              <a:buNone/>
              <a:defRPr sz="2900"/>
            </a:lvl5pPr>
            <a:lvl6pPr marL="3342361" indent="0">
              <a:buNone/>
              <a:defRPr sz="2900"/>
            </a:lvl6pPr>
            <a:lvl7pPr marL="4010833" indent="0">
              <a:buNone/>
              <a:defRPr sz="2900"/>
            </a:lvl7pPr>
            <a:lvl8pPr marL="4679305" indent="0">
              <a:buNone/>
              <a:defRPr sz="2900"/>
            </a:lvl8pPr>
            <a:lvl9pPr marL="5347777" indent="0">
              <a:buNone/>
              <a:defRPr sz="2900"/>
            </a:lvl9pPr>
          </a:lstStyle>
          <a:p>
            <a:endParaRPr lang="el-GR"/>
          </a:p>
        </p:txBody>
      </p:sp>
      <p:sp>
        <p:nvSpPr>
          <p:cNvPr id="4" name="Θέση κειμένου 3"/>
          <p:cNvSpPr>
            <a:spLocks noGrp="1"/>
          </p:cNvSpPr>
          <p:nvPr>
            <p:ph type="body" sz="half" idx="2"/>
          </p:nvPr>
        </p:nvSpPr>
        <p:spPr>
          <a:xfrm>
            <a:off x="2822231" y="7042146"/>
            <a:ext cx="8639175" cy="1056009"/>
          </a:xfrm>
        </p:spPr>
        <p:txBody>
          <a:bodyPr/>
          <a:lstStyle>
            <a:lvl1pPr marL="0" indent="0">
              <a:buNone/>
              <a:defRPr sz="2000"/>
            </a:lvl1pPr>
            <a:lvl2pPr marL="668472" indent="0">
              <a:buNone/>
              <a:defRPr sz="1800"/>
            </a:lvl2pPr>
            <a:lvl3pPr marL="1336944" indent="0">
              <a:buNone/>
              <a:defRPr sz="1500"/>
            </a:lvl3pPr>
            <a:lvl4pPr marL="2005416" indent="0">
              <a:buNone/>
              <a:defRPr sz="1300"/>
            </a:lvl4pPr>
            <a:lvl5pPr marL="2673888" indent="0">
              <a:buNone/>
              <a:defRPr sz="1300"/>
            </a:lvl5pPr>
            <a:lvl6pPr marL="3342361" indent="0">
              <a:buNone/>
              <a:defRPr sz="1300"/>
            </a:lvl6pPr>
            <a:lvl7pPr marL="4010833" indent="0">
              <a:buNone/>
              <a:defRPr sz="1300"/>
            </a:lvl7pPr>
            <a:lvl8pPr marL="4679305" indent="0">
              <a:buNone/>
              <a:defRPr sz="1300"/>
            </a:lvl8pPr>
            <a:lvl9pPr marL="5347777" indent="0">
              <a:buNone/>
              <a:defRPr sz="13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F377F42D-4BA3-4C4F-9C00-FF23CEAFF049}" type="datetimeFigureOut">
              <a:rPr lang="el-GR" smtClean="0"/>
              <a:t>16/3/25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CB951B1-F422-47DD-8BDE-9F3DE76362AE}" type="slidenum">
              <a:rPr lang="el-GR" smtClean="0"/>
              <a:t>‹#›</a:t>
            </a:fld>
            <a:endParaRPr lang="el-GR"/>
          </a:p>
        </p:txBody>
      </p:sp>
    </p:spTree>
    <p:extLst>
      <p:ext uri="{BB962C8B-B14F-4D97-AF65-F5344CB8AC3E}">
        <p14:creationId xmlns:p14="http://schemas.microsoft.com/office/powerpoint/2010/main" val="153835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719931" y="360335"/>
            <a:ext cx="12958763" cy="1499658"/>
          </a:xfrm>
          <a:prstGeom prst="rect">
            <a:avLst/>
          </a:prstGeom>
        </p:spPr>
        <p:txBody>
          <a:bodyPr vert="horz" lIns="133694" tIns="66847" rIns="133694" bIns="66847" rtlCol="0" anchor="ctr">
            <a:normAutofit/>
          </a:bodyPr>
          <a:lstStyle/>
          <a:p>
            <a:r>
              <a:rPr lang="el-GR"/>
              <a:t>Στυλ κύριου τίτλου</a:t>
            </a:r>
          </a:p>
        </p:txBody>
      </p:sp>
      <p:sp>
        <p:nvSpPr>
          <p:cNvPr id="3" name="Θέση κειμένου 2"/>
          <p:cNvSpPr>
            <a:spLocks noGrp="1"/>
          </p:cNvSpPr>
          <p:nvPr>
            <p:ph type="body" idx="1"/>
          </p:nvPr>
        </p:nvSpPr>
        <p:spPr>
          <a:xfrm>
            <a:off x="719931" y="2099522"/>
            <a:ext cx="12958763" cy="5938231"/>
          </a:xfrm>
          <a:prstGeom prst="rect">
            <a:avLst/>
          </a:prstGeom>
        </p:spPr>
        <p:txBody>
          <a:bodyPr vert="horz" lIns="133694" tIns="66847" rIns="133694" bIns="66847"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719931" y="8339767"/>
            <a:ext cx="3359679" cy="479058"/>
          </a:xfrm>
          <a:prstGeom prst="rect">
            <a:avLst/>
          </a:prstGeom>
        </p:spPr>
        <p:txBody>
          <a:bodyPr vert="horz" lIns="133694" tIns="66847" rIns="133694" bIns="66847" rtlCol="0" anchor="ctr"/>
          <a:lstStyle>
            <a:lvl1pPr algn="l">
              <a:defRPr sz="1800">
                <a:solidFill>
                  <a:schemeClr val="tx1">
                    <a:tint val="75000"/>
                  </a:schemeClr>
                </a:solidFill>
              </a:defRPr>
            </a:lvl1pPr>
          </a:lstStyle>
          <a:p>
            <a:fld id="{F377F42D-4BA3-4C4F-9C00-FF23CEAFF049}" type="datetimeFigureOut">
              <a:rPr lang="el-GR" smtClean="0"/>
              <a:t>16/3/25</a:t>
            </a:fld>
            <a:endParaRPr lang="el-GR"/>
          </a:p>
        </p:txBody>
      </p:sp>
      <p:sp>
        <p:nvSpPr>
          <p:cNvPr id="5" name="Θέση υποσέλιδου 4"/>
          <p:cNvSpPr>
            <a:spLocks noGrp="1"/>
          </p:cNvSpPr>
          <p:nvPr>
            <p:ph type="ftr" sz="quarter" idx="3"/>
          </p:nvPr>
        </p:nvSpPr>
        <p:spPr>
          <a:xfrm>
            <a:off x="4919530" y="8339767"/>
            <a:ext cx="4559565" cy="479058"/>
          </a:xfrm>
          <a:prstGeom prst="rect">
            <a:avLst/>
          </a:prstGeom>
        </p:spPr>
        <p:txBody>
          <a:bodyPr vert="horz" lIns="133694" tIns="66847" rIns="133694" bIns="66847" rtlCol="0" anchor="ctr"/>
          <a:lstStyle>
            <a:lvl1pPr algn="ctr">
              <a:defRPr sz="18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10319015" y="8339767"/>
            <a:ext cx="3359679" cy="479058"/>
          </a:xfrm>
          <a:prstGeom prst="rect">
            <a:avLst/>
          </a:prstGeom>
        </p:spPr>
        <p:txBody>
          <a:bodyPr vert="horz" lIns="133694" tIns="66847" rIns="133694" bIns="66847" rtlCol="0" anchor="ctr"/>
          <a:lstStyle>
            <a:lvl1pPr algn="r">
              <a:defRPr sz="1800">
                <a:solidFill>
                  <a:schemeClr val="tx1">
                    <a:tint val="75000"/>
                  </a:schemeClr>
                </a:solidFill>
              </a:defRPr>
            </a:lvl1pPr>
          </a:lstStyle>
          <a:p>
            <a:fld id="{5CB951B1-F422-47DD-8BDE-9F3DE76362AE}" type="slidenum">
              <a:rPr lang="el-GR" smtClean="0"/>
              <a:t>‹#›</a:t>
            </a:fld>
            <a:endParaRPr lang="el-GR"/>
          </a:p>
        </p:txBody>
      </p:sp>
    </p:spTree>
    <p:extLst>
      <p:ext uri="{BB962C8B-B14F-4D97-AF65-F5344CB8AC3E}">
        <p14:creationId xmlns:p14="http://schemas.microsoft.com/office/powerpoint/2010/main" val="2814711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36944" rtl="0" eaLnBrk="1" latinLnBrk="0" hangingPunct="1">
        <a:spcBef>
          <a:spcPct val="0"/>
        </a:spcBef>
        <a:buNone/>
        <a:defRPr sz="6400" kern="1200">
          <a:solidFill>
            <a:schemeClr val="tx1"/>
          </a:solidFill>
          <a:latin typeface="+mj-lt"/>
          <a:ea typeface="+mj-ea"/>
          <a:cs typeface="+mj-cs"/>
        </a:defRPr>
      </a:lvl1pPr>
    </p:titleStyle>
    <p:bodyStyle>
      <a:lvl1pPr marL="501354" indent="-501354" algn="l" defTabSz="1336944" rtl="0" eaLnBrk="1" latinLnBrk="0" hangingPunct="1">
        <a:spcBef>
          <a:spcPct val="20000"/>
        </a:spcBef>
        <a:buFont typeface="Arial" pitchFamily="34" charset="0"/>
        <a:buChar char="•"/>
        <a:defRPr sz="4700" kern="1200">
          <a:solidFill>
            <a:schemeClr val="tx1"/>
          </a:solidFill>
          <a:latin typeface="+mn-lt"/>
          <a:ea typeface="+mn-ea"/>
          <a:cs typeface="+mn-cs"/>
        </a:defRPr>
      </a:lvl1pPr>
      <a:lvl2pPr marL="1086267" indent="-417795" algn="l" defTabSz="1336944" rtl="0" eaLnBrk="1" latinLnBrk="0" hangingPunct="1">
        <a:spcBef>
          <a:spcPct val="20000"/>
        </a:spcBef>
        <a:buFont typeface="Arial" pitchFamily="34" charset="0"/>
        <a:buChar char="–"/>
        <a:defRPr sz="4100" kern="1200">
          <a:solidFill>
            <a:schemeClr val="tx1"/>
          </a:solidFill>
          <a:latin typeface="+mn-lt"/>
          <a:ea typeface="+mn-ea"/>
          <a:cs typeface="+mn-cs"/>
        </a:defRPr>
      </a:lvl2pPr>
      <a:lvl3pPr marL="1671180" indent="-334236" algn="l" defTabSz="1336944" rtl="0" eaLnBrk="1" latinLnBrk="0" hangingPunct="1">
        <a:spcBef>
          <a:spcPct val="20000"/>
        </a:spcBef>
        <a:buFont typeface="Arial" pitchFamily="34" charset="0"/>
        <a:buChar char="•"/>
        <a:defRPr sz="3500" kern="1200">
          <a:solidFill>
            <a:schemeClr val="tx1"/>
          </a:solidFill>
          <a:latin typeface="+mn-lt"/>
          <a:ea typeface="+mn-ea"/>
          <a:cs typeface="+mn-cs"/>
        </a:defRPr>
      </a:lvl3pPr>
      <a:lvl4pPr marL="2339652" indent="-334236" algn="l" defTabSz="1336944"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3008125" indent="-334236" algn="l" defTabSz="1336944"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676597" indent="-334236" algn="l" defTabSz="1336944"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345069" indent="-334236" algn="l" defTabSz="1336944"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5013541" indent="-334236" algn="l" defTabSz="1336944"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682013" indent="-334236" algn="l" defTabSz="1336944"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l-GR"/>
      </a:defPPr>
      <a:lvl1pPr marL="0" algn="l" defTabSz="1336944" rtl="0" eaLnBrk="1" latinLnBrk="0" hangingPunct="1">
        <a:defRPr sz="2600" kern="1200">
          <a:solidFill>
            <a:schemeClr val="tx1"/>
          </a:solidFill>
          <a:latin typeface="+mn-lt"/>
          <a:ea typeface="+mn-ea"/>
          <a:cs typeface="+mn-cs"/>
        </a:defRPr>
      </a:lvl1pPr>
      <a:lvl2pPr marL="668472" algn="l" defTabSz="1336944" rtl="0" eaLnBrk="1" latinLnBrk="0" hangingPunct="1">
        <a:defRPr sz="2600" kern="1200">
          <a:solidFill>
            <a:schemeClr val="tx1"/>
          </a:solidFill>
          <a:latin typeface="+mn-lt"/>
          <a:ea typeface="+mn-ea"/>
          <a:cs typeface="+mn-cs"/>
        </a:defRPr>
      </a:lvl2pPr>
      <a:lvl3pPr marL="1336944" algn="l" defTabSz="1336944" rtl="0" eaLnBrk="1" latinLnBrk="0" hangingPunct="1">
        <a:defRPr sz="2600" kern="1200">
          <a:solidFill>
            <a:schemeClr val="tx1"/>
          </a:solidFill>
          <a:latin typeface="+mn-lt"/>
          <a:ea typeface="+mn-ea"/>
          <a:cs typeface="+mn-cs"/>
        </a:defRPr>
      </a:lvl3pPr>
      <a:lvl4pPr marL="2005416" algn="l" defTabSz="1336944" rtl="0" eaLnBrk="1" latinLnBrk="0" hangingPunct="1">
        <a:defRPr sz="2600" kern="1200">
          <a:solidFill>
            <a:schemeClr val="tx1"/>
          </a:solidFill>
          <a:latin typeface="+mn-lt"/>
          <a:ea typeface="+mn-ea"/>
          <a:cs typeface="+mn-cs"/>
        </a:defRPr>
      </a:lvl4pPr>
      <a:lvl5pPr marL="2673888" algn="l" defTabSz="1336944" rtl="0" eaLnBrk="1" latinLnBrk="0" hangingPunct="1">
        <a:defRPr sz="2600" kern="1200">
          <a:solidFill>
            <a:schemeClr val="tx1"/>
          </a:solidFill>
          <a:latin typeface="+mn-lt"/>
          <a:ea typeface="+mn-ea"/>
          <a:cs typeface="+mn-cs"/>
        </a:defRPr>
      </a:lvl5pPr>
      <a:lvl6pPr marL="3342361" algn="l" defTabSz="1336944" rtl="0" eaLnBrk="1" latinLnBrk="0" hangingPunct="1">
        <a:defRPr sz="2600" kern="1200">
          <a:solidFill>
            <a:schemeClr val="tx1"/>
          </a:solidFill>
          <a:latin typeface="+mn-lt"/>
          <a:ea typeface="+mn-ea"/>
          <a:cs typeface="+mn-cs"/>
        </a:defRPr>
      </a:lvl6pPr>
      <a:lvl7pPr marL="4010833" algn="l" defTabSz="1336944" rtl="0" eaLnBrk="1" latinLnBrk="0" hangingPunct="1">
        <a:defRPr sz="2600" kern="1200">
          <a:solidFill>
            <a:schemeClr val="tx1"/>
          </a:solidFill>
          <a:latin typeface="+mn-lt"/>
          <a:ea typeface="+mn-ea"/>
          <a:cs typeface="+mn-cs"/>
        </a:defRPr>
      </a:lvl7pPr>
      <a:lvl8pPr marL="4679305" algn="l" defTabSz="1336944" rtl="0" eaLnBrk="1" latinLnBrk="0" hangingPunct="1">
        <a:defRPr sz="2600" kern="1200">
          <a:solidFill>
            <a:schemeClr val="tx1"/>
          </a:solidFill>
          <a:latin typeface="+mn-lt"/>
          <a:ea typeface="+mn-ea"/>
          <a:cs typeface="+mn-cs"/>
        </a:defRPr>
      </a:lvl8pPr>
      <a:lvl9pPr marL="5347777" algn="l" defTabSz="1336944"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3000" b="-4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2B1519-0756-A35A-D65C-F0F49C53F79D}"/>
              </a:ext>
            </a:extLst>
          </p:cNvPr>
          <p:cNvSpPr txBox="1">
            <a:spLocks noGrp="1" noRot="1" noMove="1" noResize="1" noEditPoints="1" noAdjustHandles="1" noChangeArrowheads="1" noChangeShapeType="1"/>
          </p:cNvSpPr>
          <p:nvPr/>
        </p:nvSpPr>
        <p:spPr>
          <a:xfrm>
            <a:off x="1835857" y="4066927"/>
            <a:ext cx="10724445" cy="2601353"/>
          </a:xfrm>
          <a:prstGeom prst="rect">
            <a:avLst/>
          </a:prstGeom>
          <a:noFill/>
        </p:spPr>
        <p:txBody>
          <a:bodyPr wrap="square" rtlCol="0">
            <a:spAutoFit/>
          </a:bodyPr>
          <a:lstStyle/>
          <a:p>
            <a:pPr algn="ctr"/>
            <a:r>
              <a:rPr lang="en-US" sz="3200" b="1" kern="100" dirty="0">
                <a:effectLst/>
                <a:latin typeface="+mj-lt"/>
                <a:ea typeface="Calibri" panose="020F0502020204030204" pitchFamily="34" charset="0"/>
                <a:cs typeface="Times New Roman" panose="02020603050405020304" pitchFamily="18" charset="0"/>
              </a:rPr>
              <a:t>Comparison of GLE event of 11 May 2024 and Magnetospheric effect 5 November 20-23.</a:t>
            </a:r>
            <a:endParaRPr lang="en-AM" sz="3200" kern="100" dirty="0">
              <a:effectLst/>
              <a:latin typeface="+mj-lt"/>
              <a:ea typeface="Calibri" panose="020F0502020204030204" pitchFamily="34" charset="0"/>
              <a:cs typeface="Times New Roman" panose="02020603050405020304" pitchFamily="18" charset="0"/>
            </a:endParaRPr>
          </a:p>
          <a:p>
            <a:pPr algn="ctr"/>
            <a:r>
              <a:rPr lang="en-US" sz="3200" b="1" kern="100" dirty="0">
                <a:effectLst/>
                <a:latin typeface="+mj-lt"/>
                <a:ea typeface="Calibri" panose="020F0502020204030204" pitchFamily="34" charset="0"/>
                <a:cs typeface="Times New Roman" panose="02020603050405020304" pitchFamily="18" charset="0"/>
              </a:rPr>
              <a:t> </a:t>
            </a:r>
            <a:endParaRPr lang="en-AM" sz="3200" kern="100" dirty="0">
              <a:effectLst/>
              <a:latin typeface="+mj-lt"/>
              <a:ea typeface="Calibri" panose="020F0502020204030204" pitchFamily="34" charset="0"/>
              <a:cs typeface="Times New Roman" panose="02020603050405020304" pitchFamily="18" charset="0"/>
            </a:endParaRPr>
          </a:p>
          <a:p>
            <a:pPr algn="ct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Balabek Sargsyan, Ashot Chilingarian</a:t>
            </a:r>
            <a:endParaRPr lang="en-AM"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AM"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800" i="1" dirty="0">
                <a:effectLst/>
                <a:latin typeface="Times New Roman" panose="02020603050405020304" pitchFamily="18" charset="0"/>
                <a:ea typeface="Times New Roman" panose="02020603050405020304" pitchFamily="18" charset="0"/>
              </a:rPr>
              <a:t>A I</a:t>
            </a:r>
            <a:r>
              <a:rPr lang="en-US" sz="1800" i="1" baseline="300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Alikhanyan National Lab (Yerevan Physics Institute), Yerevan 0036, Armenia</a:t>
            </a:r>
            <a:endParaRPr lang="en-AM" sz="1800" dirty="0">
              <a:effectLst/>
              <a:latin typeface="Times New Roman" panose="02020603050405020304" pitchFamily="18" charset="0"/>
              <a:ea typeface="Times New Roman" panose="02020603050405020304"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725" y="582346"/>
            <a:ext cx="2664296" cy="854034"/>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372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6227845-3AD4-8152-8FFD-A39B7E0BFE1D}"/>
              </a:ext>
            </a:extLst>
          </p:cNvPr>
          <p:cNvSpPr>
            <a:spLocks noGrp="1" noRot="1" noMove="1" noResize="1" noEditPoints="1" noAdjustHandles="1" noChangeArrowheads="1" noChangeShapeType="1"/>
          </p:cNvSpPr>
          <p:nvPr/>
        </p:nvSpPr>
        <p:spPr>
          <a:xfrm>
            <a:off x="350520" y="1174046"/>
            <a:ext cx="13655419" cy="7512755"/>
          </a:xfrm>
          <a:prstGeom prst="rect">
            <a:avLst/>
          </a:prstGeom>
          <a:noFill/>
          <a:ln w="19050" cap="flat" cmpd="sng" algn="ctr">
            <a:solidFill>
              <a:srgbClr val="000066"/>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E7280CB-18F1-4983-380A-05C805113EB3}"/>
              </a:ext>
            </a:extLst>
          </p:cNvPr>
          <p:cNvSpPr txBox="1">
            <a:spLocks noGrp="1" noRot="1" noMove="1" noResize="1" noEditPoints="1" noAdjustHandles="1" noChangeArrowheads="1" noChangeShapeType="1"/>
          </p:cNvSpPr>
          <p:nvPr/>
        </p:nvSpPr>
        <p:spPr>
          <a:xfrm>
            <a:off x="350520" y="386090"/>
            <a:ext cx="2355132" cy="523220"/>
          </a:xfrm>
          <a:prstGeom prst="rect">
            <a:avLst/>
          </a:prstGeom>
          <a:noFill/>
        </p:spPr>
        <p:txBody>
          <a:bodyPr wrap="none" rtlCol="0">
            <a:spAutoFit/>
          </a:bodyPr>
          <a:lstStyle/>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en-US" sz="2800" kern="0" dirty="0">
                <a:solidFill>
                  <a:srgbClr val="000066"/>
                </a:solidFill>
              </a:rPr>
              <a:t>Introduction</a:t>
            </a:r>
            <a:endParaRPr kumimoji="0" lang="x-none" sz="2800" b="0" i="0" u="none" strike="noStrike" kern="0" cap="none" spc="0" normalizeH="0" baseline="0" noProof="0" dirty="0">
              <a:ln>
                <a:noFill/>
              </a:ln>
              <a:solidFill>
                <a:srgbClr val="000066"/>
              </a:solidFill>
              <a:effectLst/>
              <a:uLnTx/>
              <a:uFillTx/>
            </a:endParaRPr>
          </a:p>
        </p:txBody>
      </p:sp>
      <p:cxnSp>
        <p:nvCxnSpPr>
          <p:cNvPr id="6" name="Straight Connector 23">
            <a:extLst>
              <a:ext uri="{FF2B5EF4-FFF2-40B4-BE49-F238E27FC236}">
                <a16:creationId xmlns:a16="http://schemas.microsoft.com/office/drawing/2014/main" id="{AF186D36-2DD7-26F2-C3F8-BC6E59A8CCE5}"/>
              </a:ext>
            </a:extLst>
          </p:cNvPr>
          <p:cNvCxnSpPr>
            <a:cxnSpLocks noGrp="1" noRot="1" noMove="1" noResize="1" noEditPoints="1" noAdjustHandles="1" noChangeArrowheads="1" noChangeShapeType="1"/>
          </p:cNvCxnSpPr>
          <p:nvPr/>
        </p:nvCxnSpPr>
        <p:spPr>
          <a:xfrm>
            <a:off x="350520" y="909310"/>
            <a:ext cx="13655419" cy="0"/>
          </a:xfrm>
          <a:prstGeom prst="line">
            <a:avLst/>
          </a:prstGeom>
          <a:noFill/>
          <a:ln w="12700" cap="flat" cmpd="sng" algn="ctr">
            <a:solidFill>
              <a:srgbClr val="000066"/>
            </a:solidFill>
            <a:prstDash val="solid"/>
            <a:miter lim="800000"/>
          </a:ln>
          <a:effectLst/>
        </p:spPr>
      </p:cxnSp>
      <p:sp>
        <p:nvSpPr>
          <p:cNvPr id="3" name="TextBox 2">
            <a:extLst>
              <a:ext uri="{FF2B5EF4-FFF2-40B4-BE49-F238E27FC236}">
                <a16:creationId xmlns:a16="http://schemas.microsoft.com/office/drawing/2014/main" id="{F648C011-7CEC-522C-D3EC-0613A84E0656}"/>
              </a:ext>
            </a:extLst>
          </p:cNvPr>
          <p:cNvSpPr txBox="1"/>
          <p:nvPr/>
        </p:nvSpPr>
        <p:spPr>
          <a:xfrm>
            <a:off x="392686" y="1174044"/>
            <a:ext cx="13613253" cy="7417415"/>
          </a:xfrm>
          <a:prstGeom prst="rect">
            <a:avLst/>
          </a:prstGeom>
          <a:noFill/>
        </p:spPr>
        <p:txBody>
          <a:bodyPr wrap="square">
            <a:spAutoFit/>
          </a:bodyPr>
          <a:lstStyle/>
          <a:p>
            <a:r>
              <a:rPr lang="en-US" sz="2800" dirty="0">
                <a:effectLst/>
                <a:latin typeface="Times New Roman" panose="02020603050405020304" pitchFamily="18" charset="0"/>
                <a:ea typeface="Calibri" panose="020F0502020204030204" pitchFamily="34" charset="0"/>
              </a:rPr>
              <a:t>We examine the energy spectra of secondary particles linked to solar events to identify and research Forbush decreases (FD), ground-level enhancements (GLE), and magnetospheric effects (ME) detected by particle detector networks on Earth's surface.</a:t>
            </a:r>
            <a:r>
              <a:rPr lang="en-AM" sz="2800" dirty="0">
                <a:effectLst/>
              </a:rPr>
              <a:t> </a:t>
            </a:r>
            <a:r>
              <a:rPr lang="en-AM" sz="2800" kern="100" dirty="0">
                <a:effectLst/>
                <a:latin typeface="Times New Roman" panose="02020603050405020304" pitchFamily="18" charset="0"/>
                <a:ea typeface="Calibri" panose="020F0502020204030204" pitchFamily="34" charset="0"/>
                <a:cs typeface="Times New Roman" panose="02020603050405020304" pitchFamily="18" charset="0"/>
              </a:rPr>
              <a:t>Our findings underscore the role of magnetic reconnection in allowing low-energy galactic cosmic rays (GCR) to penetrate the magnetosphere, leading to enhanced secondary particle fluxes through reduced cutoff rigidity—a phenomenon known as the magnetospheric effect (ME). In contrast, the Forbush decrease (FD) driven by the scalar magnetic field strength results in significant particle flux reductions. On May 10-11, 2024, the FD</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directly linked to the enormous geomagnetic storm (GMS), was complicated by the simultaneous registration of secondary particles from the Solar Energetic Particle (SEP) event, which was energetic enough to generate secondary particles in space and on the ground, leading to increases in detector count rates, known as ground-level enhancements (GLEs). </a:t>
            </a:r>
            <a:r>
              <a:rPr lang="en-AM" sz="2800" kern="100" dirty="0">
                <a:effectLst/>
                <a:latin typeface="Times New Roman" panose="02020603050405020304" pitchFamily="18" charset="0"/>
                <a:ea typeface="Calibri" panose="020F0502020204030204" pitchFamily="34" charset="0"/>
                <a:cs typeface="Times New Roman" panose="02020603050405020304" pitchFamily="18" charset="0"/>
              </a:rPr>
              <a:t>Using new experimental facilities, we reveal that secondary particles during ME events release up to 10 MeV energy (maximum energy of approximately 10 MeV), whereas, during the GLE event, the energy release extends to 100 MeV. These insights contribute to refining event classification schemes and predictive models of space weather.</a:t>
            </a:r>
            <a:endParaRPr lang="en-AM"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AM"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AM"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629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6227845-3AD4-8152-8FFD-A39B7E0BFE1D}"/>
              </a:ext>
            </a:extLst>
          </p:cNvPr>
          <p:cNvSpPr>
            <a:spLocks noGrp="1" noRot="1" noMove="1" noResize="1" noEditPoints="1" noAdjustHandles="1" noChangeArrowheads="1" noChangeShapeType="1"/>
          </p:cNvSpPr>
          <p:nvPr/>
        </p:nvSpPr>
        <p:spPr>
          <a:xfrm>
            <a:off x="350520" y="1174046"/>
            <a:ext cx="13655419" cy="7512755"/>
          </a:xfrm>
          <a:prstGeom prst="rect">
            <a:avLst/>
          </a:prstGeom>
          <a:noFill/>
          <a:ln w="19050" cap="flat" cmpd="sng" algn="ctr">
            <a:solidFill>
              <a:srgbClr val="000066"/>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E7280CB-18F1-4983-380A-05C805113EB3}"/>
              </a:ext>
            </a:extLst>
          </p:cNvPr>
          <p:cNvSpPr txBox="1">
            <a:spLocks noGrp="1" noRot="1" noMove="1" noResize="1" noEditPoints="1" noAdjustHandles="1" noChangeArrowheads="1" noChangeShapeType="1"/>
          </p:cNvSpPr>
          <p:nvPr/>
        </p:nvSpPr>
        <p:spPr>
          <a:xfrm>
            <a:off x="350520" y="386090"/>
            <a:ext cx="4475905" cy="523220"/>
          </a:xfrm>
          <a:prstGeom prst="rect">
            <a:avLst/>
          </a:prstGeom>
          <a:noFill/>
        </p:spPr>
        <p:txBody>
          <a:bodyPr wrap="non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rabicPeriod" startAt="2"/>
              <a:tabLst/>
              <a:defRPr/>
            </a:pPr>
            <a:r>
              <a:rPr kumimoji="0" lang="en-US" sz="2800" b="0" i="0" u="none" strike="noStrike" kern="0" cap="none" spc="0" normalizeH="0" baseline="0" noProof="0" dirty="0">
                <a:ln>
                  <a:noFill/>
                </a:ln>
                <a:solidFill>
                  <a:srgbClr val="000066"/>
                </a:solidFill>
                <a:effectLst/>
                <a:uLnTx/>
                <a:uFillTx/>
              </a:rPr>
              <a:t>SEVAN light spectrometer</a:t>
            </a:r>
            <a:endParaRPr kumimoji="0" lang="x-none" sz="2800" b="0" i="0" u="none" strike="noStrike" kern="0" cap="none" spc="0" normalizeH="0" baseline="0" noProof="0" dirty="0">
              <a:ln>
                <a:noFill/>
              </a:ln>
              <a:solidFill>
                <a:srgbClr val="000066"/>
              </a:solidFill>
              <a:effectLst/>
              <a:uLnTx/>
              <a:uFillTx/>
            </a:endParaRPr>
          </a:p>
        </p:txBody>
      </p:sp>
      <p:cxnSp>
        <p:nvCxnSpPr>
          <p:cNvPr id="6" name="Straight Connector 23">
            <a:extLst>
              <a:ext uri="{FF2B5EF4-FFF2-40B4-BE49-F238E27FC236}">
                <a16:creationId xmlns:a16="http://schemas.microsoft.com/office/drawing/2014/main" id="{AF186D36-2DD7-26F2-C3F8-BC6E59A8CCE5}"/>
              </a:ext>
            </a:extLst>
          </p:cNvPr>
          <p:cNvCxnSpPr>
            <a:cxnSpLocks noGrp="1" noRot="1" noMove="1" noResize="1" noEditPoints="1" noAdjustHandles="1" noChangeArrowheads="1" noChangeShapeType="1"/>
          </p:cNvCxnSpPr>
          <p:nvPr/>
        </p:nvCxnSpPr>
        <p:spPr>
          <a:xfrm>
            <a:off x="350520" y="909310"/>
            <a:ext cx="13655419" cy="0"/>
          </a:xfrm>
          <a:prstGeom prst="line">
            <a:avLst/>
          </a:prstGeom>
          <a:noFill/>
          <a:ln w="12700" cap="flat" cmpd="sng" algn="ctr">
            <a:solidFill>
              <a:srgbClr val="000066"/>
            </a:solidFill>
            <a:prstDash val="solid"/>
            <a:miter lim="800000"/>
          </a:ln>
          <a:effectLst/>
        </p:spPr>
      </p:cxnSp>
      <p:pic>
        <p:nvPicPr>
          <p:cNvPr id="2" name="Picture 1">
            <a:extLst>
              <a:ext uri="{FF2B5EF4-FFF2-40B4-BE49-F238E27FC236}">
                <a16:creationId xmlns:a16="http://schemas.microsoft.com/office/drawing/2014/main" id="{9ED947A7-F46A-7343-6EE9-4061D24929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576" y="1546647"/>
            <a:ext cx="5943600" cy="2094865"/>
          </a:xfrm>
          <a:prstGeom prst="rect">
            <a:avLst/>
          </a:prstGeom>
        </p:spPr>
      </p:pic>
      <p:sp>
        <p:nvSpPr>
          <p:cNvPr id="7" name="TextBox 6">
            <a:extLst>
              <a:ext uri="{FF2B5EF4-FFF2-40B4-BE49-F238E27FC236}">
                <a16:creationId xmlns:a16="http://schemas.microsoft.com/office/drawing/2014/main" id="{A03DA7A3-0D72-AD3C-B8EA-2A7308A49547}"/>
              </a:ext>
            </a:extLst>
          </p:cNvPr>
          <p:cNvSpPr txBox="1"/>
          <p:nvPr/>
        </p:nvSpPr>
        <p:spPr>
          <a:xfrm>
            <a:off x="575802" y="3726386"/>
            <a:ext cx="5942374" cy="646331"/>
          </a:xfrm>
          <a:prstGeom prst="rect">
            <a:avLst/>
          </a:prstGeom>
          <a:noFill/>
        </p:spPr>
        <p:txBody>
          <a:bodyPr wrap="square">
            <a:spAutoFit/>
          </a:bodyPr>
          <a:lstStyle/>
          <a:p>
            <a:pPr>
              <a:spcAft>
                <a:spcPts val="1000"/>
              </a:spcAft>
            </a:pPr>
            <a:r>
              <a:rPr lang="en-AM" sz="1800" b="1"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Figure 1. </a:t>
            </a:r>
            <a:r>
              <a:rPr lang="en-US" sz="1800" b="1"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AM" sz="1800" b="1"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etector SEVAN-light measuring charged and neutral species of cosmic rays</a:t>
            </a:r>
            <a:r>
              <a:rPr lang="en-US" sz="1800" b="1"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 and their energy releases.</a:t>
            </a:r>
            <a:endParaRPr lang="en-AM"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3337A324-BC8E-3747-FE7C-FB0D41AEDE8D}"/>
              </a:ext>
            </a:extLst>
          </p:cNvPr>
          <p:cNvGraphicFramePr>
            <a:graphicFrameLocks noGrp="1"/>
          </p:cNvGraphicFramePr>
          <p:nvPr>
            <p:extLst>
              <p:ext uri="{D42A27DB-BD31-4B8C-83A1-F6EECF244321}">
                <p14:modId xmlns:p14="http://schemas.microsoft.com/office/powerpoint/2010/main" val="3973986185"/>
              </p:ext>
            </p:extLst>
          </p:nvPr>
        </p:nvGraphicFramePr>
        <p:xfrm>
          <a:off x="557177" y="5772267"/>
          <a:ext cx="6076950" cy="1192530"/>
        </p:xfrm>
        <a:graphic>
          <a:graphicData uri="http://schemas.openxmlformats.org/drawingml/2006/table">
            <a:tbl>
              <a:tblPr firstRow="1" firstCol="1" bandRow="1">
                <a:tableStyleId>{5C22544A-7EE6-4342-B048-85BDC9FD1C3A}</a:tableStyleId>
              </a:tblPr>
              <a:tblGrid>
                <a:gridCol w="810260">
                  <a:extLst>
                    <a:ext uri="{9D8B030D-6E8A-4147-A177-3AD203B41FA5}">
                      <a16:colId xmlns:a16="http://schemas.microsoft.com/office/drawing/2014/main" val="1745469868"/>
                    </a:ext>
                  </a:extLst>
                </a:gridCol>
                <a:gridCol w="645160">
                  <a:extLst>
                    <a:ext uri="{9D8B030D-6E8A-4147-A177-3AD203B41FA5}">
                      <a16:colId xmlns:a16="http://schemas.microsoft.com/office/drawing/2014/main" val="2867226746"/>
                    </a:ext>
                  </a:extLst>
                </a:gridCol>
                <a:gridCol w="770255">
                  <a:extLst>
                    <a:ext uri="{9D8B030D-6E8A-4147-A177-3AD203B41FA5}">
                      <a16:colId xmlns:a16="http://schemas.microsoft.com/office/drawing/2014/main" val="557280853"/>
                    </a:ext>
                  </a:extLst>
                </a:gridCol>
                <a:gridCol w="770255">
                  <a:extLst>
                    <a:ext uri="{9D8B030D-6E8A-4147-A177-3AD203B41FA5}">
                      <a16:colId xmlns:a16="http://schemas.microsoft.com/office/drawing/2014/main" val="2187605081"/>
                    </a:ext>
                  </a:extLst>
                </a:gridCol>
                <a:gridCol w="770255">
                  <a:extLst>
                    <a:ext uri="{9D8B030D-6E8A-4147-A177-3AD203B41FA5}">
                      <a16:colId xmlns:a16="http://schemas.microsoft.com/office/drawing/2014/main" val="3105808368"/>
                    </a:ext>
                  </a:extLst>
                </a:gridCol>
                <a:gridCol w="770255">
                  <a:extLst>
                    <a:ext uri="{9D8B030D-6E8A-4147-A177-3AD203B41FA5}">
                      <a16:colId xmlns:a16="http://schemas.microsoft.com/office/drawing/2014/main" val="1454801240"/>
                    </a:ext>
                  </a:extLst>
                </a:gridCol>
                <a:gridCol w="770255">
                  <a:extLst>
                    <a:ext uri="{9D8B030D-6E8A-4147-A177-3AD203B41FA5}">
                      <a16:colId xmlns:a16="http://schemas.microsoft.com/office/drawing/2014/main" val="1778094693"/>
                    </a:ext>
                  </a:extLst>
                </a:gridCol>
                <a:gridCol w="770255">
                  <a:extLst>
                    <a:ext uri="{9D8B030D-6E8A-4147-A177-3AD203B41FA5}">
                      <a16:colId xmlns:a16="http://schemas.microsoft.com/office/drawing/2014/main" val="691022575"/>
                    </a:ext>
                  </a:extLst>
                </a:gridCol>
              </a:tblGrid>
              <a:tr h="461010">
                <a:tc>
                  <a:txBody>
                    <a:bodyPr/>
                    <a:lstStyle/>
                    <a:p>
                      <a:pPr algn="ctr"/>
                      <a:r>
                        <a:rPr lang="en-AM" sz="1200" kern="0">
                          <a:effectLst/>
                        </a:rPr>
                        <a:t>SEVAN-light</a:t>
                      </a:r>
                      <a:endParaRPr lang="en-AM"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M" sz="1200" kern="0">
                          <a:effectLst/>
                        </a:rPr>
                        <a:t>Neutron</a:t>
                      </a:r>
                      <a:r>
                        <a:rPr lang="en-US" sz="1200" kern="0">
                          <a:effectLst/>
                        </a:rPr>
                        <a:t> (%)</a:t>
                      </a:r>
                      <a:endParaRPr lang="en-AM"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M" sz="1200" kern="0">
                          <a:effectLst/>
                        </a:rPr>
                        <a:t>Proton</a:t>
                      </a:r>
                      <a:r>
                        <a:rPr lang="en-US" sz="1200" kern="0">
                          <a:effectLst/>
                        </a:rPr>
                        <a:t> (%)</a:t>
                      </a:r>
                      <a:endParaRPr lang="en-AM"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M" sz="1200" kern="0">
                          <a:effectLst/>
                        </a:rPr>
                        <a:t>mu+</a:t>
                      </a:r>
                      <a:r>
                        <a:rPr lang="en-US" sz="1200" kern="0">
                          <a:effectLst/>
                        </a:rPr>
                        <a:t> (%)</a:t>
                      </a:r>
                      <a:endParaRPr lang="en-AM"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M" sz="1200" kern="0" dirty="0">
                          <a:effectLst/>
                        </a:rPr>
                        <a:t>mu-</a:t>
                      </a:r>
                      <a:r>
                        <a:rPr lang="en-US" sz="1200" kern="0" dirty="0">
                          <a:effectLst/>
                        </a:rPr>
                        <a:t> (%)</a:t>
                      </a:r>
                      <a:endParaRPr lang="en-AM"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M" sz="1200" kern="0">
                          <a:effectLst/>
                        </a:rPr>
                        <a:t>e-</a:t>
                      </a:r>
                      <a:r>
                        <a:rPr lang="en-US" sz="1200" kern="0">
                          <a:effectLst/>
                        </a:rPr>
                        <a:t> (%)</a:t>
                      </a:r>
                      <a:endParaRPr lang="en-AM"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M" sz="1200" kern="0">
                          <a:effectLst/>
                        </a:rPr>
                        <a:t>e+</a:t>
                      </a:r>
                      <a:r>
                        <a:rPr lang="en-US" sz="1200" kern="0">
                          <a:effectLst/>
                        </a:rPr>
                        <a:t> (%)</a:t>
                      </a:r>
                      <a:endParaRPr lang="en-AM"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M" sz="1200" kern="0">
                          <a:effectLst/>
                        </a:rPr>
                        <a:t>gamma ray</a:t>
                      </a:r>
                      <a:r>
                        <a:rPr lang="en-US" sz="1200" kern="0">
                          <a:effectLst/>
                        </a:rPr>
                        <a:t> (%)</a:t>
                      </a:r>
                      <a:endParaRPr lang="en-AM"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49140836"/>
                  </a:ext>
                </a:extLst>
              </a:tr>
              <a:tr h="219075">
                <a:tc>
                  <a:txBody>
                    <a:bodyPr/>
                    <a:lstStyle/>
                    <a:p>
                      <a:pPr algn="ctr"/>
                      <a:r>
                        <a:rPr lang="en-AM" sz="1200" kern="0">
                          <a:effectLst/>
                        </a:rPr>
                        <a:t>Coin. </a:t>
                      </a:r>
                      <a:r>
                        <a:rPr lang="en-US" sz="1200" kern="0">
                          <a:effectLst/>
                        </a:rPr>
                        <a:t>“</a:t>
                      </a:r>
                      <a:r>
                        <a:rPr lang="en-AM" sz="1200" kern="0">
                          <a:effectLst/>
                        </a:rPr>
                        <a:t>01</a:t>
                      </a:r>
                      <a:r>
                        <a:rPr lang="en-US" sz="1200" kern="0">
                          <a:effectLst/>
                        </a:rPr>
                        <a:t>”</a:t>
                      </a:r>
                      <a:endParaRPr lang="en-AM" sz="1200" kern="100">
                        <a:effectLst/>
                      </a:endParaRPr>
                    </a:p>
                    <a:p>
                      <a:pPr algn="ctr"/>
                      <a:r>
                        <a:rPr lang="en-AM" sz="1200" kern="0">
                          <a:effectLst/>
                        </a:rPr>
                        <a:t>neutral</a:t>
                      </a:r>
                      <a:endParaRPr lang="en-AM"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M" sz="1200" kern="0">
                          <a:effectLst/>
                        </a:rPr>
                        <a:t>32,1</a:t>
                      </a:r>
                      <a:endParaRPr lang="en-AM"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M" sz="1200" kern="0">
                          <a:effectLst/>
                        </a:rPr>
                        <a:t>0,3</a:t>
                      </a:r>
                      <a:endParaRPr lang="en-AM"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M" sz="1200" kern="0">
                          <a:effectLst/>
                        </a:rPr>
                        <a:t>1,0</a:t>
                      </a:r>
                      <a:endParaRPr lang="en-AM"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M" sz="1200" kern="0">
                          <a:effectLst/>
                        </a:rPr>
                        <a:t>0,9</a:t>
                      </a:r>
                      <a:endParaRPr lang="en-AM"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M" sz="1200" kern="0">
                          <a:effectLst/>
                        </a:rPr>
                        <a:t>1,0</a:t>
                      </a:r>
                      <a:endParaRPr lang="en-AM"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M" sz="1200" kern="0">
                          <a:effectLst/>
                        </a:rPr>
                        <a:t>0,9</a:t>
                      </a:r>
                      <a:endParaRPr lang="en-AM"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M" sz="1200" kern="0">
                          <a:effectLst/>
                        </a:rPr>
                        <a:t>63,8</a:t>
                      </a:r>
                      <a:endParaRPr lang="en-AM"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9911640"/>
                  </a:ext>
                </a:extLst>
              </a:tr>
              <a:tr h="219075">
                <a:tc>
                  <a:txBody>
                    <a:bodyPr/>
                    <a:lstStyle/>
                    <a:p>
                      <a:pPr algn="ctr"/>
                      <a:r>
                        <a:rPr lang="en-AM" sz="1200" kern="0">
                          <a:effectLst/>
                        </a:rPr>
                        <a:t>Coin.</a:t>
                      </a:r>
                      <a:r>
                        <a:rPr lang="en-US" sz="1200" kern="0">
                          <a:effectLst/>
                        </a:rPr>
                        <a:t>”</a:t>
                      </a:r>
                      <a:r>
                        <a:rPr lang="en-AM" sz="1200" kern="0">
                          <a:effectLst/>
                        </a:rPr>
                        <a:t>11</a:t>
                      </a:r>
                      <a:r>
                        <a:rPr lang="en-US" sz="1200" kern="0">
                          <a:effectLst/>
                        </a:rPr>
                        <a:t>”</a:t>
                      </a:r>
                      <a:endParaRPr lang="en-AM" sz="1200" kern="100">
                        <a:effectLst/>
                      </a:endParaRPr>
                    </a:p>
                    <a:p>
                      <a:pPr algn="ctr"/>
                      <a:r>
                        <a:rPr lang="en-AM" sz="1200" kern="0">
                          <a:effectLst/>
                        </a:rPr>
                        <a:t>charged</a:t>
                      </a:r>
                      <a:endParaRPr lang="en-AM"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M" sz="1200" kern="0">
                          <a:effectLst/>
                        </a:rPr>
                        <a:t>1,6</a:t>
                      </a:r>
                      <a:endParaRPr lang="en-AM"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M" sz="1200" kern="0">
                          <a:effectLst/>
                        </a:rPr>
                        <a:t>6,4</a:t>
                      </a:r>
                      <a:endParaRPr lang="en-AM"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M" sz="1200" kern="0">
                          <a:effectLst/>
                        </a:rPr>
                        <a:t>33,3</a:t>
                      </a:r>
                      <a:endParaRPr lang="en-AM"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M" sz="1200" kern="0">
                          <a:effectLst/>
                        </a:rPr>
                        <a:t>29,6</a:t>
                      </a:r>
                      <a:endParaRPr lang="en-AM"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M" sz="1200" kern="0">
                          <a:effectLst/>
                        </a:rPr>
                        <a:t>12,1</a:t>
                      </a:r>
                      <a:endParaRPr lang="en-AM"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M" sz="1200" kern="0">
                          <a:effectLst/>
                        </a:rPr>
                        <a:t>10,4</a:t>
                      </a:r>
                      <a:endParaRPr lang="en-AM"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M" sz="1200" kern="0" dirty="0">
                          <a:effectLst/>
                        </a:rPr>
                        <a:t>6,5</a:t>
                      </a:r>
                      <a:endParaRPr lang="en-AM"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3881079"/>
                  </a:ext>
                </a:extLst>
              </a:tr>
            </a:tbl>
          </a:graphicData>
        </a:graphic>
      </p:graphicFrame>
      <p:sp>
        <p:nvSpPr>
          <p:cNvPr id="12" name="TextBox 11">
            <a:extLst>
              <a:ext uri="{FF2B5EF4-FFF2-40B4-BE49-F238E27FC236}">
                <a16:creationId xmlns:a16="http://schemas.microsoft.com/office/drawing/2014/main" id="{412C770C-CCBE-3023-BE32-18108DFD48D9}"/>
              </a:ext>
            </a:extLst>
          </p:cNvPr>
          <p:cNvSpPr txBox="1"/>
          <p:nvPr/>
        </p:nvSpPr>
        <p:spPr>
          <a:xfrm>
            <a:off x="557177" y="4861610"/>
            <a:ext cx="6076950" cy="646331"/>
          </a:xfrm>
          <a:prstGeom prst="rect">
            <a:avLst/>
          </a:prstGeom>
          <a:noFill/>
        </p:spPr>
        <p:txBody>
          <a:bodyPr wrap="square">
            <a:spAutoFit/>
          </a:bodyPr>
          <a:lstStyle/>
          <a:p>
            <a:r>
              <a:rPr lang="en-US" sz="1800" b="1" dirty="0">
                <a:effectLst/>
                <a:latin typeface="Times New Roman" panose="02020603050405020304" pitchFamily="18" charset="0"/>
                <a:ea typeface="Times New Roman" panose="02020603050405020304" pitchFamily="18" charset="0"/>
              </a:rPr>
              <a:t>Table 1. The share of cosmic ray species selected by different coincidences of the SEVAN-light detector in percent. </a:t>
            </a:r>
            <a:endParaRPr lang="en-AM" sz="18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BDEE1685-202E-802C-1810-F4D6CDEEA391}"/>
              </a:ext>
            </a:extLst>
          </p:cNvPr>
          <p:cNvSpPr txBox="1"/>
          <p:nvPr/>
        </p:nvSpPr>
        <p:spPr>
          <a:xfrm>
            <a:off x="6918773" y="1162918"/>
            <a:ext cx="7199194" cy="2308324"/>
          </a:xfrm>
          <a:prstGeom prst="rect">
            <a:avLst/>
          </a:prstGeom>
          <a:noFill/>
        </p:spPr>
        <p:txBody>
          <a:bodyPr wrap="square">
            <a:spAutoFit/>
          </a:bodyPr>
          <a:lstStyle/>
          <a:p>
            <a:r>
              <a:rPr lang="en-US" sz="1800" dirty="0">
                <a:latin typeface="TimesNewRomanPSMT"/>
              </a:rPr>
              <a:t>A</a:t>
            </a:r>
            <a:r>
              <a:rPr lang="en-US" sz="1800" dirty="0">
                <a:effectLst/>
                <a:latin typeface="TimesNewRomanPSMT"/>
              </a:rPr>
              <a:t>fter recognizing that charged fluxes are as sensible to solar modulation as neutrons, we commissioned new SEVAN-light detectors with two layers without lead (see Fig. 1). Also, SEVAN’s electronics board was updated with a new capability to measure and store energy-release histograms of charged and neutral particles each minute. The logarithmic ADC provides linearity from 5 to 100 MeV. Using the veto signal from the upper thin scintillator, the detector separates charged and neutral fluxes: “01” coincidence the neutral particles, and “11” - charged particles. </a:t>
            </a:r>
            <a:endParaRPr lang="en-US" sz="1800" dirty="0"/>
          </a:p>
        </p:txBody>
      </p:sp>
      <p:sp>
        <p:nvSpPr>
          <p:cNvPr id="16" name="TextBox 15">
            <a:extLst>
              <a:ext uri="{FF2B5EF4-FFF2-40B4-BE49-F238E27FC236}">
                <a16:creationId xmlns:a16="http://schemas.microsoft.com/office/drawing/2014/main" id="{710D2B73-A032-83CC-7330-7AD2621CFBDF}"/>
              </a:ext>
            </a:extLst>
          </p:cNvPr>
          <p:cNvSpPr txBox="1"/>
          <p:nvPr/>
        </p:nvSpPr>
        <p:spPr>
          <a:xfrm>
            <a:off x="7007044" y="3474726"/>
            <a:ext cx="6998895" cy="5078313"/>
          </a:xfrm>
          <a:prstGeom prst="rect">
            <a:avLst/>
          </a:prstGeom>
          <a:noFill/>
        </p:spPr>
        <p:txBody>
          <a:bodyPr wrap="square">
            <a:spAutoFit/>
          </a:bodyPr>
          <a:lstStyle/>
          <a:p>
            <a:r>
              <a:rPr lang="en-US" sz="1800" dirty="0">
                <a:effectLst/>
                <a:latin typeface="TimesNewRomanPSMT"/>
              </a:rPr>
              <a:t>The list of available information from SEVAN-light </a:t>
            </a:r>
            <a:r>
              <a:rPr lang="en-US" sz="1800" dirty="0">
                <a:latin typeface="TimesNewRomanPSMT"/>
              </a:rPr>
              <a:t>includes:</a:t>
            </a:r>
            <a:r>
              <a:rPr lang="en-US" sz="1800" dirty="0">
                <a:effectLst/>
                <a:latin typeface="TimesNewRomanPSMT"/>
              </a:rPr>
              <a:t> </a:t>
            </a:r>
            <a:endParaRPr lang="en-US" sz="1800" dirty="0"/>
          </a:p>
          <a:p>
            <a:pPr>
              <a:buFont typeface="Arial" panose="020B0604020202020204" pitchFamily="34" charset="0"/>
              <a:buChar char="•"/>
            </a:pPr>
            <a:r>
              <a:rPr lang="en-US" sz="1800" dirty="0">
                <a:effectLst/>
                <a:latin typeface="Wingdings" pitchFamily="2" charset="2"/>
              </a:rPr>
              <a:t>  </a:t>
            </a:r>
            <a:r>
              <a:rPr lang="en-US" sz="1800" dirty="0">
                <a:effectLst/>
                <a:latin typeface="TimesNewRomanPSMT"/>
              </a:rPr>
              <a:t>1-minute count rates of stacked 1 and 20-cm thick scintillators. </a:t>
            </a:r>
            <a:endParaRPr lang="en-US" sz="1800" dirty="0">
              <a:effectLst/>
            </a:endParaRPr>
          </a:p>
          <a:p>
            <a:pPr>
              <a:buFont typeface="Arial" panose="020B0604020202020204" pitchFamily="34" charset="0"/>
              <a:buChar char="•"/>
            </a:pPr>
            <a:r>
              <a:rPr lang="en-US" sz="1800" dirty="0">
                <a:effectLst/>
                <a:latin typeface="Wingdings" pitchFamily="2" charset="2"/>
              </a:rPr>
              <a:t>  </a:t>
            </a:r>
            <a:r>
              <a:rPr lang="en-US" sz="1800" dirty="0">
                <a:effectLst/>
                <a:latin typeface="TimesNewRomanPSMT"/>
              </a:rPr>
              <a:t>1-minute count rates of the coincidences “01”, signal only in 20 cm scintillator; “10” – signal only in the upper 1-cm thick scintillator, and “11” – signal in both scintillators. </a:t>
            </a:r>
            <a:endParaRPr lang="en-US" sz="1800" dirty="0">
              <a:effectLst/>
            </a:endParaRPr>
          </a:p>
          <a:p>
            <a:pPr>
              <a:buFont typeface="Arial" panose="020B0604020202020204" pitchFamily="34" charset="0"/>
              <a:buChar char="•"/>
            </a:pPr>
            <a:r>
              <a:rPr lang="en-US" sz="1800" dirty="0">
                <a:effectLst/>
                <a:latin typeface="Wingdings" pitchFamily="2" charset="2"/>
              </a:rPr>
              <a:t>  </a:t>
            </a:r>
            <a:r>
              <a:rPr lang="en-US" sz="1800" dirty="0">
                <a:effectLst/>
                <a:latin typeface="TimesNewRomanPSMT"/>
              </a:rPr>
              <a:t>Histograms of energy releases in the thick scintillator correspond to the abovementioned coincidences. </a:t>
            </a:r>
            <a:endParaRPr lang="en-US" sz="1800" dirty="0">
              <a:effectLst/>
            </a:endParaRPr>
          </a:p>
          <a:p>
            <a:r>
              <a:rPr lang="en-US" sz="1800" dirty="0">
                <a:effectLst/>
                <a:latin typeface="TimesNewRomanPSMT"/>
              </a:rPr>
              <a:t>Table 1 shows the results of the SEVAN-light detector response calculation with the simulated cosmic ray flux on Aragats. As we can see in Table 1, the “01” coincidence (signal only in the bottom scintillator) comprises ≈32% of neutrons and ≈64% of gamma rays. The contamination of charged particles is negligible; thus, with the "01" coincidence, we achieve a large purity of selected neutral particles. The ”11” coincidence selects ≈63% of negative and positive muons and ≈23% of electrons and positrons; the share of neutral particles is ≈ 8%. Consequently, by the “11” coincidence, we select charged particles. Thus, using a SEVAN-light detector, we separate neutral and charged fluxes and measure the energy releases of each separately. </a:t>
            </a:r>
            <a:endParaRPr lang="en-US" sz="1800" dirty="0">
              <a:effectLst/>
            </a:endParaRPr>
          </a:p>
        </p:txBody>
      </p:sp>
    </p:spTree>
    <p:extLst>
      <p:ext uri="{BB962C8B-B14F-4D97-AF65-F5344CB8AC3E}">
        <p14:creationId xmlns:p14="http://schemas.microsoft.com/office/powerpoint/2010/main" val="1716875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6227845-3AD4-8152-8FFD-A39B7E0BFE1D}"/>
              </a:ext>
            </a:extLst>
          </p:cNvPr>
          <p:cNvSpPr>
            <a:spLocks noGrp="1" noRot="1" noMove="1" noResize="1" noEditPoints="1" noAdjustHandles="1" noChangeArrowheads="1" noChangeShapeType="1"/>
          </p:cNvSpPr>
          <p:nvPr/>
        </p:nvSpPr>
        <p:spPr>
          <a:xfrm>
            <a:off x="350520" y="1174046"/>
            <a:ext cx="13655419" cy="7512755"/>
          </a:xfrm>
          <a:prstGeom prst="rect">
            <a:avLst/>
          </a:prstGeom>
          <a:noFill/>
          <a:ln w="19050" cap="flat" cmpd="sng" algn="ctr">
            <a:solidFill>
              <a:srgbClr val="000066"/>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E7280CB-18F1-4983-380A-05C805113EB3}"/>
              </a:ext>
            </a:extLst>
          </p:cNvPr>
          <p:cNvSpPr txBox="1">
            <a:spLocks noGrp="1" noRot="1" noMove="1" noResize="1" noEditPoints="1" noAdjustHandles="1" noChangeArrowheads="1" noChangeShapeType="1"/>
          </p:cNvSpPr>
          <p:nvPr/>
        </p:nvSpPr>
        <p:spPr>
          <a:xfrm>
            <a:off x="350520" y="386090"/>
            <a:ext cx="1744517" cy="523220"/>
          </a:xfrm>
          <a:prstGeom prst="rect">
            <a:avLst/>
          </a:prstGeom>
          <a:noFill/>
        </p:spPr>
        <p:txBody>
          <a:bodyPr wrap="non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rabicPeriod" startAt="3"/>
              <a:tabLst/>
              <a:defRPr/>
            </a:pPr>
            <a:r>
              <a:rPr kumimoji="0" lang="en-US" sz="2800" b="0" i="0" u="none" strike="noStrike" kern="0" cap="none" spc="0" normalizeH="0" baseline="0" noProof="0" dirty="0">
                <a:ln>
                  <a:noFill/>
                </a:ln>
                <a:solidFill>
                  <a:srgbClr val="000066"/>
                </a:solidFill>
                <a:effectLst/>
                <a:uLnTx/>
                <a:uFillTx/>
              </a:rPr>
              <a:t>Results</a:t>
            </a:r>
            <a:endParaRPr kumimoji="0" lang="x-none" sz="2800" b="0" i="0" u="none" strike="noStrike" kern="0" cap="none" spc="0" normalizeH="0" baseline="0" noProof="0" dirty="0">
              <a:ln>
                <a:noFill/>
              </a:ln>
              <a:solidFill>
                <a:srgbClr val="000066"/>
              </a:solidFill>
              <a:effectLst/>
              <a:uLnTx/>
              <a:uFillTx/>
            </a:endParaRPr>
          </a:p>
        </p:txBody>
      </p:sp>
      <p:cxnSp>
        <p:nvCxnSpPr>
          <p:cNvPr id="6" name="Straight Connector 23">
            <a:extLst>
              <a:ext uri="{FF2B5EF4-FFF2-40B4-BE49-F238E27FC236}">
                <a16:creationId xmlns:a16="http://schemas.microsoft.com/office/drawing/2014/main" id="{AF186D36-2DD7-26F2-C3F8-BC6E59A8CCE5}"/>
              </a:ext>
            </a:extLst>
          </p:cNvPr>
          <p:cNvCxnSpPr>
            <a:cxnSpLocks/>
          </p:cNvCxnSpPr>
          <p:nvPr/>
        </p:nvCxnSpPr>
        <p:spPr>
          <a:xfrm>
            <a:off x="350520" y="909310"/>
            <a:ext cx="13655419" cy="0"/>
          </a:xfrm>
          <a:prstGeom prst="line">
            <a:avLst/>
          </a:prstGeom>
          <a:noFill/>
          <a:ln w="12700" cap="flat" cmpd="sng" algn="ctr">
            <a:solidFill>
              <a:srgbClr val="000066"/>
            </a:solidFill>
            <a:prstDash val="solid"/>
            <a:miter lim="800000"/>
          </a:ln>
          <a:effectLst/>
        </p:spPr>
      </p:cxnSp>
      <p:pic>
        <p:nvPicPr>
          <p:cNvPr id="2" name="Picture 1">
            <a:extLst>
              <a:ext uri="{FF2B5EF4-FFF2-40B4-BE49-F238E27FC236}">
                <a16:creationId xmlns:a16="http://schemas.microsoft.com/office/drawing/2014/main" id="{86D6084A-C227-D89F-8AF8-1C75ED3B01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600" y="1432530"/>
            <a:ext cx="5943600" cy="3566160"/>
          </a:xfrm>
          <a:prstGeom prst="rect">
            <a:avLst/>
          </a:prstGeom>
          <a:ln>
            <a:solidFill>
              <a:schemeClr val="accent1"/>
            </a:solidFill>
          </a:ln>
        </p:spPr>
      </p:pic>
      <p:sp>
        <p:nvSpPr>
          <p:cNvPr id="7" name="TextBox 6">
            <a:extLst>
              <a:ext uri="{FF2B5EF4-FFF2-40B4-BE49-F238E27FC236}">
                <a16:creationId xmlns:a16="http://schemas.microsoft.com/office/drawing/2014/main" id="{E662BF93-2B4C-8D58-C0AF-ABF39B448BD0}"/>
              </a:ext>
            </a:extLst>
          </p:cNvPr>
          <p:cNvSpPr txBox="1"/>
          <p:nvPr/>
        </p:nvSpPr>
        <p:spPr>
          <a:xfrm>
            <a:off x="574576" y="4998690"/>
            <a:ext cx="6159624" cy="646331"/>
          </a:xfrm>
          <a:prstGeom prst="rect">
            <a:avLst/>
          </a:prstGeom>
          <a:noFill/>
        </p:spPr>
        <p:txBody>
          <a:bodyPr wrap="square">
            <a:spAutoFit/>
          </a:bodyPr>
          <a:lstStyle/>
          <a:p>
            <a:r>
              <a:rPr lang="en-AM" sz="1800" b="1" dirty="0">
                <a:effectLst/>
                <a:latin typeface="Times New Roman" panose="02020603050405020304" pitchFamily="18" charset="0"/>
                <a:ea typeface="Times New Roman" panose="02020603050405020304" pitchFamily="18" charset="0"/>
              </a:rPr>
              <a:t>Figure 2. Pronounced enhancement in the count rates of NMs located at middle latitudes and high altitudes.</a:t>
            </a:r>
            <a:endParaRPr lang="en-AM" sz="1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FC75EDE9-EE75-402D-F089-08ABFFA01DA7}"/>
              </a:ext>
            </a:extLst>
          </p:cNvPr>
          <p:cNvSpPr txBox="1"/>
          <p:nvPr/>
        </p:nvSpPr>
        <p:spPr>
          <a:xfrm>
            <a:off x="790600" y="5811094"/>
            <a:ext cx="6048672" cy="2308324"/>
          </a:xfrm>
          <a:prstGeom prst="rect">
            <a:avLst/>
          </a:prstGeom>
          <a:noFill/>
        </p:spPr>
        <p:txBody>
          <a:bodyPr wrap="square">
            <a:spAutoFit/>
          </a:bodyPr>
          <a:lstStyle/>
          <a:p>
            <a:r>
              <a:rPr lang="en-AM" sz="1800" kern="100" dirty="0">
                <a:effectLst/>
                <a:latin typeface="Times New Roman" panose="02020603050405020304" pitchFamily="18" charset="0"/>
                <a:ea typeface="Calibri" panose="020F0502020204030204" pitchFamily="34" charset="0"/>
                <a:cs typeface="Times New Roman" panose="02020603050405020304" pitchFamily="18" charset="0"/>
              </a:rPr>
              <a:t>In Fig. 2, we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show</a:t>
            </a:r>
            <a:r>
              <a:rPr lang="en-AM" sz="1800" kern="100" dirty="0">
                <a:effectLst/>
                <a:latin typeface="Times New Roman" panose="02020603050405020304" pitchFamily="18" charset="0"/>
                <a:ea typeface="Calibri" panose="020F0502020204030204" pitchFamily="34" charset="0"/>
                <a:cs typeface="Times New Roman" panose="02020603050405020304" pitchFamily="18" charset="0"/>
              </a:rPr>
              <a:t> correlated enhancements (3-4%)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count rates at middle latitudes and high altitudes </a:t>
            </a:r>
            <a:r>
              <a:rPr lang="en-AM" sz="1800" kern="100" dirty="0">
                <a:effectLst/>
                <a:latin typeface="Times New Roman" panose="02020603050405020304" pitchFamily="18" charset="0"/>
                <a:ea typeface="Calibri" panose="020F0502020204030204" pitchFamily="34" charset="0"/>
                <a:cs typeface="Times New Roman" panose="02020603050405020304" pitchFamily="18" charset="0"/>
              </a:rPr>
              <a:t>NMs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AM" sz="1800" kern="100" dirty="0">
                <a:effectLst/>
                <a:latin typeface="Times New Roman" panose="02020603050405020304" pitchFamily="18" charset="0"/>
                <a:ea typeface="Calibri" panose="020F0502020204030204" pitchFamily="34" charset="0"/>
                <a:cs typeface="Times New Roman" panose="02020603050405020304" pitchFamily="18" charset="0"/>
              </a:rPr>
              <a:t> The time series are measured by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NM</a:t>
            </a:r>
            <a:r>
              <a:rPr lang="en-AM" sz="1800" kern="100" dirty="0">
                <a:effectLst/>
                <a:latin typeface="Times New Roman" panose="02020603050405020304" pitchFamily="18" charset="0"/>
                <a:ea typeface="Calibri" panose="020F0502020204030204" pitchFamily="34" charset="0"/>
                <a:cs typeface="Times New Roman" panose="02020603050405020304" pitchFamily="18" charset="0"/>
              </a:rPr>
              <a:t>s across more than 5500 km. The shapes of enhancements are similar, and correlations are obvious. In contrast, monitors located at sea level do not show enhancements due to the attenuation of the neutron flux in the thick air due to atmospheric cutoff (see Figs 5 and 6 of Chilingarian et al., 2024a).</a:t>
            </a:r>
            <a:endParaRPr lang="en-AM"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EA1552B3-8E28-E585-60B3-89B6404D2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5862" y="1376789"/>
            <a:ext cx="6983067" cy="3566139"/>
          </a:xfrm>
          <a:prstGeom prst="rect">
            <a:avLst/>
          </a:prstGeom>
        </p:spPr>
      </p:pic>
      <p:sp>
        <p:nvSpPr>
          <p:cNvPr id="12" name="TextBox 11">
            <a:extLst>
              <a:ext uri="{FF2B5EF4-FFF2-40B4-BE49-F238E27FC236}">
                <a16:creationId xmlns:a16="http://schemas.microsoft.com/office/drawing/2014/main" id="{C4DD4D33-3312-1EC2-D260-346E2E13CD0A}"/>
              </a:ext>
            </a:extLst>
          </p:cNvPr>
          <p:cNvSpPr txBox="1"/>
          <p:nvPr/>
        </p:nvSpPr>
        <p:spPr>
          <a:xfrm>
            <a:off x="6980750" y="5811094"/>
            <a:ext cx="7199084" cy="1200329"/>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Figure </a:t>
            </a:r>
            <a:r>
              <a:rPr lang="en-US" sz="1800" dirty="0">
                <a:latin typeface="Calibri" panose="020F0502020204030204" pitchFamily="34" charset="0"/>
                <a:ea typeface="Calibri" panose="020F0502020204030204" pitchFamily="34" charset="0"/>
                <a:cs typeface="Times New Roman" panose="02020603050405020304" pitchFamily="18" charset="0"/>
              </a:rPr>
              <a:t>3 </a:t>
            </a:r>
            <a:r>
              <a:rPr lang="en-US" sz="1800" dirty="0">
                <a:effectLst/>
                <a:latin typeface="Calibri" panose="020F0502020204030204" pitchFamily="34" charset="0"/>
                <a:ea typeface="Calibri" panose="020F0502020204030204" pitchFamily="34" charset="0"/>
                <a:cs typeface="Times New Roman" panose="02020603050405020304" pitchFamily="18" charset="0"/>
              </a:rPr>
              <a:t>shows a minute time series of precise correlated counts of the 5 cm thick, 1 m</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area SEVAN upper scintillators on Mts. Aragats (</a:t>
            </a:r>
            <a:r>
              <a:rPr lang="en-AM" sz="1800" dirty="0">
                <a:effectLst/>
                <a:latin typeface="Calibri" panose="020F0502020204030204" pitchFamily="34" charset="0"/>
                <a:ea typeface="Calibri" panose="020F0502020204030204" pitchFamily="34" charset="0"/>
                <a:cs typeface="Times New Roman" panose="02020603050405020304" pitchFamily="18" charset="0"/>
              </a:rPr>
              <a:t>40.25N, 44.15E, altitude3200 m), </a:t>
            </a:r>
            <a:r>
              <a:rPr lang="en-US" sz="1800" dirty="0">
                <a:effectLst/>
                <a:latin typeface="Calibri" panose="020F0502020204030204" pitchFamily="34" charset="0"/>
                <a:ea typeface="Calibri" panose="020F0502020204030204" pitchFamily="34" charset="0"/>
                <a:cs typeface="Times New Roman" panose="02020603050405020304" pitchFamily="18" charset="0"/>
              </a:rPr>
              <a:t>Musala (</a:t>
            </a:r>
            <a:r>
              <a:rPr lang="en-AM" sz="1800" dirty="0">
                <a:effectLst/>
                <a:latin typeface="Calibri" panose="020F0502020204030204" pitchFamily="34" charset="0"/>
                <a:ea typeface="Calibri" panose="020F0502020204030204" pitchFamily="34" charset="0"/>
                <a:cs typeface="Times New Roman" panose="02020603050405020304" pitchFamily="18" charset="0"/>
              </a:rPr>
              <a:t>42.1N, 23.35E, altitude 2930 m)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Lomnicky Stit (</a:t>
            </a:r>
            <a:r>
              <a:rPr lang="en-AM" sz="1800" dirty="0">
                <a:effectLst/>
                <a:latin typeface="Calibri" panose="020F0502020204030204" pitchFamily="34" charset="0"/>
                <a:ea typeface="Calibri" panose="020F0502020204030204" pitchFamily="34" charset="0"/>
                <a:cs typeface="Times New Roman" panose="02020603050405020304" pitchFamily="18" charset="0"/>
              </a:rPr>
              <a:t>49.2N, 20.22E, altitude 2634 m)</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AM" sz="1800" dirty="0">
                <a:effectLst/>
              </a:rPr>
              <a:t> </a:t>
            </a:r>
            <a:endParaRPr lang="en-AM" sz="1800" dirty="0"/>
          </a:p>
        </p:txBody>
      </p:sp>
      <p:sp>
        <p:nvSpPr>
          <p:cNvPr id="14" name="TextBox 13">
            <a:extLst>
              <a:ext uri="{FF2B5EF4-FFF2-40B4-BE49-F238E27FC236}">
                <a16:creationId xmlns:a16="http://schemas.microsoft.com/office/drawing/2014/main" id="{B85B77F1-DDB3-BE05-F6CE-348939F82A43}"/>
              </a:ext>
            </a:extLst>
          </p:cNvPr>
          <p:cNvSpPr txBox="1"/>
          <p:nvPr/>
        </p:nvSpPr>
        <p:spPr>
          <a:xfrm>
            <a:off x="6958256" y="4974842"/>
            <a:ext cx="6880673" cy="646331"/>
          </a:xfrm>
          <a:prstGeom prst="rect">
            <a:avLst/>
          </a:prstGeom>
          <a:noFill/>
        </p:spPr>
        <p:txBody>
          <a:bodyPr wrap="square">
            <a:spAutoFit/>
          </a:bodyPr>
          <a:lstStyle/>
          <a:p>
            <a:r>
              <a:rPr lang="en-AM" sz="1800" b="1" dirty="0">
                <a:effectLst/>
                <a:latin typeface="Times New Roman" panose="02020603050405020304" pitchFamily="18" charset="0"/>
                <a:ea typeface="Times New Roman" panose="02020603050405020304" pitchFamily="18" charset="0"/>
              </a:rPr>
              <a:t>Figure </a:t>
            </a:r>
            <a:r>
              <a:rPr lang="en-AM" sz="1800" b="1" dirty="0">
                <a:latin typeface="Times New Roman" panose="02020603050405020304" pitchFamily="18" charset="0"/>
                <a:ea typeface="Times New Roman" panose="02020603050405020304" pitchFamily="18" charset="0"/>
              </a:rPr>
              <a:t>3</a:t>
            </a:r>
            <a:r>
              <a:rPr lang="en-AM" sz="1800" b="1" dirty="0">
                <a:effectLst/>
                <a:latin typeface="Times New Roman" panose="02020603050405020304" pitchFamily="18" charset="0"/>
                <a:ea typeface="Times New Roman" panose="02020603050405020304" pitchFamily="18" charset="0"/>
              </a:rPr>
              <a:t>. Observation of FD and GLE by SEVAN network</a:t>
            </a:r>
            <a:r>
              <a:rPr lang="en-US" sz="1800" b="1" dirty="0">
                <a:effectLst/>
                <a:latin typeface="Times New Roman" panose="02020603050405020304" pitchFamily="18" charset="0"/>
                <a:ea typeface="Times New Roman" panose="02020603050405020304" pitchFamily="18" charset="0"/>
              </a:rPr>
              <a:t>’s Aragats, Lomnicky Stit, and Musala detectors</a:t>
            </a:r>
            <a:endParaRPr lang="en-AM"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222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6227845-3AD4-8152-8FFD-A39B7E0BFE1D}"/>
              </a:ext>
            </a:extLst>
          </p:cNvPr>
          <p:cNvSpPr>
            <a:spLocks noGrp="1" noRot="1" noMove="1" noResize="1" noEditPoints="1" noAdjustHandles="1" noChangeArrowheads="1" noChangeShapeType="1"/>
          </p:cNvSpPr>
          <p:nvPr/>
        </p:nvSpPr>
        <p:spPr>
          <a:xfrm>
            <a:off x="350520" y="1174046"/>
            <a:ext cx="13655419" cy="7512755"/>
          </a:xfrm>
          <a:prstGeom prst="rect">
            <a:avLst/>
          </a:prstGeom>
          <a:noFill/>
          <a:ln w="19050" cap="flat" cmpd="sng" algn="ctr">
            <a:solidFill>
              <a:srgbClr val="000066"/>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E7280CB-18F1-4983-380A-05C805113EB3}"/>
              </a:ext>
            </a:extLst>
          </p:cNvPr>
          <p:cNvSpPr txBox="1">
            <a:spLocks noGrp="1" noRot="1" noMove="1" noResize="1" noEditPoints="1" noAdjustHandles="1" noChangeArrowheads="1" noChangeShapeType="1"/>
          </p:cNvSpPr>
          <p:nvPr/>
        </p:nvSpPr>
        <p:spPr>
          <a:xfrm>
            <a:off x="350520" y="386090"/>
            <a:ext cx="227498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2800" b="0" i="0" u="none" strike="noStrike" kern="0" cap="none" spc="0" normalizeH="0" baseline="0" noProof="0" dirty="0">
                <a:ln>
                  <a:noFill/>
                </a:ln>
                <a:solidFill>
                  <a:srgbClr val="000066"/>
                </a:solidFill>
                <a:effectLst/>
                <a:uLnTx/>
                <a:uFillTx/>
              </a:rPr>
              <a:t>5. </a:t>
            </a:r>
            <a:r>
              <a:rPr lang="en-US" sz="2800" kern="0" dirty="0">
                <a:solidFill>
                  <a:srgbClr val="000066"/>
                </a:solidFill>
              </a:rPr>
              <a:t>Conclusions</a:t>
            </a:r>
            <a:endParaRPr kumimoji="0" lang="x-none" sz="2800" b="0" i="0" u="none" strike="noStrike" kern="0" cap="none" spc="0" normalizeH="0" baseline="0" noProof="0" dirty="0">
              <a:ln>
                <a:noFill/>
              </a:ln>
              <a:solidFill>
                <a:srgbClr val="000066"/>
              </a:solidFill>
              <a:effectLst/>
              <a:uLnTx/>
              <a:uFillTx/>
            </a:endParaRPr>
          </a:p>
        </p:txBody>
      </p:sp>
      <p:cxnSp>
        <p:nvCxnSpPr>
          <p:cNvPr id="6" name="Straight Connector 23">
            <a:extLst>
              <a:ext uri="{FF2B5EF4-FFF2-40B4-BE49-F238E27FC236}">
                <a16:creationId xmlns:a16="http://schemas.microsoft.com/office/drawing/2014/main" id="{AF186D36-2DD7-26F2-C3F8-BC6E59A8CCE5}"/>
              </a:ext>
            </a:extLst>
          </p:cNvPr>
          <p:cNvCxnSpPr>
            <a:cxnSpLocks/>
          </p:cNvCxnSpPr>
          <p:nvPr/>
        </p:nvCxnSpPr>
        <p:spPr>
          <a:xfrm>
            <a:off x="350520" y="909310"/>
            <a:ext cx="13655419" cy="0"/>
          </a:xfrm>
          <a:prstGeom prst="line">
            <a:avLst/>
          </a:prstGeom>
          <a:noFill/>
          <a:ln w="12700" cap="flat" cmpd="sng" algn="ctr">
            <a:solidFill>
              <a:srgbClr val="000066"/>
            </a:solidFill>
            <a:prstDash val="solid"/>
            <a:miter lim="800000"/>
          </a:ln>
          <a:effectLst/>
        </p:spPr>
      </p:cxnSp>
      <p:pic>
        <p:nvPicPr>
          <p:cNvPr id="2" name="Picture 1">
            <a:extLst>
              <a:ext uri="{FF2B5EF4-FFF2-40B4-BE49-F238E27FC236}">
                <a16:creationId xmlns:a16="http://schemas.microsoft.com/office/drawing/2014/main" id="{0988261C-B080-918B-5EEC-79963F72A9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 y="1264320"/>
            <a:ext cx="7873902" cy="2922429"/>
          </a:xfrm>
          <a:prstGeom prst="rect">
            <a:avLst/>
          </a:prstGeom>
        </p:spPr>
      </p:pic>
      <p:sp>
        <p:nvSpPr>
          <p:cNvPr id="7" name="TextBox 6">
            <a:extLst>
              <a:ext uri="{FF2B5EF4-FFF2-40B4-BE49-F238E27FC236}">
                <a16:creationId xmlns:a16="http://schemas.microsoft.com/office/drawing/2014/main" id="{090F031F-055E-ADE2-4CA5-45EDE6D3851A}"/>
              </a:ext>
            </a:extLst>
          </p:cNvPr>
          <p:cNvSpPr txBox="1"/>
          <p:nvPr/>
        </p:nvSpPr>
        <p:spPr>
          <a:xfrm>
            <a:off x="574576" y="4237925"/>
            <a:ext cx="7199084" cy="646331"/>
          </a:xfrm>
          <a:prstGeom prst="rect">
            <a:avLst/>
          </a:prstGeom>
          <a:noFill/>
        </p:spPr>
        <p:txBody>
          <a:bodyPr wrap="square">
            <a:spAutoFit/>
          </a:bodyPr>
          <a:lstStyle/>
          <a:p>
            <a:pPr>
              <a:spcAft>
                <a:spcPts val="1000"/>
              </a:spcAft>
            </a:pPr>
            <a:r>
              <a:rPr lang="en-AM" sz="1800" b="1"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Figure </a:t>
            </a:r>
            <a:r>
              <a:rPr lang="en-AM" sz="1800" b="1" kern="100"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4</a:t>
            </a:r>
            <a:r>
              <a:rPr lang="en-AM" sz="1800" b="1"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The integral energy spectra of ME particles a), and GLE particles b) measured by SEVAN light spectrometer on Aragats.</a:t>
            </a:r>
            <a:endParaRPr lang="en-AM"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613162B-2F41-0DD7-0129-1AEB25881637}"/>
              </a:ext>
            </a:extLst>
          </p:cNvPr>
          <p:cNvSpPr txBox="1"/>
          <p:nvPr/>
        </p:nvSpPr>
        <p:spPr>
          <a:xfrm>
            <a:off x="742153" y="4884256"/>
            <a:ext cx="7199084" cy="3139321"/>
          </a:xfrm>
          <a:prstGeom prst="rect">
            <a:avLst/>
          </a:prstGeom>
          <a:noFill/>
        </p:spPr>
        <p:txBody>
          <a:bodyPr wrap="square">
            <a:spAutoFit/>
          </a:bodyPr>
          <a:lstStyle/>
          <a:p>
            <a:r>
              <a:rPr lang="en-AM" sz="1800" kern="100" dirty="0">
                <a:effectLst/>
                <a:latin typeface="Times New Roman" panose="02020603050405020304" pitchFamily="18" charset="0"/>
                <a:ea typeface="Calibri" panose="020F0502020204030204" pitchFamily="34" charset="0"/>
                <a:cs typeface="Times New Roman" panose="02020603050405020304" pitchFamily="18" charset="0"/>
              </a:rPr>
              <a:t>The energy spectrum of the “additional particles” </a:t>
            </a:r>
            <a:r>
              <a:rPr lang="en-AM" sz="1800" kern="100" dirty="0">
                <a:latin typeface="Times New Roman" panose="02020603050405020304" pitchFamily="18" charset="0"/>
                <a:ea typeface="Calibri" panose="020F0502020204030204" pitchFamily="34" charset="0"/>
                <a:cs typeface="Times New Roman" panose="02020603050405020304" pitchFamily="18" charset="0"/>
              </a:rPr>
              <a:t>observed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on 5 November 2023 is limited by 10 MeV, indicating low energy primaries giving rise to the ME event. T</a:t>
            </a:r>
            <a:r>
              <a:rPr lang="en-AM" sz="1800" kern="100" dirty="0">
                <a:effectLst/>
                <a:latin typeface="Times New Roman" panose="02020603050405020304" pitchFamily="18" charset="0"/>
                <a:ea typeface="Calibri" panose="020F0502020204030204" pitchFamily="34" charset="0"/>
                <a:cs typeface="Times New Roman" panose="02020603050405020304" pitchFamily="18" charset="0"/>
              </a:rPr>
              <a:t>he storm-induced weakening of the geomagnetic shielding</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allows primary GCR with energies below geomagnetic cutoff rigidity to enter the atmosphere and originate EASs</a:t>
            </a:r>
            <a:r>
              <a:rPr lang="en-AM"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In contrast, the secondaries from SEP on May 11 (see details on the GLE event in </a:t>
            </a:r>
            <a:r>
              <a:rPr lang="en-AM" sz="1800" kern="100" dirty="0">
                <a:effectLst/>
                <a:latin typeface="Times New Roman" panose="02020603050405020304" pitchFamily="18" charset="0"/>
                <a:ea typeface="TimesNewRomanPSMT"/>
                <a:cs typeface="Times New Roman" panose="02020603050405020304" pitchFamily="18" charset="0"/>
              </a:rPr>
              <a:t>Hayakawa</a:t>
            </a:r>
            <a:r>
              <a:rPr lang="en-US" sz="1800" kern="100" dirty="0">
                <a:effectLst/>
                <a:latin typeface="Times New Roman" panose="02020603050405020304" pitchFamily="18" charset="0"/>
                <a:ea typeface="TimesNewRomanPSMT"/>
                <a:cs typeface="Times New Roman" panose="02020603050405020304" pitchFamily="18" charset="0"/>
              </a:rPr>
              <a:t> et al., 2024 and Chilingarian et al., 2024b) are prolonged till 100 MeV, Fig. </a:t>
            </a:r>
            <a:r>
              <a:rPr lang="en-US" sz="1800" kern="100" dirty="0">
                <a:latin typeface="Times New Roman" panose="02020603050405020304" pitchFamily="18" charset="0"/>
                <a:ea typeface="TimesNewRomanPSMT"/>
                <a:cs typeface="Times New Roman" panose="02020603050405020304" pitchFamily="18" charset="0"/>
              </a:rPr>
              <a:t>3b</a:t>
            </a:r>
            <a:r>
              <a:rPr lang="en-US" sz="1800" kern="100" dirty="0">
                <a:effectLst/>
                <a:latin typeface="Times New Roman" panose="02020603050405020304" pitchFamily="18" charset="0"/>
                <a:ea typeface="TimesNewRomanPSMT"/>
                <a:cs typeface="Times New Roman" panose="02020603050405020304" pitchFamily="18" charset="0"/>
              </a:rPr>
              <a:t>. As we demonstrate in (</a:t>
            </a:r>
            <a:r>
              <a:rPr lang="en-US" sz="1800" kern="100" dirty="0" err="1">
                <a:effectLst/>
                <a:latin typeface="Times New Roman" panose="02020603050405020304" pitchFamily="18" charset="0"/>
                <a:ea typeface="TimesNewRomanPSMT"/>
                <a:cs typeface="Times New Roman" panose="02020603050405020304" pitchFamily="18" charset="0"/>
              </a:rPr>
              <a:t>Bostanjan</a:t>
            </a:r>
            <a:r>
              <a:rPr lang="en-US" sz="1800" kern="100" dirty="0">
                <a:effectLst/>
                <a:latin typeface="Times New Roman" panose="02020603050405020304" pitchFamily="18" charset="0"/>
                <a:ea typeface="TimesNewRomanPSMT"/>
                <a:cs typeface="Times New Roman" panose="02020603050405020304" pitchFamily="18" charset="0"/>
              </a:rPr>
              <a:t> et al., 2007; Chilingarian and Bostanjyan, 2009), the energies of solar protons can reach 20 GeV and more. Thus, SCR can produce secondaries with much </a:t>
            </a:r>
            <a:r>
              <a:rPr lang="en-US" sz="1800" kern="100" dirty="0">
                <a:latin typeface="Times New Roman" panose="02020603050405020304" pitchFamily="18" charset="0"/>
                <a:ea typeface="TimesNewRomanPSMT"/>
                <a:cs typeface="Times New Roman" panose="02020603050405020304" pitchFamily="18" charset="0"/>
              </a:rPr>
              <a:t>larger</a:t>
            </a:r>
            <a:r>
              <a:rPr lang="en-US" sz="1800" kern="100" dirty="0">
                <a:effectLst/>
                <a:latin typeface="Times New Roman" panose="02020603050405020304" pitchFamily="18" charset="0"/>
                <a:ea typeface="TimesNewRomanPSMT"/>
                <a:cs typeface="Times New Roman" panose="02020603050405020304" pitchFamily="18" charset="0"/>
              </a:rPr>
              <a:t> energies than GCR below the geomagnetic cutoff during magnetospheric effects (less than 7 GeV).</a:t>
            </a:r>
            <a:endParaRPr lang="en-AM"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DB22821-C36D-5C4E-5074-20C9D40A7F5F}"/>
              </a:ext>
            </a:extLst>
          </p:cNvPr>
          <p:cNvSpPr txBox="1"/>
          <p:nvPr/>
        </p:nvSpPr>
        <p:spPr>
          <a:xfrm>
            <a:off x="7997716" y="1149648"/>
            <a:ext cx="6008223" cy="7571303"/>
          </a:xfrm>
          <a:prstGeom prst="rect">
            <a:avLst/>
          </a:prstGeom>
          <a:noFill/>
        </p:spPr>
        <p:txBody>
          <a:bodyPr wrap="square">
            <a:spAutoFit/>
          </a:bodyPr>
          <a:lstStyle/>
          <a:p>
            <a:r>
              <a:rPr lang="en-AM" sz="1800" kern="0" dirty="0">
                <a:effectLst/>
                <a:latin typeface="Times New Roman" panose="02020603050405020304" pitchFamily="18" charset="0"/>
                <a:ea typeface="Times New Roman" panose="02020603050405020304" pitchFamily="18" charset="0"/>
                <a:cs typeface="Times New Roman" panose="02020603050405020304" pitchFamily="18" charset="0"/>
              </a:rPr>
              <a:t>One of the key issues in assessing the potential damage from solar cosmic rays to satellites and terrestrial technologies is the “hardness” of the solar energetic particle energy spectrum. When the spectral index of SEPs at GeV energies is in the range of 5-6, abundant protons in the 50-100 MeV pose a serious threat to satellite electronics. Using the SEVAN-light detector, we measure the energy releases of neutral and charged particle fluxes during ground-level enhancement and magnetospheric effect events. The notable differences in the energy release patterns between these two event types confirm the sensitivity of our proposed method for assessing SEP energy spectra.</a:t>
            </a:r>
            <a:endParaRPr lang="en-AM"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AM" sz="1800" kern="0" dirty="0">
                <a:effectLst/>
                <a:latin typeface="Times New Roman" panose="02020603050405020304" pitchFamily="18" charset="0"/>
                <a:ea typeface="Times New Roman" panose="02020603050405020304" pitchFamily="18" charset="0"/>
                <a:cs typeface="Times New Roman" panose="02020603050405020304" pitchFamily="18" charset="0"/>
              </a:rPr>
              <a:t>We also propose a refined definition of the Magnetospheric Effect. Our classification consists of the following criteria:</a:t>
            </a:r>
            <a:endParaRPr lang="en-AM"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AM" sz="1800" kern="0" dirty="0">
                <a:effectLst/>
                <a:latin typeface="Times New Roman" panose="02020603050405020304" pitchFamily="18" charset="0"/>
                <a:ea typeface="Times New Roman" panose="02020603050405020304" pitchFamily="18" charset="0"/>
                <a:cs typeface="Times New Roman" panose="02020603050405020304" pitchFamily="18" charset="0"/>
              </a:rPr>
              <a:t>Observation by High-Latitude and Middle-Latitude Detectors: Antarctic and near-polar neutron monitors do not register flux enhancements, whereas middle-latitude NMs and muon detectors consistently observe count rate increases.</a:t>
            </a:r>
            <a:endParaRPr lang="en-AM"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AM" sz="1800" kern="0" dirty="0">
                <a:effectLst/>
                <a:latin typeface="Times New Roman" panose="02020603050405020304" pitchFamily="18" charset="0"/>
                <a:ea typeface="Times New Roman" panose="02020603050405020304" pitchFamily="18" charset="0"/>
                <a:cs typeface="Times New Roman" panose="02020603050405020304" pitchFamily="18" charset="0"/>
              </a:rPr>
              <a:t>Influence of Atmospheric Cutoff Rigidity: Due to atmospheric cutoff rigidity, NMs and SEVAN detectors located on mountain tops at middle latitudes exhibit flux enhancements, while those at sea level do not.</a:t>
            </a:r>
            <a:endParaRPr lang="en-AM"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AM" sz="1800" kern="0" dirty="0">
                <a:effectLst/>
                <a:latin typeface="Times New Roman" panose="02020603050405020304" pitchFamily="18" charset="0"/>
                <a:ea typeface="Times New Roman" panose="02020603050405020304" pitchFamily="18" charset="0"/>
                <a:cs typeface="Times New Roman" panose="02020603050405020304" pitchFamily="18" charset="0"/>
              </a:rPr>
              <a:t>Distinct Energy Spectra: The energy spectra of shower particles measured during ME events differ significantly from other causes of flux enhancement, making this criterion essential for ME identification.</a:t>
            </a:r>
            <a:endParaRPr lang="en-AM"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79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6227845-3AD4-8152-8FFD-A39B7E0BFE1D}"/>
              </a:ext>
            </a:extLst>
          </p:cNvPr>
          <p:cNvSpPr>
            <a:spLocks noGrp="1" noRot="1" noMove="1" noResize="1" noEditPoints="1" noAdjustHandles="1" noChangeArrowheads="1" noChangeShapeType="1"/>
          </p:cNvSpPr>
          <p:nvPr/>
        </p:nvSpPr>
        <p:spPr>
          <a:xfrm>
            <a:off x="350520" y="1174046"/>
            <a:ext cx="13655419" cy="7512755"/>
          </a:xfrm>
          <a:prstGeom prst="rect">
            <a:avLst/>
          </a:prstGeom>
          <a:noFill/>
          <a:ln w="19050" cap="flat" cmpd="sng" algn="ctr">
            <a:solidFill>
              <a:srgbClr val="000066"/>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E7280CB-18F1-4983-380A-05C805113EB3}"/>
              </a:ext>
            </a:extLst>
          </p:cNvPr>
          <p:cNvSpPr txBox="1">
            <a:spLocks noGrp="1" noRot="1" noMove="1" noResize="1" noEditPoints="1" noAdjustHandles="1" noChangeArrowheads="1" noChangeShapeType="1"/>
          </p:cNvSpPr>
          <p:nvPr/>
        </p:nvSpPr>
        <p:spPr>
          <a:xfrm>
            <a:off x="350520" y="386090"/>
            <a:ext cx="2082621" cy="523220"/>
          </a:xfrm>
          <a:prstGeom prst="rect">
            <a:avLst/>
          </a:prstGeom>
          <a:noFill/>
        </p:spPr>
        <p:txBody>
          <a:bodyPr wrap="none" rtlCol="0">
            <a:spAutoFit/>
          </a:bodyPr>
          <a:lstStyle/>
          <a:p>
            <a:pPr marR="0" lvl="0" defTabSz="914400" eaLnBrk="1" fontAlgn="auto" latinLnBrk="0" hangingPunct="1">
              <a:lnSpc>
                <a:spcPct val="100000"/>
              </a:lnSpc>
              <a:spcBef>
                <a:spcPts val="0"/>
              </a:spcBef>
              <a:spcAft>
                <a:spcPts val="0"/>
              </a:spcAft>
              <a:buClrTx/>
              <a:buSzTx/>
              <a:tabLst/>
              <a:defRPr/>
            </a:pPr>
            <a:r>
              <a:rPr lang="en-US" sz="2800" kern="0" dirty="0">
                <a:solidFill>
                  <a:srgbClr val="000066"/>
                </a:solidFill>
              </a:rPr>
              <a:t>6.References</a:t>
            </a:r>
            <a:endParaRPr kumimoji="0" lang="x-none" sz="2800" b="0" i="0" u="none" strike="noStrike" kern="0" cap="none" spc="0" normalizeH="0" baseline="0" noProof="0" dirty="0">
              <a:ln>
                <a:noFill/>
              </a:ln>
              <a:solidFill>
                <a:srgbClr val="000066"/>
              </a:solidFill>
              <a:effectLst/>
              <a:uLnTx/>
              <a:uFillTx/>
            </a:endParaRPr>
          </a:p>
        </p:txBody>
      </p:sp>
      <p:cxnSp>
        <p:nvCxnSpPr>
          <p:cNvPr id="6" name="Straight Connector 23">
            <a:extLst>
              <a:ext uri="{FF2B5EF4-FFF2-40B4-BE49-F238E27FC236}">
                <a16:creationId xmlns:a16="http://schemas.microsoft.com/office/drawing/2014/main" id="{AF186D36-2DD7-26F2-C3F8-BC6E59A8CCE5}"/>
              </a:ext>
            </a:extLst>
          </p:cNvPr>
          <p:cNvCxnSpPr>
            <a:cxnSpLocks noGrp="1" noRot="1" noMove="1" noResize="1" noEditPoints="1" noAdjustHandles="1" noChangeArrowheads="1" noChangeShapeType="1"/>
          </p:cNvCxnSpPr>
          <p:nvPr/>
        </p:nvCxnSpPr>
        <p:spPr>
          <a:xfrm>
            <a:off x="350520" y="909310"/>
            <a:ext cx="13655419" cy="0"/>
          </a:xfrm>
          <a:prstGeom prst="line">
            <a:avLst/>
          </a:prstGeom>
          <a:noFill/>
          <a:ln w="12700" cap="flat" cmpd="sng" algn="ctr">
            <a:solidFill>
              <a:srgbClr val="000066"/>
            </a:solidFill>
            <a:prstDash val="solid"/>
            <a:miter lim="800000"/>
          </a:ln>
          <a:effectLst/>
        </p:spPr>
      </p:cxnSp>
      <p:sp>
        <p:nvSpPr>
          <p:cNvPr id="3" name="TextBox 2">
            <a:extLst>
              <a:ext uri="{FF2B5EF4-FFF2-40B4-BE49-F238E27FC236}">
                <a16:creationId xmlns:a16="http://schemas.microsoft.com/office/drawing/2014/main" id="{4C00322D-B282-5463-BE02-99FF25BB7D15}"/>
              </a:ext>
            </a:extLst>
          </p:cNvPr>
          <p:cNvSpPr txBox="1"/>
          <p:nvPr/>
        </p:nvSpPr>
        <p:spPr>
          <a:xfrm>
            <a:off x="790599" y="1432530"/>
            <a:ext cx="13215339" cy="5324535"/>
          </a:xfrm>
          <a:prstGeom prst="rect">
            <a:avLst/>
          </a:prstGeom>
          <a:noFill/>
        </p:spPr>
        <p:txBody>
          <a:bodyPr wrap="square">
            <a:spAutoFit/>
          </a:bodyPr>
          <a:lstStyle/>
          <a:p>
            <a:pPr algn="just">
              <a:tabLst>
                <a:tab pos="685800" algn="l"/>
              </a:tabLst>
            </a:pPr>
            <a:r>
              <a:rPr lang="en-AM" sz="2400" kern="100" dirty="0">
                <a:effectLst/>
                <a:latin typeface="Times New Roman" panose="02020603050405020304" pitchFamily="18" charset="0"/>
                <a:ea typeface="Calibri" panose="020F0502020204030204" pitchFamily="34" charset="0"/>
                <a:cs typeface="Times New Roman" panose="02020603050405020304" pitchFamily="18" charset="0"/>
              </a:rPr>
              <a:t>Bostanjyan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N.</a:t>
            </a:r>
            <a:r>
              <a:rPr lang="en-AM"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a:t>
            </a:r>
            <a:r>
              <a:rPr lang="en-AM" sz="2400" kern="100" dirty="0">
                <a:effectLst/>
                <a:latin typeface="Times New Roman" panose="02020603050405020304" pitchFamily="18" charset="0"/>
                <a:ea typeface="Calibri" panose="020F0502020204030204" pitchFamily="34" charset="0"/>
                <a:cs typeface="Times New Roman" panose="02020603050405020304" pitchFamily="18" charset="0"/>
              </a:rPr>
              <a:t>hilingarian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Eganov</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V.,</a:t>
            </a:r>
            <a:r>
              <a:rPr lang="en-AM" sz="2400" kern="100" dirty="0">
                <a:effectLst/>
                <a:latin typeface="Times New Roman" panose="02020603050405020304" pitchFamily="18" charset="0"/>
                <a:ea typeface="Calibri" panose="020F0502020204030204" pitchFamily="34" charset="0"/>
                <a:cs typeface="Times New Roman" panose="02020603050405020304" pitchFamily="18" charset="0"/>
              </a:rPr>
              <a:t> et al.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(2007) </a:t>
            </a:r>
            <a:r>
              <a:rPr lang="en-AM" sz="2400" i="1" kern="100" dirty="0">
                <a:effectLst/>
                <a:latin typeface="Calibri" panose="020F0502020204030204" pitchFamily="34" charset="0"/>
                <a:ea typeface="Calibri" panose="020F0502020204030204" pitchFamily="34" charset="0"/>
                <a:cs typeface="Times New Roman" panose="02020603050405020304" pitchFamily="18" charset="0"/>
              </a:rPr>
              <a:t>On the production of highest energy solar protons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on </a:t>
            </a:r>
            <a:r>
              <a:rPr lang="en-AM" sz="2400" i="1" kern="100" dirty="0">
                <a:effectLst/>
                <a:latin typeface="Calibri" panose="020F0502020204030204" pitchFamily="34" charset="0"/>
                <a:ea typeface="Calibri" panose="020F0502020204030204" pitchFamily="34" charset="0"/>
                <a:cs typeface="Times New Roman" panose="02020603050405020304" pitchFamily="18" charset="0"/>
              </a:rPr>
              <a:t>20 January 2005</a:t>
            </a:r>
            <a:r>
              <a:rPr lang="en-AM" sz="2400" kern="100" dirty="0">
                <a:effectLst/>
                <a:latin typeface="Times New Roman" panose="02020603050405020304" pitchFamily="18" charset="0"/>
                <a:ea typeface="Calibri" panose="020F0502020204030204" pitchFamily="34" charset="0"/>
                <a:cs typeface="Times New Roman" panose="02020603050405020304" pitchFamily="18" charset="0"/>
              </a:rPr>
              <a:t>, J. Adv. Space Res. 39, 145</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6</a:t>
            </a:r>
            <a:r>
              <a:rPr lang="en-AM"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AM" sz="2400" u="sng"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tabLst>
                <a:tab pos="6858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Chilingarian, A. and Bostanjyan, N. (2009) Cosmic ray intensity increases detected by Aragats Space Environmental Center monitors during the 23rd solar activity cycle in correlation with geomagnetic storms. J. Geophys. Res. 114 (A9), A09107. </a:t>
            </a:r>
            <a:r>
              <a:rPr lang="en-AM" sz="2400" dirty="0">
                <a:effectLst/>
                <a:latin typeface="Calibri" panose="020F0502020204030204" pitchFamily="34" charset="0"/>
                <a:ea typeface="Calibri" panose="020F0502020204030204" pitchFamily="34" charset="0"/>
                <a:cs typeface="Times New Roman" panose="02020603050405020304" pitchFamily="18" charset="0"/>
              </a:rPr>
              <a:t>doi:10.1029/2009JA014346</a:t>
            </a:r>
            <a:r>
              <a:rPr lang="en-AM" sz="2400" dirty="0">
                <a:effectLst/>
              </a:rPr>
              <a:t> </a:t>
            </a:r>
            <a:endParaRPr lang="en-AM" sz="2400" u="sng" kern="100" dirty="0">
              <a:latin typeface="Times New Roman" panose="02020603050405020304" pitchFamily="18" charset="0"/>
              <a:cs typeface="Times New Roman" panose="02020603050405020304" pitchFamily="18" charset="0"/>
            </a:endParaRPr>
          </a:p>
          <a:p>
            <a:pPr algn="just">
              <a:tabLst>
                <a:tab pos="685800" algn="l"/>
              </a:tabLst>
            </a:pPr>
            <a:r>
              <a:rPr lang="en-AM" sz="2400" kern="0" dirty="0">
                <a:effectLst/>
                <a:latin typeface="Times New Roman" panose="02020603050405020304" pitchFamily="18" charset="0"/>
                <a:ea typeface="Times New Roman" panose="02020603050405020304" pitchFamily="18" charset="0"/>
                <a:cs typeface="Times New Roman" panose="02020603050405020304" pitchFamily="18" charset="0"/>
              </a:rPr>
              <a:t>Chilingarian, A., Karapetyan, T., Sargsyan, B., Knapp, J., Walter, M., Rehm, T. (2024c) Increase in the count rates of ground-based cosmic-ray detectors caused by the heliomagnetic disturbance on 5 November 2023, EPL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148, 19001. </a:t>
            </a:r>
            <a:r>
              <a:rPr lang="en-AM" sz="2400" kern="0" dirty="0">
                <a:effectLst/>
                <a:latin typeface="Times New Roman" panose="02020603050405020304" pitchFamily="18" charset="0"/>
                <a:ea typeface="Times New Roman" panose="02020603050405020304" pitchFamily="18" charset="0"/>
                <a:cs typeface="Times New Roman" panose="02020603050405020304" pitchFamily="18" charset="0"/>
              </a:rPr>
              <a:t>doi: 10.1209/0295-5075/ad329c</a:t>
            </a:r>
            <a:endParaRPr lang="en-AM"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685800" algn="l"/>
              </a:tabLst>
            </a:pPr>
            <a:r>
              <a:rPr lang="en-AM" sz="2400" kern="0" dirty="0">
                <a:effectLst/>
                <a:latin typeface="Times New Roman" panose="02020603050405020304" pitchFamily="18" charset="0"/>
                <a:ea typeface="Times New Roman" panose="02020603050405020304" pitchFamily="18" charset="0"/>
                <a:cs typeface="Times New Roman" panose="02020603050405020304" pitchFamily="18" charset="0"/>
              </a:rPr>
              <a:t>Chilingarian, A., Karapetyan, T., Sargsyan, B., Asatryan, K., Gabaryan, G. (2024d) Influence of magnetosphere disturbances on particle fluxes measured by ground-based detector, EPL 148, 19001. </a:t>
            </a:r>
            <a:r>
              <a:rPr lang="en-AM" sz="2400" kern="100" dirty="0">
                <a:effectLst/>
                <a:latin typeface="Times New Roman" panose="02020603050405020304" pitchFamily="18" charset="0"/>
                <a:ea typeface="Calibri" panose="020F0502020204030204" pitchFamily="34" charset="0"/>
                <a:cs typeface="Times New Roman" panose="02020603050405020304" pitchFamily="18" charset="0"/>
              </a:rPr>
              <a:t>doi:10.1209/0295-5075/ad7e4c</a:t>
            </a:r>
            <a:endParaRPr lang="en-AM"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685800" algn="l"/>
              </a:tabLst>
            </a:pPr>
            <a:r>
              <a:rPr lang="en-AM" sz="2400" kern="100" dirty="0">
                <a:effectLst/>
                <a:latin typeface="Times New Roman" panose="02020603050405020304" pitchFamily="18" charset="0"/>
                <a:ea typeface="TimesNewRomanPSMT"/>
                <a:cs typeface="Times New Roman" panose="02020603050405020304" pitchFamily="18" charset="0"/>
              </a:rPr>
              <a:t>Hayakawa </a:t>
            </a:r>
            <a:r>
              <a:rPr lang="en-US" sz="2400" kern="100" dirty="0">
                <a:effectLst/>
                <a:latin typeface="Times New Roman" panose="02020603050405020304" pitchFamily="18" charset="0"/>
                <a:ea typeface="TimesNewRomanPSMT"/>
                <a:cs typeface="Times New Roman" panose="02020603050405020304" pitchFamily="18" charset="0"/>
              </a:rPr>
              <a:t>H., </a:t>
            </a:r>
            <a:r>
              <a:rPr lang="en-US" sz="2400" kern="100" dirty="0" err="1">
                <a:effectLst/>
                <a:latin typeface="Times New Roman" panose="02020603050405020304" pitchFamily="18" charset="0"/>
                <a:ea typeface="TimesNewRomanPSMT"/>
                <a:cs typeface="Times New Roman" panose="02020603050405020304" pitchFamily="18" charset="0"/>
              </a:rPr>
              <a:t>Ebihara</a:t>
            </a:r>
            <a:r>
              <a:rPr lang="en-US" sz="2400" kern="100" dirty="0">
                <a:effectLst/>
                <a:latin typeface="Times New Roman" panose="02020603050405020304" pitchFamily="18" charset="0"/>
                <a:ea typeface="TimesNewRomanPSMT"/>
                <a:cs typeface="Times New Roman" panose="02020603050405020304" pitchFamily="18" charset="0"/>
              </a:rPr>
              <a:t> Y., </a:t>
            </a:r>
            <a:r>
              <a:rPr lang="en-US" sz="2400" kern="100" dirty="0" err="1">
                <a:effectLst/>
                <a:latin typeface="Times New Roman" panose="02020603050405020304" pitchFamily="18" charset="0"/>
                <a:ea typeface="TimesNewRomanPSMT"/>
                <a:cs typeface="Times New Roman" panose="02020603050405020304" pitchFamily="18" charset="0"/>
              </a:rPr>
              <a:t>Mishev</a:t>
            </a:r>
            <a:r>
              <a:rPr lang="en-US" sz="2400" kern="100" dirty="0">
                <a:effectLst/>
                <a:latin typeface="Times New Roman" panose="02020603050405020304" pitchFamily="18" charset="0"/>
                <a:ea typeface="TimesNewRomanPSMT"/>
                <a:cs typeface="Times New Roman" panose="02020603050405020304" pitchFamily="18" charset="0"/>
              </a:rPr>
              <a:t> A., </a:t>
            </a:r>
            <a:r>
              <a:rPr lang="en-AM" sz="2400" kern="100" dirty="0">
                <a:effectLst/>
                <a:latin typeface="Times New Roman" panose="02020603050405020304" pitchFamily="18" charset="0"/>
                <a:ea typeface="Calibri" panose="020F0502020204030204" pitchFamily="34" charset="0"/>
                <a:cs typeface="Times New Roman" panose="02020603050405020304" pitchFamily="18" charset="0"/>
              </a:rPr>
              <a:t>et al</a:t>
            </a:r>
            <a:r>
              <a:rPr lang="en-AM" sz="2400" kern="100" dirty="0">
                <a:effectLst/>
                <a:latin typeface="Times New Roman" panose="02020603050405020304" pitchFamily="18" charset="0"/>
                <a:ea typeface="TimesNewRomanPSMT"/>
                <a:cs typeface="Times New Roman" panose="02020603050405020304" pitchFamily="18" charset="0"/>
              </a:rPr>
              <a:t>. </a:t>
            </a:r>
            <a:r>
              <a:rPr lang="en-US" sz="2400" kern="100" dirty="0">
                <a:effectLst/>
                <a:latin typeface="Times New Roman" panose="02020603050405020304" pitchFamily="18" charset="0"/>
                <a:ea typeface="TimesNewRomanPSMT"/>
                <a:cs typeface="Times New Roman" panose="02020603050405020304" pitchFamily="18" charset="0"/>
              </a:rPr>
              <a:t>(2024) </a:t>
            </a:r>
            <a:r>
              <a:rPr lang="en-AM" sz="2400" kern="100" dirty="0">
                <a:effectLst/>
                <a:latin typeface="Times New Roman" panose="02020603050405020304" pitchFamily="18" charset="0"/>
                <a:ea typeface="TimesNewRomanPSMT"/>
                <a:cs typeface="Times New Roman" panose="02020603050405020304" pitchFamily="18" charset="0"/>
              </a:rPr>
              <a:t>The Solar and Geomagnetic Storms in May 2024, arXiv:2407.07665</a:t>
            </a:r>
            <a:r>
              <a:rPr lang="en-US" sz="2400" kern="100" dirty="0">
                <a:effectLst/>
                <a:latin typeface="Times New Roman" panose="02020603050405020304" pitchFamily="18" charset="0"/>
                <a:ea typeface="TimesNewRomanPSMT"/>
                <a:cs typeface="Times New Roman" panose="02020603050405020304" pitchFamily="18" charset="0"/>
              </a:rPr>
              <a:t>, </a:t>
            </a:r>
            <a:r>
              <a:rPr lang="en-AM" sz="2400" kern="100" dirty="0">
                <a:effectLst/>
                <a:latin typeface="Times New Roman" panose="02020603050405020304" pitchFamily="18" charset="0"/>
                <a:ea typeface="TimesNewRomanPSMT"/>
                <a:cs typeface="Times New Roman" panose="02020603050405020304" pitchFamily="18" charset="0"/>
              </a:rPr>
              <a:t>2024</a:t>
            </a:r>
            <a:r>
              <a:rPr lang="en-US" sz="2400" kern="100" dirty="0">
                <a:effectLst/>
                <a:latin typeface="Times New Roman" panose="02020603050405020304" pitchFamily="18" charset="0"/>
                <a:ea typeface="TimesNewRomanPSMT"/>
                <a:cs typeface="Times New Roman" panose="02020603050405020304" pitchFamily="18" charset="0"/>
              </a:rPr>
              <a:t>.</a:t>
            </a:r>
            <a:endParaRPr lang="en-AM"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685800" algn="l"/>
              </a:tabLst>
            </a:pPr>
            <a:endParaRPr lang="en-AM"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440200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1500</Words>
  <Application>Microsoft Macintosh PowerPoint</Application>
  <PresentationFormat>Custom</PresentationFormat>
  <Paragraphs>62</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Times New Roman</vt:lpstr>
      <vt:lpstr>TimesNewRomanPSMT</vt:lpstr>
      <vt:lpstr>Wingdings</vt:lpstr>
      <vt:lpstr>Θέμα του Office</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Ashot Chilingaryan</cp:lastModifiedBy>
  <cp:revision>8</cp:revision>
  <dcterms:created xsi:type="dcterms:W3CDTF">2025-01-19T16:11:37Z</dcterms:created>
  <dcterms:modified xsi:type="dcterms:W3CDTF">2025-03-16T03:51:20Z</dcterms:modified>
</cp:coreProperties>
</file>