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4398625" cy="8997950"/>
  <p:notesSz cx="6858000" cy="9144000"/>
  <p:defaultTextStyle>
    <a:defPPr>
      <a:defRPr lang="el-GR"/>
    </a:defPPr>
    <a:lvl1pPr marL="0" algn="l" defTabSz="1336944" rtl="0" eaLnBrk="1" latinLnBrk="0" hangingPunct="1">
      <a:defRPr sz="2600" kern="1200">
        <a:solidFill>
          <a:schemeClr val="tx1"/>
        </a:solidFill>
        <a:latin typeface="+mn-lt"/>
        <a:ea typeface="+mn-ea"/>
        <a:cs typeface="+mn-cs"/>
      </a:defRPr>
    </a:lvl1pPr>
    <a:lvl2pPr marL="668472" algn="l" defTabSz="1336944" rtl="0" eaLnBrk="1" latinLnBrk="0" hangingPunct="1">
      <a:defRPr sz="2600" kern="1200">
        <a:solidFill>
          <a:schemeClr val="tx1"/>
        </a:solidFill>
        <a:latin typeface="+mn-lt"/>
        <a:ea typeface="+mn-ea"/>
        <a:cs typeface="+mn-cs"/>
      </a:defRPr>
    </a:lvl2pPr>
    <a:lvl3pPr marL="1336944" algn="l" defTabSz="1336944" rtl="0" eaLnBrk="1" latinLnBrk="0" hangingPunct="1">
      <a:defRPr sz="2600" kern="1200">
        <a:solidFill>
          <a:schemeClr val="tx1"/>
        </a:solidFill>
        <a:latin typeface="+mn-lt"/>
        <a:ea typeface="+mn-ea"/>
        <a:cs typeface="+mn-cs"/>
      </a:defRPr>
    </a:lvl3pPr>
    <a:lvl4pPr marL="2005416" algn="l" defTabSz="1336944" rtl="0" eaLnBrk="1" latinLnBrk="0" hangingPunct="1">
      <a:defRPr sz="2600" kern="1200">
        <a:solidFill>
          <a:schemeClr val="tx1"/>
        </a:solidFill>
        <a:latin typeface="+mn-lt"/>
        <a:ea typeface="+mn-ea"/>
        <a:cs typeface="+mn-cs"/>
      </a:defRPr>
    </a:lvl4pPr>
    <a:lvl5pPr marL="2673888" algn="l" defTabSz="1336944" rtl="0" eaLnBrk="1" latinLnBrk="0" hangingPunct="1">
      <a:defRPr sz="2600" kern="1200">
        <a:solidFill>
          <a:schemeClr val="tx1"/>
        </a:solidFill>
        <a:latin typeface="+mn-lt"/>
        <a:ea typeface="+mn-ea"/>
        <a:cs typeface="+mn-cs"/>
      </a:defRPr>
    </a:lvl5pPr>
    <a:lvl6pPr marL="3342361" algn="l" defTabSz="1336944" rtl="0" eaLnBrk="1" latinLnBrk="0" hangingPunct="1">
      <a:defRPr sz="2600" kern="1200">
        <a:solidFill>
          <a:schemeClr val="tx1"/>
        </a:solidFill>
        <a:latin typeface="+mn-lt"/>
        <a:ea typeface="+mn-ea"/>
        <a:cs typeface="+mn-cs"/>
      </a:defRPr>
    </a:lvl6pPr>
    <a:lvl7pPr marL="4010833" algn="l" defTabSz="1336944" rtl="0" eaLnBrk="1" latinLnBrk="0" hangingPunct="1">
      <a:defRPr sz="2600" kern="1200">
        <a:solidFill>
          <a:schemeClr val="tx1"/>
        </a:solidFill>
        <a:latin typeface="+mn-lt"/>
        <a:ea typeface="+mn-ea"/>
        <a:cs typeface="+mn-cs"/>
      </a:defRPr>
    </a:lvl7pPr>
    <a:lvl8pPr marL="4679305" algn="l" defTabSz="1336944" rtl="0" eaLnBrk="1" latinLnBrk="0" hangingPunct="1">
      <a:defRPr sz="2600" kern="1200">
        <a:solidFill>
          <a:schemeClr val="tx1"/>
        </a:solidFill>
        <a:latin typeface="+mn-lt"/>
        <a:ea typeface="+mn-ea"/>
        <a:cs typeface="+mn-cs"/>
      </a:defRPr>
    </a:lvl8pPr>
    <a:lvl9pPr marL="5347777" algn="l" defTabSz="13369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4">
          <p15:clr>
            <a:srgbClr val="A4A3A4"/>
          </p15:clr>
        </p15:guide>
        <p15:guide id="2" pos="4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8"/>
  </p:normalViewPr>
  <p:slideViewPr>
    <p:cSldViewPr>
      <p:cViewPr varScale="1">
        <p:scale>
          <a:sx n="90" d="100"/>
          <a:sy n="90" d="100"/>
        </p:scale>
        <p:origin x="1352" y="200"/>
      </p:cViewPr>
      <p:guideLst>
        <p:guide orient="horz" pos="2834"/>
        <p:guide pos="4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E0A6E-7805-D044-A051-A0DB2F2D121C}" type="datetimeFigureOut">
              <a:rPr lang="en-AM" smtClean="0"/>
              <a:t>16.03.25</a:t>
            </a:fld>
            <a:endParaRPr lang="en-AM"/>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A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A89F7-0E05-6A42-87E8-42CC5384E014}" type="slidenum">
              <a:rPr lang="en-AM" smtClean="0"/>
              <a:t>‹#›</a:t>
            </a:fld>
            <a:endParaRPr lang="en-AM"/>
          </a:p>
        </p:txBody>
      </p:sp>
    </p:spTree>
    <p:extLst>
      <p:ext uri="{BB962C8B-B14F-4D97-AF65-F5344CB8AC3E}">
        <p14:creationId xmlns:p14="http://schemas.microsoft.com/office/powerpoint/2010/main" val="44013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31A89F7-0E05-6A42-87E8-42CC5384E014}" type="slidenum">
              <a:rPr lang="en-AM" smtClean="0"/>
              <a:t>5</a:t>
            </a:fld>
            <a:endParaRPr lang="en-AM"/>
          </a:p>
        </p:txBody>
      </p:sp>
    </p:spTree>
    <p:extLst>
      <p:ext uri="{BB962C8B-B14F-4D97-AF65-F5344CB8AC3E}">
        <p14:creationId xmlns:p14="http://schemas.microsoft.com/office/powerpoint/2010/main" val="280470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9897" y="2795197"/>
            <a:ext cx="12238831" cy="1928727"/>
          </a:xfrm>
        </p:spPr>
        <p:txBody>
          <a:bodyPr/>
          <a:lstStyle/>
          <a:p>
            <a:r>
              <a:rPr lang="el-GR"/>
              <a:t>Στυλ κύριου τίτλου</a:t>
            </a:r>
          </a:p>
        </p:txBody>
      </p:sp>
      <p:sp>
        <p:nvSpPr>
          <p:cNvPr id="3" name="Υπότιτλος 2"/>
          <p:cNvSpPr>
            <a:spLocks noGrp="1"/>
          </p:cNvSpPr>
          <p:nvPr>
            <p:ph type="subTitle" idx="1"/>
          </p:nvPr>
        </p:nvSpPr>
        <p:spPr>
          <a:xfrm>
            <a:off x="2159794" y="5098838"/>
            <a:ext cx="10079038" cy="2299476"/>
          </a:xfrm>
        </p:spPr>
        <p:txBody>
          <a:bodyPr/>
          <a:lstStyle>
            <a:lvl1pPr marL="0" indent="0" algn="ctr">
              <a:buNone/>
              <a:defRPr>
                <a:solidFill>
                  <a:schemeClr val="tx1">
                    <a:tint val="75000"/>
                  </a:schemeClr>
                </a:solidFill>
              </a:defRPr>
            </a:lvl1pPr>
            <a:lvl2pPr marL="668472" indent="0" algn="ctr">
              <a:buNone/>
              <a:defRPr>
                <a:solidFill>
                  <a:schemeClr val="tx1">
                    <a:tint val="75000"/>
                  </a:schemeClr>
                </a:solidFill>
              </a:defRPr>
            </a:lvl2pPr>
            <a:lvl3pPr marL="1336944" indent="0" algn="ctr">
              <a:buNone/>
              <a:defRPr>
                <a:solidFill>
                  <a:schemeClr val="tx1">
                    <a:tint val="75000"/>
                  </a:schemeClr>
                </a:solidFill>
              </a:defRPr>
            </a:lvl3pPr>
            <a:lvl4pPr marL="2005416" indent="0" algn="ctr">
              <a:buNone/>
              <a:defRPr>
                <a:solidFill>
                  <a:schemeClr val="tx1">
                    <a:tint val="75000"/>
                  </a:schemeClr>
                </a:solidFill>
              </a:defRPr>
            </a:lvl4pPr>
            <a:lvl5pPr marL="2673888" indent="0" algn="ctr">
              <a:buNone/>
              <a:defRPr>
                <a:solidFill>
                  <a:schemeClr val="tx1">
                    <a:tint val="75000"/>
                  </a:schemeClr>
                </a:solidFill>
              </a:defRPr>
            </a:lvl5pPr>
            <a:lvl6pPr marL="3342361" indent="0" algn="ctr">
              <a:buNone/>
              <a:defRPr>
                <a:solidFill>
                  <a:schemeClr val="tx1">
                    <a:tint val="75000"/>
                  </a:schemeClr>
                </a:solidFill>
              </a:defRPr>
            </a:lvl6pPr>
            <a:lvl7pPr marL="4010833" indent="0" algn="ctr">
              <a:buNone/>
              <a:defRPr>
                <a:solidFill>
                  <a:schemeClr val="tx1">
                    <a:tint val="75000"/>
                  </a:schemeClr>
                </a:solidFill>
              </a:defRPr>
            </a:lvl7pPr>
            <a:lvl8pPr marL="4679305" indent="0" algn="ctr">
              <a:buNone/>
              <a:defRPr>
                <a:solidFill>
                  <a:schemeClr val="tx1">
                    <a:tint val="75000"/>
                  </a:schemeClr>
                </a:solidFill>
              </a:defRPr>
            </a:lvl8pPr>
            <a:lvl9pPr marL="5347777"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t>16/3/25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344917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t>16/3/25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405375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16438430" y="472810"/>
            <a:ext cx="5102014" cy="1007270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1132393" y="472810"/>
            <a:ext cx="15066060" cy="1007270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t>16/3/25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100898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t>16/3/25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316700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137392" y="5782017"/>
            <a:ext cx="12238831" cy="1787093"/>
          </a:xfrm>
        </p:spPr>
        <p:txBody>
          <a:bodyPr anchor="t"/>
          <a:lstStyle>
            <a:lvl1pPr algn="l">
              <a:defRPr sz="5800" b="1" cap="all"/>
            </a:lvl1pPr>
          </a:lstStyle>
          <a:p>
            <a:r>
              <a:rPr lang="el-GR"/>
              <a:t>Στυλ κύριου τίτλου</a:t>
            </a:r>
          </a:p>
        </p:txBody>
      </p:sp>
      <p:sp>
        <p:nvSpPr>
          <p:cNvPr id="3" name="Θέση κειμένου 2"/>
          <p:cNvSpPr>
            <a:spLocks noGrp="1"/>
          </p:cNvSpPr>
          <p:nvPr>
            <p:ph type="body" idx="1"/>
          </p:nvPr>
        </p:nvSpPr>
        <p:spPr>
          <a:xfrm>
            <a:off x="1137392" y="3813716"/>
            <a:ext cx="12238831" cy="1968301"/>
          </a:xfrm>
        </p:spPr>
        <p:txBody>
          <a:bodyPr anchor="b"/>
          <a:lstStyle>
            <a:lvl1pPr marL="0" indent="0">
              <a:buNone/>
              <a:defRPr sz="2900">
                <a:solidFill>
                  <a:schemeClr val="tx1">
                    <a:tint val="75000"/>
                  </a:schemeClr>
                </a:solidFill>
              </a:defRPr>
            </a:lvl1pPr>
            <a:lvl2pPr marL="668472" indent="0">
              <a:buNone/>
              <a:defRPr sz="2600">
                <a:solidFill>
                  <a:schemeClr val="tx1">
                    <a:tint val="75000"/>
                  </a:schemeClr>
                </a:solidFill>
              </a:defRPr>
            </a:lvl2pPr>
            <a:lvl3pPr marL="1336944" indent="0">
              <a:buNone/>
              <a:defRPr sz="2300">
                <a:solidFill>
                  <a:schemeClr val="tx1">
                    <a:tint val="75000"/>
                  </a:schemeClr>
                </a:solidFill>
              </a:defRPr>
            </a:lvl3pPr>
            <a:lvl4pPr marL="2005416" indent="0">
              <a:buNone/>
              <a:defRPr sz="2000">
                <a:solidFill>
                  <a:schemeClr val="tx1">
                    <a:tint val="75000"/>
                  </a:schemeClr>
                </a:solidFill>
              </a:defRPr>
            </a:lvl4pPr>
            <a:lvl5pPr marL="2673888" indent="0">
              <a:buNone/>
              <a:defRPr sz="2000">
                <a:solidFill>
                  <a:schemeClr val="tx1">
                    <a:tint val="75000"/>
                  </a:schemeClr>
                </a:solidFill>
              </a:defRPr>
            </a:lvl5pPr>
            <a:lvl6pPr marL="3342361" indent="0">
              <a:buNone/>
              <a:defRPr sz="2000">
                <a:solidFill>
                  <a:schemeClr val="tx1">
                    <a:tint val="75000"/>
                  </a:schemeClr>
                </a:solidFill>
              </a:defRPr>
            </a:lvl6pPr>
            <a:lvl7pPr marL="4010833" indent="0">
              <a:buNone/>
              <a:defRPr sz="2000">
                <a:solidFill>
                  <a:schemeClr val="tx1">
                    <a:tint val="75000"/>
                  </a:schemeClr>
                </a:solidFill>
              </a:defRPr>
            </a:lvl7pPr>
            <a:lvl8pPr marL="4679305" indent="0">
              <a:buNone/>
              <a:defRPr sz="2000">
                <a:solidFill>
                  <a:schemeClr val="tx1">
                    <a:tint val="75000"/>
                  </a:schemeClr>
                </a:solidFill>
              </a:defRPr>
            </a:lvl8pPr>
            <a:lvl9pPr marL="5347777" indent="0">
              <a:buNone/>
              <a:defRPr sz="20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t>16/3/25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206293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1132393" y="2755623"/>
            <a:ext cx="10084037" cy="77898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11456408" y="2755623"/>
            <a:ext cx="10084037" cy="77898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377F42D-4BA3-4C4F-9C00-FF23CEAFF049}" type="datetimeFigureOut">
              <a:rPr lang="el-GR" smtClean="0"/>
              <a:t>16/3/25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310463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719931" y="360335"/>
            <a:ext cx="12958763" cy="1499658"/>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719931" y="2014125"/>
            <a:ext cx="6361893" cy="839391"/>
          </a:xfrm>
        </p:spPr>
        <p:txBody>
          <a:bodyPr anchor="b"/>
          <a:lstStyle>
            <a:lvl1pPr marL="0" indent="0">
              <a:buNone/>
              <a:defRPr sz="3500" b="1"/>
            </a:lvl1pPr>
            <a:lvl2pPr marL="668472" indent="0">
              <a:buNone/>
              <a:defRPr sz="2900" b="1"/>
            </a:lvl2pPr>
            <a:lvl3pPr marL="1336944" indent="0">
              <a:buNone/>
              <a:defRPr sz="2600" b="1"/>
            </a:lvl3pPr>
            <a:lvl4pPr marL="2005416" indent="0">
              <a:buNone/>
              <a:defRPr sz="2300" b="1"/>
            </a:lvl4pPr>
            <a:lvl5pPr marL="2673888" indent="0">
              <a:buNone/>
              <a:defRPr sz="2300" b="1"/>
            </a:lvl5pPr>
            <a:lvl6pPr marL="3342361" indent="0">
              <a:buNone/>
              <a:defRPr sz="2300" b="1"/>
            </a:lvl6pPr>
            <a:lvl7pPr marL="4010833" indent="0">
              <a:buNone/>
              <a:defRPr sz="2300" b="1"/>
            </a:lvl7pPr>
            <a:lvl8pPr marL="4679305" indent="0">
              <a:buNone/>
              <a:defRPr sz="2300" b="1"/>
            </a:lvl8pPr>
            <a:lvl9pPr marL="5347777" indent="0">
              <a:buNone/>
              <a:defRPr sz="2300" b="1"/>
            </a:lvl9pPr>
          </a:lstStyle>
          <a:p>
            <a:pPr lvl="0"/>
            <a:r>
              <a:rPr lang="el-GR"/>
              <a:t>Στυλ υποδείγματος κειμένου</a:t>
            </a:r>
          </a:p>
        </p:txBody>
      </p:sp>
      <p:sp>
        <p:nvSpPr>
          <p:cNvPr id="4" name="Θέση περιεχομένου 3"/>
          <p:cNvSpPr>
            <a:spLocks noGrp="1"/>
          </p:cNvSpPr>
          <p:nvPr>
            <p:ph sz="half" idx="2"/>
          </p:nvPr>
        </p:nvSpPr>
        <p:spPr>
          <a:xfrm>
            <a:off x="719931" y="2853517"/>
            <a:ext cx="6361893" cy="518423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7314302" y="2014125"/>
            <a:ext cx="6364392" cy="839391"/>
          </a:xfrm>
        </p:spPr>
        <p:txBody>
          <a:bodyPr anchor="b"/>
          <a:lstStyle>
            <a:lvl1pPr marL="0" indent="0">
              <a:buNone/>
              <a:defRPr sz="3500" b="1"/>
            </a:lvl1pPr>
            <a:lvl2pPr marL="668472" indent="0">
              <a:buNone/>
              <a:defRPr sz="2900" b="1"/>
            </a:lvl2pPr>
            <a:lvl3pPr marL="1336944" indent="0">
              <a:buNone/>
              <a:defRPr sz="2600" b="1"/>
            </a:lvl3pPr>
            <a:lvl4pPr marL="2005416" indent="0">
              <a:buNone/>
              <a:defRPr sz="2300" b="1"/>
            </a:lvl4pPr>
            <a:lvl5pPr marL="2673888" indent="0">
              <a:buNone/>
              <a:defRPr sz="2300" b="1"/>
            </a:lvl5pPr>
            <a:lvl6pPr marL="3342361" indent="0">
              <a:buNone/>
              <a:defRPr sz="2300" b="1"/>
            </a:lvl6pPr>
            <a:lvl7pPr marL="4010833" indent="0">
              <a:buNone/>
              <a:defRPr sz="2300" b="1"/>
            </a:lvl7pPr>
            <a:lvl8pPr marL="4679305" indent="0">
              <a:buNone/>
              <a:defRPr sz="2300" b="1"/>
            </a:lvl8pPr>
            <a:lvl9pPr marL="5347777" indent="0">
              <a:buNone/>
              <a:defRPr sz="23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7314302" y="2853517"/>
            <a:ext cx="6364392" cy="518423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F377F42D-4BA3-4C4F-9C00-FF23CEAFF049}" type="datetimeFigureOut">
              <a:rPr lang="el-GR" smtClean="0"/>
              <a:t>16/3/25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135037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F377F42D-4BA3-4C4F-9C00-FF23CEAFF049}" type="datetimeFigureOut">
              <a:rPr lang="el-GR" smtClean="0"/>
              <a:t>16/3/25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22167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377F42D-4BA3-4C4F-9C00-FF23CEAFF049}" type="datetimeFigureOut">
              <a:rPr lang="el-GR" smtClean="0"/>
              <a:t>16/3/25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208890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19932" y="358252"/>
            <a:ext cx="4737048" cy="1524653"/>
          </a:xfrm>
        </p:spPr>
        <p:txBody>
          <a:bodyPr anchor="b"/>
          <a:lstStyle>
            <a:lvl1pPr algn="l">
              <a:defRPr sz="2900" b="1"/>
            </a:lvl1pPr>
          </a:lstStyle>
          <a:p>
            <a:r>
              <a:rPr lang="el-GR"/>
              <a:t>Στυλ κύριου τίτλου</a:t>
            </a:r>
          </a:p>
        </p:txBody>
      </p:sp>
      <p:sp>
        <p:nvSpPr>
          <p:cNvPr id="3" name="Θέση περιεχομένου 2"/>
          <p:cNvSpPr>
            <a:spLocks noGrp="1"/>
          </p:cNvSpPr>
          <p:nvPr>
            <p:ph idx="1"/>
          </p:nvPr>
        </p:nvSpPr>
        <p:spPr>
          <a:xfrm>
            <a:off x="5629463" y="358252"/>
            <a:ext cx="8049231" cy="7679501"/>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719932" y="1882905"/>
            <a:ext cx="4737048" cy="6154848"/>
          </a:xfrm>
        </p:spPr>
        <p:txBody>
          <a:bodyPr/>
          <a:lstStyle>
            <a:lvl1pPr marL="0" indent="0">
              <a:buNone/>
              <a:defRPr sz="2000"/>
            </a:lvl1pPr>
            <a:lvl2pPr marL="668472" indent="0">
              <a:buNone/>
              <a:defRPr sz="1800"/>
            </a:lvl2pPr>
            <a:lvl3pPr marL="1336944" indent="0">
              <a:buNone/>
              <a:defRPr sz="1500"/>
            </a:lvl3pPr>
            <a:lvl4pPr marL="2005416" indent="0">
              <a:buNone/>
              <a:defRPr sz="1300"/>
            </a:lvl4pPr>
            <a:lvl5pPr marL="2673888" indent="0">
              <a:buNone/>
              <a:defRPr sz="1300"/>
            </a:lvl5pPr>
            <a:lvl6pPr marL="3342361" indent="0">
              <a:buNone/>
              <a:defRPr sz="1300"/>
            </a:lvl6pPr>
            <a:lvl7pPr marL="4010833" indent="0">
              <a:buNone/>
              <a:defRPr sz="1300"/>
            </a:lvl7pPr>
            <a:lvl8pPr marL="4679305" indent="0">
              <a:buNone/>
              <a:defRPr sz="1300"/>
            </a:lvl8pPr>
            <a:lvl9pPr marL="5347777" indent="0">
              <a:buNone/>
              <a:defRPr sz="13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377F42D-4BA3-4C4F-9C00-FF23CEAFF049}" type="datetimeFigureOut">
              <a:rPr lang="el-GR" smtClean="0"/>
              <a:t>16/3/25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197259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822231" y="6298565"/>
            <a:ext cx="8639175" cy="743581"/>
          </a:xfrm>
        </p:spPr>
        <p:txBody>
          <a:bodyPr anchor="b"/>
          <a:lstStyle>
            <a:lvl1pPr algn="l">
              <a:defRPr sz="2900" b="1"/>
            </a:lvl1pPr>
          </a:lstStyle>
          <a:p>
            <a:r>
              <a:rPr lang="el-GR"/>
              <a:t>Στυλ κύριου τίτλου</a:t>
            </a:r>
          </a:p>
        </p:txBody>
      </p:sp>
      <p:sp>
        <p:nvSpPr>
          <p:cNvPr id="3" name="Θέση εικόνας 2"/>
          <p:cNvSpPr>
            <a:spLocks noGrp="1"/>
          </p:cNvSpPr>
          <p:nvPr>
            <p:ph type="pic" idx="1"/>
          </p:nvPr>
        </p:nvSpPr>
        <p:spPr>
          <a:xfrm>
            <a:off x="2822231" y="803983"/>
            <a:ext cx="8639175" cy="5398770"/>
          </a:xfrm>
        </p:spPr>
        <p:txBody>
          <a:bodyPr/>
          <a:lstStyle>
            <a:lvl1pPr marL="0" indent="0">
              <a:buNone/>
              <a:defRPr sz="4700"/>
            </a:lvl1pPr>
            <a:lvl2pPr marL="668472" indent="0">
              <a:buNone/>
              <a:defRPr sz="4100"/>
            </a:lvl2pPr>
            <a:lvl3pPr marL="1336944" indent="0">
              <a:buNone/>
              <a:defRPr sz="3500"/>
            </a:lvl3pPr>
            <a:lvl4pPr marL="2005416" indent="0">
              <a:buNone/>
              <a:defRPr sz="2900"/>
            </a:lvl4pPr>
            <a:lvl5pPr marL="2673888" indent="0">
              <a:buNone/>
              <a:defRPr sz="2900"/>
            </a:lvl5pPr>
            <a:lvl6pPr marL="3342361" indent="0">
              <a:buNone/>
              <a:defRPr sz="2900"/>
            </a:lvl6pPr>
            <a:lvl7pPr marL="4010833" indent="0">
              <a:buNone/>
              <a:defRPr sz="2900"/>
            </a:lvl7pPr>
            <a:lvl8pPr marL="4679305" indent="0">
              <a:buNone/>
              <a:defRPr sz="2900"/>
            </a:lvl8pPr>
            <a:lvl9pPr marL="5347777" indent="0">
              <a:buNone/>
              <a:defRPr sz="2900"/>
            </a:lvl9pPr>
          </a:lstStyle>
          <a:p>
            <a:endParaRPr lang="el-GR"/>
          </a:p>
        </p:txBody>
      </p:sp>
      <p:sp>
        <p:nvSpPr>
          <p:cNvPr id="4" name="Θέση κειμένου 3"/>
          <p:cNvSpPr>
            <a:spLocks noGrp="1"/>
          </p:cNvSpPr>
          <p:nvPr>
            <p:ph type="body" sz="half" idx="2"/>
          </p:nvPr>
        </p:nvSpPr>
        <p:spPr>
          <a:xfrm>
            <a:off x="2822231" y="7042146"/>
            <a:ext cx="8639175" cy="1056009"/>
          </a:xfrm>
        </p:spPr>
        <p:txBody>
          <a:bodyPr/>
          <a:lstStyle>
            <a:lvl1pPr marL="0" indent="0">
              <a:buNone/>
              <a:defRPr sz="2000"/>
            </a:lvl1pPr>
            <a:lvl2pPr marL="668472" indent="0">
              <a:buNone/>
              <a:defRPr sz="1800"/>
            </a:lvl2pPr>
            <a:lvl3pPr marL="1336944" indent="0">
              <a:buNone/>
              <a:defRPr sz="1500"/>
            </a:lvl3pPr>
            <a:lvl4pPr marL="2005416" indent="0">
              <a:buNone/>
              <a:defRPr sz="1300"/>
            </a:lvl4pPr>
            <a:lvl5pPr marL="2673888" indent="0">
              <a:buNone/>
              <a:defRPr sz="1300"/>
            </a:lvl5pPr>
            <a:lvl6pPr marL="3342361" indent="0">
              <a:buNone/>
              <a:defRPr sz="1300"/>
            </a:lvl6pPr>
            <a:lvl7pPr marL="4010833" indent="0">
              <a:buNone/>
              <a:defRPr sz="1300"/>
            </a:lvl7pPr>
            <a:lvl8pPr marL="4679305" indent="0">
              <a:buNone/>
              <a:defRPr sz="1300"/>
            </a:lvl8pPr>
            <a:lvl9pPr marL="5347777" indent="0">
              <a:buNone/>
              <a:defRPr sz="13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377F42D-4BA3-4C4F-9C00-FF23CEAFF049}" type="datetimeFigureOut">
              <a:rPr lang="el-GR" smtClean="0"/>
              <a:t>16/3/25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153835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719931" y="360335"/>
            <a:ext cx="12958763" cy="1499658"/>
          </a:xfrm>
          <a:prstGeom prst="rect">
            <a:avLst/>
          </a:prstGeom>
        </p:spPr>
        <p:txBody>
          <a:bodyPr vert="horz" lIns="133694" tIns="66847" rIns="133694" bIns="66847" rtlCol="0" anchor="ctr">
            <a:normAutofit/>
          </a:bodyPr>
          <a:lstStyle/>
          <a:p>
            <a:r>
              <a:rPr lang="el-GR"/>
              <a:t>Στυλ κύριου τίτλου</a:t>
            </a:r>
          </a:p>
        </p:txBody>
      </p:sp>
      <p:sp>
        <p:nvSpPr>
          <p:cNvPr id="3" name="Θέση κειμένου 2"/>
          <p:cNvSpPr>
            <a:spLocks noGrp="1"/>
          </p:cNvSpPr>
          <p:nvPr>
            <p:ph type="body" idx="1"/>
          </p:nvPr>
        </p:nvSpPr>
        <p:spPr>
          <a:xfrm>
            <a:off x="719931" y="2099522"/>
            <a:ext cx="12958763" cy="5938231"/>
          </a:xfrm>
          <a:prstGeom prst="rect">
            <a:avLst/>
          </a:prstGeom>
        </p:spPr>
        <p:txBody>
          <a:bodyPr vert="horz" lIns="133694" tIns="66847" rIns="133694" bIns="66847"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719931" y="8339767"/>
            <a:ext cx="3359679" cy="479058"/>
          </a:xfrm>
          <a:prstGeom prst="rect">
            <a:avLst/>
          </a:prstGeom>
        </p:spPr>
        <p:txBody>
          <a:bodyPr vert="horz" lIns="133694" tIns="66847" rIns="133694" bIns="66847" rtlCol="0" anchor="ctr"/>
          <a:lstStyle>
            <a:lvl1pPr algn="l">
              <a:defRPr sz="1800">
                <a:solidFill>
                  <a:schemeClr val="tx1">
                    <a:tint val="75000"/>
                  </a:schemeClr>
                </a:solidFill>
              </a:defRPr>
            </a:lvl1pPr>
          </a:lstStyle>
          <a:p>
            <a:fld id="{F377F42D-4BA3-4C4F-9C00-FF23CEAFF049}" type="datetimeFigureOut">
              <a:rPr lang="el-GR" smtClean="0"/>
              <a:t>16/3/25</a:t>
            </a:fld>
            <a:endParaRPr lang="el-GR"/>
          </a:p>
        </p:txBody>
      </p:sp>
      <p:sp>
        <p:nvSpPr>
          <p:cNvPr id="5" name="Θέση υποσέλιδου 4"/>
          <p:cNvSpPr>
            <a:spLocks noGrp="1"/>
          </p:cNvSpPr>
          <p:nvPr>
            <p:ph type="ftr" sz="quarter" idx="3"/>
          </p:nvPr>
        </p:nvSpPr>
        <p:spPr>
          <a:xfrm>
            <a:off x="4919530" y="8339767"/>
            <a:ext cx="4559565" cy="479058"/>
          </a:xfrm>
          <a:prstGeom prst="rect">
            <a:avLst/>
          </a:prstGeom>
        </p:spPr>
        <p:txBody>
          <a:bodyPr vert="horz" lIns="133694" tIns="66847" rIns="133694" bIns="66847" rtlCol="0" anchor="ctr"/>
          <a:lstStyle>
            <a:lvl1pPr algn="ctr">
              <a:defRPr sz="18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10319015" y="8339767"/>
            <a:ext cx="3359679" cy="479058"/>
          </a:xfrm>
          <a:prstGeom prst="rect">
            <a:avLst/>
          </a:prstGeom>
        </p:spPr>
        <p:txBody>
          <a:bodyPr vert="horz" lIns="133694" tIns="66847" rIns="133694" bIns="66847" rtlCol="0" anchor="ctr"/>
          <a:lstStyle>
            <a:lvl1pPr algn="r">
              <a:defRPr sz="1800">
                <a:solidFill>
                  <a:schemeClr val="tx1">
                    <a:tint val="75000"/>
                  </a:schemeClr>
                </a:solidFill>
              </a:defRPr>
            </a:lvl1pPr>
          </a:lstStyle>
          <a:p>
            <a:fld id="{5CB951B1-F422-47DD-8BDE-9F3DE76362AE}" type="slidenum">
              <a:rPr lang="el-GR" smtClean="0"/>
              <a:t>‹#›</a:t>
            </a:fld>
            <a:endParaRPr lang="el-GR"/>
          </a:p>
        </p:txBody>
      </p:sp>
    </p:spTree>
    <p:extLst>
      <p:ext uri="{BB962C8B-B14F-4D97-AF65-F5344CB8AC3E}">
        <p14:creationId xmlns:p14="http://schemas.microsoft.com/office/powerpoint/2010/main" val="2814711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36944" rtl="0" eaLnBrk="1" latinLnBrk="0" hangingPunct="1">
        <a:spcBef>
          <a:spcPct val="0"/>
        </a:spcBef>
        <a:buNone/>
        <a:defRPr sz="6400" kern="1200">
          <a:solidFill>
            <a:schemeClr val="tx1"/>
          </a:solidFill>
          <a:latin typeface="+mj-lt"/>
          <a:ea typeface="+mj-ea"/>
          <a:cs typeface="+mj-cs"/>
        </a:defRPr>
      </a:lvl1pPr>
    </p:titleStyle>
    <p:bodyStyle>
      <a:lvl1pPr marL="501354" indent="-501354" algn="l" defTabSz="1336944" rtl="0" eaLnBrk="1" latinLnBrk="0" hangingPunct="1">
        <a:spcBef>
          <a:spcPct val="20000"/>
        </a:spcBef>
        <a:buFont typeface="Arial" pitchFamily="34" charset="0"/>
        <a:buChar char="•"/>
        <a:defRPr sz="4700" kern="1200">
          <a:solidFill>
            <a:schemeClr val="tx1"/>
          </a:solidFill>
          <a:latin typeface="+mn-lt"/>
          <a:ea typeface="+mn-ea"/>
          <a:cs typeface="+mn-cs"/>
        </a:defRPr>
      </a:lvl1pPr>
      <a:lvl2pPr marL="1086267" indent="-417795" algn="l" defTabSz="1336944" rtl="0" eaLnBrk="1" latinLnBrk="0" hangingPunct="1">
        <a:spcBef>
          <a:spcPct val="20000"/>
        </a:spcBef>
        <a:buFont typeface="Arial" pitchFamily="34" charset="0"/>
        <a:buChar char="–"/>
        <a:defRPr sz="4100" kern="1200">
          <a:solidFill>
            <a:schemeClr val="tx1"/>
          </a:solidFill>
          <a:latin typeface="+mn-lt"/>
          <a:ea typeface="+mn-ea"/>
          <a:cs typeface="+mn-cs"/>
        </a:defRPr>
      </a:lvl2pPr>
      <a:lvl3pPr marL="1671180" indent="-334236" algn="l" defTabSz="1336944"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339652"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3008125"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676597"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345069"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5013541"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682013"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l-GR"/>
      </a:defPPr>
      <a:lvl1pPr marL="0" algn="l" defTabSz="1336944" rtl="0" eaLnBrk="1" latinLnBrk="0" hangingPunct="1">
        <a:defRPr sz="2600" kern="1200">
          <a:solidFill>
            <a:schemeClr val="tx1"/>
          </a:solidFill>
          <a:latin typeface="+mn-lt"/>
          <a:ea typeface="+mn-ea"/>
          <a:cs typeface="+mn-cs"/>
        </a:defRPr>
      </a:lvl1pPr>
      <a:lvl2pPr marL="668472" algn="l" defTabSz="1336944" rtl="0" eaLnBrk="1" latinLnBrk="0" hangingPunct="1">
        <a:defRPr sz="2600" kern="1200">
          <a:solidFill>
            <a:schemeClr val="tx1"/>
          </a:solidFill>
          <a:latin typeface="+mn-lt"/>
          <a:ea typeface="+mn-ea"/>
          <a:cs typeface="+mn-cs"/>
        </a:defRPr>
      </a:lvl2pPr>
      <a:lvl3pPr marL="1336944" algn="l" defTabSz="1336944" rtl="0" eaLnBrk="1" latinLnBrk="0" hangingPunct="1">
        <a:defRPr sz="2600" kern="1200">
          <a:solidFill>
            <a:schemeClr val="tx1"/>
          </a:solidFill>
          <a:latin typeface="+mn-lt"/>
          <a:ea typeface="+mn-ea"/>
          <a:cs typeface="+mn-cs"/>
        </a:defRPr>
      </a:lvl3pPr>
      <a:lvl4pPr marL="2005416" algn="l" defTabSz="1336944" rtl="0" eaLnBrk="1" latinLnBrk="0" hangingPunct="1">
        <a:defRPr sz="2600" kern="1200">
          <a:solidFill>
            <a:schemeClr val="tx1"/>
          </a:solidFill>
          <a:latin typeface="+mn-lt"/>
          <a:ea typeface="+mn-ea"/>
          <a:cs typeface="+mn-cs"/>
        </a:defRPr>
      </a:lvl4pPr>
      <a:lvl5pPr marL="2673888" algn="l" defTabSz="1336944" rtl="0" eaLnBrk="1" latinLnBrk="0" hangingPunct="1">
        <a:defRPr sz="2600" kern="1200">
          <a:solidFill>
            <a:schemeClr val="tx1"/>
          </a:solidFill>
          <a:latin typeface="+mn-lt"/>
          <a:ea typeface="+mn-ea"/>
          <a:cs typeface="+mn-cs"/>
        </a:defRPr>
      </a:lvl5pPr>
      <a:lvl6pPr marL="3342361" algn="l" defTabSz="1336944" rtl="0" eaLnBrk="1" latinLnBrk="0" hangingPunct="1">
        <a:defRPr sz="2600" kern="1200">
          <a:solidFill>
            <a:schemeClr val="tx1"/>
          </a:solidFill>
          <a:latin typeface="+mn-lt"/>
          <a:ea typeface="+mn-ea"/>
          <a:cs typeface="+mn-cs"/>
        </a:defRPr>
      </a:lvl6pPr>
      <a:lvl7pPr marL="4010833" algn="l" defTabSz="1336944" rtl="0" eaLnBrk="1" latinLnBrk="0" hangingPunct="1">
        <a:defRPr sz="2600" kern="1200">
          <a:solidFill>
            <a:schemeClr val="tx1"/>
          </a:solidFill>
          <a:latin typeface="+mn-lt"/>
          <a:ea typeface="+mn-ea"/>
          <a:cs typeface="+mn-cs"/>
        </a:defRPr>
      </a:lvl7pPr>
      <a:lvl8pPr marL="4679305" algn="l" defTabSz="1336944" rtl="0" eaLnBrk="1" latinLnBrk="0" hangingPunct="1">
        <a:defRPr sz="2600" kern="1200">
          <a:solidFill>
            <a:schemeClr val="tx1"/>
          </a:solidFill>
          <a:latin typeface="+mn-lt"/>
          <a:ea typeface="+mn-ea"/>
          <a:cs typeface="+mn-cs"/>
        </a:defRPr>
      </a:lvl8pPr>
      <a:lvl9pPr marL="5347777" algn="l" defTabSz="13369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3000" b="-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2B1519-0756-A35A-D65C-F0F49C53F79D}"/>
              </a:ext>
            </a:extLst>
          </p:cNvPr>
          <p:cNvSpPr txBox="1">
            <a:spLocks noGrp="1" noRot="1" noMove="1" noResize="1" noEditPoints="1" noAdjustHandles="1" noChangeArrowheads="1" noChangeShapeType="1"/>
          </p:cNvSpPr>
          <p:nvPr/>
        </p:nvSpPr>
        <p:spPr>
          <a:xfrm>
            <a:off x="1835857" y="4066927"/>
            <a:ext cx="10724445" cy="2478243"/>
          </a:xfrm>
          <a:prstGeom prst="rect">
            <a:avLst/>
          </a:prstGeom>
          <a:noFill/>
        </p:spPr>
        <p:txBody>
          <a:bodyPr wrap="square" rtlCol="0">
            <a:spAutoFit/>
          </a:bodyPr>
          <a:lstStyle/>
          <a:p>
            <a:pPr algn="ctr"/>
            <a:r>
              <a:rPr lang="en-AM" sz="2800" b="1" kern="100" dirty="0">
                <a:effectLst/>
                <a:latin typeface="Times New Roman" panose="02020603050405020304" pitchFamily="18" charset="0"/>
                <a:ea typeface="Calibri" panose="020F0502020204030204" pitchFamily="34" charset="0"/>
                <a:cs typeface="Times New Roman" panose="02020603050405020304" pitchFamily="18" charset="0"/>
              </a:rPr>
              <a:t>The Forbush decrease observed by the SEVAN particle detector network in the 25</a:t>
            </a:r>
            <a:r>
              <a:rPr lang="en-AM" sz="2800" b="1" kern="1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AM" sz="2800" b="1" kern="100" dirty="0">
                <a:effectLst/>
                <a:latin typeface="Times New Roman" panose="02020603050405020304" pitchFamily="18" charset="0"/>
                <a:ea typeface="Calibri" panose="020F0502020204030204" pitchFamily="34" charset="0"/>
                <a:cs typeface="Times New Roman" panose="02020603050405020304" pitchFamily="18" charset="0"/>
              </a:rPr>
              <a:t> solar activity cycle</a:t>
            </a: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kern="100" dirty="0">
                <a:effectLst/>
                <a:latin typeface="+mj-lt"/>
                <a:ea typeface="Calibri" panose="020F0502020204030204" pitchFamily="34" charset="0"/>
                <a:cs typeface="Times New Roman" panose="02020603050405020304" pitchFamily="18" charset="0"/>
              </a:rPr>
              <a:t> </a:t>
            </a:r>
            <a:endParaRPr lang="en-AM" sz="3200" kern="100" dirty="0">
              <a:effectLst/>
              <a:latin typeface="+mj-lt"/>
              <a:ea typeface="Calibri" panose="020F0502020204030204" pitchFamily="34" charset="0"/>
              <a:cs typeface="Times New Roman" panose="02020603050405020304" pitchFamily="18" charset="0"/>
            </a:endParaRPr>
          </a:p>
          <a:p>
            <a:pPr algn="ct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Tigran Karapetyan</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Ashot Chilingarian</a:t>
            </a:r>
            <a:endParaRPr lang="en-AM"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M"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800" i="1" dirty="0">
                <a:effectLst/>
                <a:latin typeface="Times New Roman" panose="02020603050405020304" pitchFamily="18" charset="0"/>
                <a:ea typeface="Times New Roman" panose="02020603050405020304" pitchFamily="18" charset="0"/>
              </a:rPr>
              <a:t>A I</a:t>
            </a:r>
            <a:r>
              <a:rPr lang="en-US" sz="1800" i="1" baseline="300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Alikhanyan National Lab (Yerevan Physics Institute), Yerevan 0036, Armenia</a:t>
            </a:r>
            <a:endParaRPr lang="en-AM" sz="1800" dirty="0">
              <a:effectLst/>
              <a:latin typeface="Times New Roman" panose="02020603050405020304" pitchFamily="18" charset="0"/>
              <a:ea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25" y="582346"/>
            <a:ext cx="2664296" cy="854034"/>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72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2355132" cy="523220"/>
          </a:xfrm>
          <a:prstGeom prst="rect">
            <a:avLst/>
          </a:prstGeom>
          <a:noFill/>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sz="2800" kern="0" dirty="0">
                <a:solidFill>
                  <a:srgbClr val="000066"/>
                </a:solidFill>
              </a:rPr>
              <a:t>Introduction</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a16="http://schemas.microsoft.com/office/drawing/2014/main" id="{AF186D36-2DD7-26F2-C3F8-BC6E59A8CCE5}"/>
              </a:ext>
            </a:extLst>
          </p:cNvPr>
          <p:cNvCxnSpPr>
            <a:cxnSpLocks noGrp="1" noRot="1" noMove="1" noResize="1" noEditPoints="1" noAdjustHandles="1" noChangeArrowheads="1" noChangeShapeType="1"/>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3" name="TextBox 2">
            <a:extLst>
              <a:ext uri="{FF2B5EF4-FFF2-40B4-BE49-F238E27FC236}">
                <a16:creationId xmlns:a16="http://schemas.microsoft.com/office/drawing/2014/main" id="{F648C011-7CEC-522C-D3EC-0613A84E0656}"/>
              </a:ext>
            </a:extLst>
          </p:cNvPr>
          <p:cNvSpPr txBox="1"/>
          <p:nvPr/>
        </p:nvSpPr>
        <p:spPr>
          <a:xfrm>
            <a:off x="392686" y="1174044"/>
            <a:ext cx="13613253" cy="5940088"/>
          </a:xfrm>
          <a:prstGeom prst="rect">
            <a:avLst/>
          </a:prstGeom>
          <a:noFill/>
        </p:spPr>
        <p:txBody>
          <a:bodyPr wrap="square">
            <a:spAutoFit/>
          </a:bodyPr>
          <a:lstStyle/>
          <a:p>
            <a:r>
              <a:rPr lang="en-AM" sz="1800" dirty="0">
                <a:effectLst/>
                <a:latin typeface="Times New Roman" panose="02020603050405020304" pitchFamily="18" charset="0"/>
                <a:ea typeface="Times New Roman" panose="02020603050405020304" pitchFamily="18" charset="0"/>
                <a:cs typeface="Times New Roman" panose="02020603050405020304" pitchFamily="18" charset="0"/>
              </a:rPr>
              <a:t>The sun affects the Earth through electromagnetic radiation, plasma, and high-energy particles. Even though these particles' energy is a small fraction of visible light energy, they provide insights into fundamental particle acceleration processes (Dorman, 1974). They can also give timely information about space weather conditions that may impact space technologi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es and</a:t>
            </a:r>
            <a:r>
              <a:rPr lang="en-AM" sz="1800" dirty="0">
                <a:effectLst/>
                <a:latin typeface="Times New Roman" panose="02020603050405020304" pitchFamily="18" charset="0"/>
                <a:ea typeface="Times New Roman" panose="02020603050405020304" pitchFamily="18" charset="0"/>
                <a:cs typeface="Times New Roman" panose="02020603050405020304" pitchFamily="18" charset="0"/>
              </a:rPr>
              <a:t> the Earth's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environment</a:t>
            </a:r>
            <a:r>
              <a:rPr lang="en-AM"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AM" sz="1800" dirty="0">
                <a:effectLst/>
                <a:latin typeface="Times New Roman" panose="02020603050405020304" pitchFamily="18" charset="0"/>
                <a:ea typeface="Calibri" panose="020F0502020204030204" pitchFamily="34" charset="0"/>
                <a:cs typeface="Times New Roman" panose="02020603050405020304" pitchFamily="18" charset="0"/>
              </a:rPr>
              <a:t>Cosmic rays are direct messengers, conveying crucial information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solar-terrestrial relations</a:t>
            </a:r>
            <a:r>
              <a:rPr lang="en-AM" sz="1800" dirty="0">
                <a:effectLst/>
                <a:latin typeface="Times New Roman" panose="02020603050405020304" pitchFamily="18" charset="0"/>
                <a:ea typeface="Calibri" panose="020F0502020204030204" pitchFamily="34" charset="0"/>
                <a:cs typeface="Times New Roman" panose="02020603050405020304" pitchFamily="18" charset="0"/>
              </a:rPr>
              <a:t>. Networks of particle detectors continuously monitoring cosmic ray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flux </a:t>
            </a:r>
            <a:r>
              <a:rPr lang="en-AM" sz="1800" dirty="0">
                <a:effectLst/>
                <a:latin typeface="Times New Roman" panose="02020603050405020304" pitchFamily="18" charset="0"/>
                <a:ea typeface="Calibri" panose="020F0502020204030204" pitchFamily="34" charset="0"/>
                <a:cs typeface="Times New Roman" panose="02020603050405020304" pitchFamily="18" charset="0"/>
              </a:rPr>
              <a:t>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AM" sz="1800" dirty="0">
                <a:effectLst/>
                <a:latin typeface="Times New Roman" panose="02020603050405020304" pitchFamily="18" charset="0"/>
                <a:ea typeface="Calibri" panose="020F0502020204030204" pitchFamily="34" charset="0"/>
                <a:cs typeface="Times New Roman" panose="02020603050405020304" pitchFamily="18" charset="0"/>
              </a:rPr>
              <a:t>Earth's surface provide valuable insights complementary to spaceborne detectors operated by NOAA, NASA, and ESA. </a:t>
            </a:r>
            <a:r>
              <a:rPr lang="uz-Cyrl-U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temporal variations of cosmic-ray intensity, measured by ground-based detectors at various </a:t>
            </a:r>
            <a:r>
              <a:rPr lang="uz-Cyrl-UZ" sz="1800" dirty="0">
                <a:effectLst/>
                <a:latin typeface="Times New Roman" panose="02020603050405020304" pitchFamily="18" charset="0"/>
                <a:ea typeface="Times New Roman" panose="02020603050405020304" pitchFamily="18" charset="0"/>
                <a:cs typeface="Times New Roman" panose="02020603050405020304" pitchFamily="18" charset="0"/>
              </a:rPr>
              <a:t>latitudes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longitudes, </a:t>
            </a:r>
            <a:r>
              <a:rPr lang="uz-Cyrl-UZ" sz="1800" dirty="0">
                <a:effectLst/>
                <a:latin typeface="Times New Roman" panose="02020603050405020304" pitchFamily="18" charset="0"/>
                <a:ea typeface="Times New Roman" panose="02020603050405020304" pitchFamily="18" charset="0"/>
                <a:cs typeface="Times New Roman" panose="02020603050405020304" pitchFamily="18" charset="0"/>
              </a:rPr>
              <a:t>and altitudes</a:t>
            </a:r>
            <a:r>
              <a:rPr lang="uz-Cyrl-U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related to the geophysical and solar phenomena.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uz-Cyrl-U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latter are interplanetary coronal mass ejections and fast solar wind from coronal holes, which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cause </a:t>
            </a:r>
            <a:r>
              <a:rPr lang="uz-Cyrl-UZ" sz="1800" dirty="0">
                <a:effectLst/>
                <a:latin typeface="Times New Roman" panose="02020603050405020304" pitchFamily="18" charset="0"/>
                <a:ea typeface="Times New Roman" panose="02020603050405020304" pitchFamily="18" charset="0"/>
                <a:cs typeface="Times New Roman" panose="02020603050405020304" pitchFamily="18" charset="0"/>
              </a:rPr>
              <a:t>interplanetary magnetic field (IMF)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abrupt variations near Earth</a:t>
            </a:r>
            <a:r>
              <a:rPr lang="uz-Cyrl-U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Interacting with the magnetosphere, they cause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sudden global</a:t>
            </a:r>
            <a:r>
              <a:rPr lang="uz-Cyrl-U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decreases (Forbush decreases, FDs) of intensity followed by gradual recovery. The amplitude of the flux depletion depends on the type and energy of the registered particle, which in turn depends on geographical coordinates and the detector’s energy threshold and selective power. SEVAN particle detector network with nodes in Europe and Armenia selects three types of particles that demonstrate coherent depletion and recovery and correspond to different energy galactic protons interacting with disturbed magnetospheric plasmas. </a:t>
            </a:r>
            <a:endParaRPr lang="en-AM"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November 3-4, 2021, an interplanetary coronal mass injection (ICME) hit the magnetosphere, sparking a strong G3-class geomagnetic storm and auroras as far south as California and New Mexico. All detectors of the SEVAN network have registered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FD of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depletion in a 1-minute time series of count rates. Approaching the maximum solar activity cycle, large variations of the particle flux intensity were registered on February 27, March 23, 2023, March 24, 2024, and May 10, 2024. </a:t>
            </a:r>
            <a:endParaRPr lang="en-AM"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12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this work, we present measurements of these FDs performed on mountain altitudes on Aragats (Armenia), Lomnicky Stit (Slovakia), Mileshovka (Czechia), and at sea level at DESY (Hamburg, Germany)and in Zagreb, Croatia. We compared FD measurements made by SEVAN detector and neutron monitors located on Aragats and Lomnicky Stit and made a correlation analysis of FD registration at different locations. </a:t>
            </a:r>
            <a:endParaRPr lang="en-AM"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AM"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M"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629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3163045" cy="523220"/>
          </a:xfrm>
          <a:prstGeom prst="rect">
            <a:avLst/>
          </a:prstGeom>
          <a:noFill/>
        </p:spPr>
        <p:txBody>
          <a:bodyPr wrap="non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2"/>
              <a:tabLst/>
              <a:defRPr/>
            </a:pPr>
            <a:r>
              <a:rPr kumimoji="0" lang="en-US" sz="2800" b="0" i="0" u="none" strike="noStrike" kern="0" cap="none" spc="0" normalizeH="0" baseline="0" noProof="0" dirty="0">
                <a:ln>
                  <a:noFill/>
                </a:ln>
                <a:solidFill>
                  <a:srgbClr val="000066"/>
                </a:solidFill>
                <a:effectLst/>
                <a:uLnTx/>
                <a:uFillTx/>
              </a:rPr>
              <a:t>SEVAN detectors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a16="http://schemas.microsoft.com/office/drawing/2014/main" id="{AF186D36-2DD7-26F2-C3F8-BC6E59A8CCE5}"/>
              </a:ext>
            </a:extLst>
          </p:cNvPr>
          <p:cNvCxnSpPr>
            <a:cxnSpLocks noGrp="1" noRot="1" noMove="1" noResize="1" noEditPoints="1" noAdjustHandles="1" noChangeArrowheads="1" noChangeShapeType="1"/>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7" name="TextBox 6">
            <a:extLst>
              <a:ext uri="{FF2B5EF4-FFF2-40B4-BE49-F238E27FC236}">
                <a16:creationId xmlns:a16="http://schemas.microsoft.com/office/drawing/2014/main" id="{A03DA7A3-0D72-AD3C-B8EA-2A7308A49547}"/>
              </a:ext>
            </a:extLst>
          </p:cNvPr>
          <p:cNvSpPr txBox="1"/>
          <p:nvPr/>
        </p:nvSpPr>
        <p:spPr>
          <a:xfrm>
            <a:off x="557177" y="3971979"/>
            <a:ext cx="5942374" cy="1077218"/>
          </a:xfrm>
          <a:prstGeom prst="rect">
            <a:avLst/>
          </a:prstGeom>
          <a:noFill/>
        </p:spPr>
        <p:txBody>
          <a:bodyPr wrap="square">
            <a:spAutoFit/>
          </a:bodyPr>
          <a:lstStyle/>
          <a:p>
            <a:pPr>
              <a:spcAft>
                <a:spcPts val="1000"/>
              </a:spcAft>
            </a:pPr>
            <a:r>
              <a:rPr lang="en-AM"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Figure 1. </a:t>
            </a:r>
            <a:r>
              <a:rPr lang="en-US" sz="1800" b="1" dirty="0">
                <a:effectLst/>
                <a:latin typeface="Times New Roman" panose="02020603050405020304" pitchFamily="18" charset="0"/>
                <a:ea typeface="Times New Roman" panose="02020603050405020304" pitchFamily="18" charset="0"/>
              </a:rPr>
              <a:t>Basic SEVAN detector(1a) and SEVAN-light detector (1b)</a:t>
            </a:r>
            <a:endParaRPr lang="en-AM" sz="1800" b="1" dirty="0">
              <a:effectLst/>
              <a:latin typeface="Times New Roman" panose="02020603050405020304" pitchFamily="18" charset="0"/>
              <a:ea typeface="Times New Roman" panose="02020603050405020304" pitchFamily="18" charset="0"/>
            </a:endParaRPr>
          </a:p>
          <a:p>
            <a:pPr>
              <a:spcAft>
                <a:spcPts val="1000"/>
              </a:spcAft>
            </a:pPr>
            <a:endParaRPr lang="en-AM"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12C770C-CCBE-3023-BE32-18108DFD48D9}"/>
              </a:ext>
            </a:extLst>
          </p:cNvPr>
          <p:cNvSpPr txBox="1"/>
          <p:nvPr/>
        </p:nvSpPr>
        <p:spPr>
          <a:xfrm>
            <a:off x="509857" y="5357705"/>
            <a:ext cx="6076950" cy="923330"/>
          </a:xfrm>
          <a:prstGeom prst="rect">
            <a:avLst/>
          </a:prstGeom>
          <a:noFill/>
        </p:spPr>
        <p:txBody>
          <a:bodyPr wrap="square">
            <a:spAutoFit/>
          </a:bodyPr>
          <a:lstStyle/>
          <a:p>
            <a:r>
              <a:rPr lang="en-US" sz="1800" b="1" dirty="0">
                <a:effectLst/>
                <a:latin typeface="Times New Roman" panose="02020603050405020304" pitchFamily="18" charset="0"/>
                <a:ea typeface="Times New Roman" panose="02020603050405020304" pitchFamily="18" charset="0"/>
              </a:rPr>
              <a:t>Table 1. </a:t>
            </a:r>
            <a:r>
              <a:rPr lang="en-US" sz="1800" dirty="0">
                <a:effectLst/>
                <a:latin typeface="Calibri" panose="020F0502020204030204" pitchFamily="34" charset="0"/>
                <a:ea typeface="Calibri" panose="020F0502020204030204" pitchFamily="34" charset="0"/>
                <a:cs typeface="Times New Roman" panose="02020603050405020304" pitchFamily="18" charset="0"/>
              </a:rPr>
              <a:t>Purity of the SEVAN coincidences measuring the ambient population of secondary cosmic ray flux (background) on Aragats (3200 m) in percent</a:t>
            </a:r>
            <a:r>
              <a:rPr lang="en-AM" sz="1200" dirty="0">
                <a:effectLst/>
              </a:rPr>
              <a:t> </a:t>
            </a:r>
            <a:endParaRPr lang="en-AM" sz="18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BDEE1685-202E-802C-1810-F4D6CDEEA391}"/>
              </a:ext>
            </a:extLst>
          </p:cNvPr>
          <p:cNvSpPr txBox="1"/>
          <p:nvPr/>
        </p:nvSpPr>
        <p:spPr>
          <a:xfrm>
            <a:off x="6918773" y="1174046"/>
            <a:ext cx="7199194" cy="8032968"/>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basic detector of the SEVAN network (Figure 1a, see Chilingarian et al., 2018) consists of standard slabs of 50 x 50 x 5cm</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plastic scintillators. Between two identical assemblies of 100 x 100 x 5 cm</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scintillators (four standard slabs), two 100 x 100 x 5 cm</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lead absorbers are positioned, and a thick 50 x 50 x 25 cm</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scintillator stack (5 standard slabs). Scintillator lights capture cones, and PMTs are located on the detector's top, bottom, and intermediate layers. The total weight of the SEVAN detector, including steel frame and detector housings, is ≈1,5 tons.</a:t>
            </a:r>
            <a:r>
              <a:rPr lang="en-AM" sz="1200" dirty="0">
                <a:effectLst/>
                <a:latin typeface="Times New Roman" panose="02020603050405020304" pitchFamily="18" charset="0"/>
                <a:cs typeface="Times New Roman" panose="02020603050405020304" pitchFamily="18" charset="0"/>
              </a:rPr>
              <a:t> </a:t>
            </a:r>
            <a:r>
              <a:rPr lang="en-US"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In April</a:t>
            </a:r>
            <a:r>
              <a:rPr lang="en-AM"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2023 we install</a:t>
            </a:r>
            <a:r>
              <a:rPr lang="en-US"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ed</a:t>
            </a:r>
            <a:r>
              <a:rPr lang="en-AM"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modernized SEVAN-light detector at the Umwelt-Forschungs-Station (UFS, Schneefernerhaus, 2650 m asl, see Fig</a:t>
            </a:r>
            <a:r>
              <a:rPr lang="en-GB" sz="1800" i="0" kern="100" dirty="0" err="1">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ure</a:t>
            </a:r>
            <a:r>
              <a:rPr lang="en-GB"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M"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1b) near the top of the Zugspitze (2962 m), a site with a long history of atmospheric research, where Joachim Kuettner </a:t>
            </a:r>
            <a:r>
              <a:rPr lang="en-US"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did</a:t>
            </a:r>
            <a:r>
              <a:rPr lang="en-AM"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his seminal experiments on the structure of the electric field in the lower atmosphere (Kuettner, 1950). Due to the building </a:t>
            </a:r>
            <a:r>
              <a:rPr lang="en-US"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constraints</a:t>
            </a:r>
            <a:r>
              <a:rPr lang="en-AM"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at UFS, SEVAN-light should be compact, shorter, and much lighter than the basic SEVAN. Thus, SEVAN-light consists only of 2 layers</a:t>
            </a:r>
            <a:r>
              <a:rPr lang="en-US"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a:t>
            </a:r>
            <a:r>
              <a:rPr lang="en-AM"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and the lead absorber is not included (total weight ≈1</a:t>
            </a:r>
            <a:r>
              <a:rPr lang="en-US"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AM" sz="1800"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0 kg). </a:t>
            </a:r>
            <a:endParaRPr lang="en-AM" sz="1800" i="1"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AM" sz="12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Data Acquisition (DAQ) electronics register and store all logical combinations of the detector signals for further offline analysis and for online alert issuing, thus allowing the registration of 3 species of incident particles. If we denote by ‘‘1’’ the signal from a scintillator and by ‘‘0’’ the absence of a signal, then the following combinations of the 3-layered detector output are possible: 111 and 101—traversal of high energy muon; 010—traversal of a neutral particle;100—traversal of low energy charged particle stopped in the scintillator or the first lead absorber (energy less than ≈100 MeV). 110—traversal of a high-energy charged particle stopped in the second lead absorber. 001—registration of inclined charged parti</a:t>
            </a:r>
            <a:r>
              <a:rPr lang="en-US" sz="1800" dirty="0">
                <a:effectLst/>
                <a:latin typeface="Calibri" panose="020F0502020204030204" pitchFamily="34" charset="0"/>
                <a:ea typeface="Calibri" panose="020F0502020204030204" pitchFamily="34" charset="0"/>
                <a:cs typeface="Times New Roman" panose="02020603050405020304" pitchFamily="18" charset="0"/>
              </a:rPr>
              <a:t>cles. </a:t>
            </a:r>
          </a:p>
          <a:p>
            <a:endParaRPr lang="en-US" sz="1800" dirty="0"/>
          </a:p>
        </p:txBody>
      </p:sp>
      <p:pic>
        <p:nvPicPr>
          <p:cNvPr id="3" name="Picture 2">
            <a:extLst>
              <a:ext uri="{FF2B5EF4-FFF2-40B4-BE49-F238E27FC236}">
                <a16:creationId xmlns:a16="http://schemas.microsoft.com/office/drawing/2014/main" id="{B642CCF3-B67A-7A1B-3194-D2B8CEAD2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57" y="1162918"/>
            <a:ext cx="5943600" cy="2830195"/>
          </a:xfrm>
          <a:prstGeom prst="rect">
            <a:avLst/>
          </a:prstGeom>
        </p:spPr>
      </p:pic>
      <p:graphicFrame>
        <p:nvGraphicFramePr>
          <p:cNvPr id="8" name="Table 7">
            <a:extLst>
              <a:ext uri="{FF2B5EF4-FFF2-40B4-BE49-F238E27FC236}">
                <a16:creationId xmlns:a16="http://schemas.microsoft.com/office/drawing/2014/main" id="{6D9209F7-66DE-2BCF-DC98-7344BD81C69D}"/>
              </a:ext>
            </a:extLst>
          </p:cNvPr>
          <p:cNvGraphicFramePr>
            <a:graphicFrameLocks noGrp="1"/>
          </p:cNvGraphicFramePr>
          <p:nvPr>
            <p:extLst>
              <p:ext uri="{D42A27DB-BD31-4B8C-83A1-F6EECF244321}">
                <p14:modId xmlns:p14="http://schemas.microsoft.com/office/powerpoint/2010/main" val="1577941967"/>
              </p:ext>
            </p:extLst>
          </p:nvPr>
        </p:nvGraphicFramePr>
        <p:xfrm>
          <a:off x="509857" y="6225295"/>
          <a:ext cx="5706030" cy="2399834"/>
        </p:xfrm>
        <a:graphic>
          <a:graphicData uri="http://schemas.openxmlformats.org/drawingml/2006/table">
            <a:tbl>
              <a:tblPr>
                <a:tableStyleId>{5C22544A-7EE6-4342-B048-85BDC9FD1C3A}</a:tableStyleId>
              </a:tblPr>
              <a:tblGrid>
                <a:gridCol w="886322">
                  <a:extLst>
                    <a:ext uri="{9D8B030D-6E8A-4147-A177-3AD203B41FA5}">
                      <a16:colId xmlns:a16="http://schemas.microsoft.com/office/drawing/2014/main" val="1750003215"/>
                    </a:ext>
                  </a:extLst>
                </a:gridCol>
                <a:gridCol w="721132">
                  <a:extLst>
                    <a:ext uri="{9D8B030D-6E8A-4147-A177-3AD203B41FA5}">
                      <a16:colId xmlns:a16="http://schemas.microsoft.com/office/drawing/2014/main" val="3560333336"/>
                    </a:ext>
                  </a:extLst>
                </a:gridCol>
                <a:gridCol w="654127">
                  <a:extLst>
                    <a:ext uri="{9D8B030D-6E8A-4147-A177-3AD203B41FA5}">
                      <a16:colId xmlns:a16="http://schemas.microsoft.com/office/drawing/2014/main" val="3513676420"/>
                    </a:ext>
                  </a:extLst>
                </a:gridCol>
                <a:gridCol w="578498">
                  <a:extLst>
                    <a:ext uri="{9D8B030D-6E8A-4147-A177-3AD203B41FA5}">
                      <a16:colId xmlns:a16="http://schemas.microsoft.com/office/drawing/2014/main" val="4049140707"/>
                    </a:ext>
                  </a:extLst>
                </a:gridCol>
                <a:gridCol w="577834">
                  <a:extLst>
                    <a:ext uri="{9D8B030D-6E8A-4147-A177-3AD203B41FA5}">
                      <a16:colId xmlns:a16="http://schemas.microsoft.com/office/drawing/2014/main" val="1250976387"/>
                    </a:ext>
                  </a:extLst>
                </a:gridCol>
                <a:gridCol w="779512">
                  <a:extLst>
                    <a:ext uri="{9D8B030D-6E8A-4147-A177-3AD203B41FA5}">
                      <a16:colId xmlns:a16="http://schemas.microsoft.com/office/drawing/2014/main" val="2451825769"/>
                    </a:ext>
                  </a:extLst>
                </a:gridCol>
                <a:gridCol w="779512">
                  <a:extLst>
                    <a:ext uri="{9D8B030D-6E8A-4147-A177-3AD203B41FA5}">
                      <a16:colId xmlns:a16="http://schemas.microsoft.com/office/drawing/2014/main" val="3538652382"/>
                    </a:ext>
                  </a:extLst>
                </a:gridCol>
                <a:gridCol w="729093">
                  <a:extLst>
                    <a:ext uri="{9D8B030D-6E8A-4147-A177-3AD203B41FA5}">
                      <a16:colId xmlns:a16="http://schemas.microsoft.com/office/drawing/2014/main" val="1093269225"/>
                    </a:ext>
                  </a:extLst>
                </a:gridCol>
              </a:tblGrid>
              <a:tr h="291059">
                <a:tc>
                  <a:txBody>
                    <a:bodyPr/>
                    <a:lstStyle/>
                    <a:p>
                      <a:pPr algn="just"/>
                      <a:r>
                        <a:rPr lang="en-US" sz="1200">
                          <a:effectLst/>
                        </a:rPr>
                        <a:t>Coincidence</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neutron</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proton</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mu+</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mu-</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e</a:t>
                      </a:r>
                      <a:r>
                        <a:rPr lang="en-US" sz="1200" baseline="30000">
                          <a:effectLst/>
                        </a:rPr>
                        <a:t>-</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e</a:t>
                      </a:r>
                      <a:r>
                        <a:rPr lang="en-US" sz="1200" baseline="30000">
                          <a:effectLst/>
                        </a:rPr>
                        <a:t>+</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sym typeface="Symbol" pitchFamily="2" charset="2"/>
                        </a:rPr>
                        <a:t></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extLst>
                  <a:ext uri="{0D108BD9-81ED-4DB2-BD59-A6C34878D82A}">
                    <a16:rowId xmlns:a16="http://schemas.microsoft.com/office/drawing/2014/main" val="2055119816"/>
                  </a:ext>
                </a:extLst>
              </a:tr>
              <a:tr h="291059">
                <a:tc>
                  <a:txBody>
                    <a:bodyPr/>
                    <a:lstStyle/>
                    <a:p>
                      <a:pPr algn="just"/>
                      <a:r>
                        <a:rPr lang="en-US" sz="1200">
                          <a:effectLst/>
                        </a:rPr>
                        <a:t>001</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12.75</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1.29</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43.52</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37.65</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1.13</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1.20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2.50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extLst>
                  <a:ext uri="{0D108BD9-81ED-4DB2-BD59-A6C34878D82A}">
                    <a16:rowId xmlns:a16="http://schemas.microsoft.com/office/drawing/2014/main" val="609839462"/>
                  </a:ext>
                </a:extLst>
              </a:tr>
              <a:tr h="291059">
                <a:tc>
                  <a:txBody>
                    <a:bodyPr/>
                    <a:lstStyle/>
                    <a:p>
                      <a:pPr algn="just"/>
                      <a:r>
                        <a:rPr lang="en-US" sz="1200">
                          <a:effectLst/>
                        </a:rPr>
                        <a:t>111</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0.78</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1.45</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51.47</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44.28</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0.42</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1.50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0.12</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extLst>
                  <a:ext uri="{0D108BD9-81ED-4DB2-BD59-A6C34878D82A}">
                    <a16:rowId xmlns:a16="http://schemas.microsoft.com/office/drawing/2014/main" val="2204087596"/>
                  </a:ext>
                </a:extLst>
              </a:tr>
              <a:tr h="362421">
                <a:tc>
                  <a:txBody>
                    <a:bodyPr/>
                    <a:lstStyle/>
                    <a:p>
                      <a:pPr algn="just"/>
                      <a:r>
                        <a:rPr lang="en-US" sz="1200">
                          <a:effectLst/>
                        </a:rPr>
                        <a:t>110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8.70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5.40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34.30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30.55</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7.46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10.24</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3.36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extLst>
                  <a:ext uri="{0D108BD9-81ED-4DB2-BD59-A6C34878D82A}">
                    <a16:rowId xmlns:a16="http://schemas.microsoft.com/office/drawing/2014/main" val="982622357"/>
                  </a:ext>
                </a:extLst>
              </a:tr>
              <a:tr h="291059">
                <a:tc>
                  <a:txBody>
                    <a:bodyPr/>
                    <a:lstStyle/>
                    <a:p>
                      <a:pPr algn="just"/>
                      <a:r>
                        <a:rPr lang="en-US" sz="1200">
                          <a:effectLst/>
                        </a:rPr>
                        <a:t>100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6.74</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dirty="0">
                          <a:effectLst/>
                        </a:rPr>
                        <a:t>3.76</a:t>
                      </a:r>
                      <a:endParaRPr lang="en-AM"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27.74</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24.36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11.69</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9.68</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16.03</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extLst>
                  <a:ext uri="{0D108BD9-81ED-4DB2-BD59-A6C34878D82A}">
                    <a16:rowId xmlns:a16="http://schemas.microsoft.com/office/drawing/2014/main" val="3542270687"/>
                  </a:ext>
                </a:extLst>
              </a:tr>
              <a:tr h="291059">
                <a:tc>
                  <a:txBody>
                    <a:bodyPr/>
                    <a:lstStyle/>
                    <a:p>
                      <a:pPr algn="just"/>
                      <a:r>
                        <a:rPr lang="en-US" sz="1200">
                          <a:effectLst/>
                        </a:rPr>
                        <a:t>011</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9.27</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dirty="0">
                          <a:effectLst/>
                        </a:rPr>
                        <a:t>0.59</a:t>
                      </a:r>
                      <a:endParaRPr lang="en-AM"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47.38</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41.00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0.09</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0.31</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1.36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extLst>
                  <a:ext uri="{0D108BD9-81ED-4DB2-BD59-A6C34878D82A}">
                    <a16:rowId xmlns:a16="http://schemas.microsoft.com/office/drawing/2014/main" val="3503093506"/>
                  </a:ext>
                </a:extLst>
              </a:tr>
              <a:tr h="291059">
                <a:tc>
                  <a:txBody>
                    <a:bodyPr/>
                    <a:lstStyle/>
                    <a:p>
                      <a:pPr algn="just"/>
                      <a:r>
                        <a:rPr lang="en-US" sz="1200">
                          <a:effectLst/>
                        </a:rPr>
                        <a:t>101</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0.53</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1.51</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dirty="0">
                          <a:effectLst/>
                        </a:rPr>
                        <a:t>52.18</a:t>
                      </a:r>
                      <a:endParaRPr lang="en-AM"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45.56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0.07</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0.12</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0.04</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extLst>
                  <a:ext uri="{0D108BD9-81ED-4DB2-BD59-A6C34878D82A}">
                    <a16:rowId xmlns:a16="http://schemas.microsoft.com/office/drawing/2014/main" val="3821038857"/>
                  </a:ext>
                </a:extLst>
              </a:tr>
              <a:tr h="291059">
                <a:tc>
                  <a:txBody>
                    <a:bodyPr/>
                    <a:lstStyle/>
                    <a:p>
                      <a:pPr algn="just"/>
                      <a:r>
                        <a:rPr lang="en-US" sz="1200">
                          <a:effectLst/>
                        </a:rPr>
                        <a:t>010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52.05</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0.33</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8.41</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7.86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1.60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a:effectLst/>
                        </a:rPr>
                        <a:t>1.65</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tc>
                  <a:txBody>
                    <a:bodyPr/>
                    <a:lstStyle/>
                    <a:p>
                      <a:pPr algn="just"/>
                      <a:r>
                        <a:rPr lang="en-US" sz="1200" dirty="0">
                          <a:effectLst/>
                        </a:rPr>
                        <a:t>28.09</a:t>
                      </a:r>
                      <a:endParaRPr lang="en-AM"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b"/>
                </a:tc>
                <a:extLst>
                  <a:ext uri="{0D108BD9-81ED-4DB2-BD59-A6C34878D82A}">
                    <a16:rowId xmlns:a16="http://schemas.microsoft.com/office/drawing/2014/main" val="2659787175"/>
                  </a:ext>
                </a:extLst>
              </a:tr>
            </a:tbl>
          </a:graphicData>
        </a:graphic>
      </p:graphicFrame>
      <p:sp>
        <p:nvSpPr>
          <p:cNvPr id="9" name="TextBox 8">
            <a:extLst>
              <a:ext uri="{FF2B5EF4-FFF2-40B4-BE49-F238E27FC236}">
                <a16:creationId xmlns:a16="http://schemas.microsoft.com/office/drawing/2014/main" id="{63715005-AF66-FB5E-213D-D9B9C2BF6742}"/>
              </a:ext>
            </a:extLst>
          </p:cNvPr>
          <p:cNvSpPr txBox="1"/>
          <p:nvPr/>
        </p:nvSpPr>
        <p:spPr>
          <a:xfrm>
            <a:off x="469057" y="4537537"/>
            <a:ext cx="6329905" cy="646331"/>
          </a:xfrm>
          <a:prstGeom prst="rect">
            <a:avLst/>
          </a:prstGeom>
          <a:noFill/>
        </p:spPr>
        <p:txBody>
          <a:bodyPr wrap="square">
            <a:spAutoFit/>
          </a:bodyPr>
          <a:lstStyle/>
          <a:p>
            <a:r>
              <a:rPr lang="uz-Cyrl-UZ" sz="1800" b="0" dirty="0">
                <a:effectLst/>
                <a:latin typeface="Times New Roman" panose="02020603050405020304" pitchFamily="18" charset="0"/>
                <a:ea typeface="Times New Roman" panose="02020603050405020304" pitchFamily="18" charset="0"/>
              </a:rPr>
              <a:t>In Table 1</a:t>
            </a:r>
            <a:r>
              <a:rPr lang="en-US" sz="1800" b="0" dirty="0">
                <a:effectLst/>
                <a:latin typeface="Times New Roman" panose="02020603050405020304" pitchFamily="18" charset="0"/>
                <a:ea typeface="Times New Roman" panose="02020603050405020304" pitchFamily="18" charset="0"/>
              </a:rPr>
              <a:t>,</a:t>
            </a:r>
            <a:r>
              <a:rPr lang="uz-Cyrl-UZ" sz="1800" b="0" dirty="0">
                <a:effectLst/>
                <a:latin typeface="Times New Roman" panose="02020603050405020304" pitchFamily="18" charset="0"/>
                <a:ea typeface="Times New Roman" panose="02020603050405020304" pitchFamily="18" charset="0"/>
              </a:rPr>
              <a:t> we present the purity of the particle detector flux observed by different coincidences of the SEVAN </a:t>
            </a:r>
            <a:r>
              <a:rPr lang="en-US" sz="1800" b="0" dirty="0">
                <a:effectLst/>
                <a:latin typeface="Times New Roman" panose="02020603050405020304" pitchFamily="18" charset="0"/>
                <a:ea typeface="Times New Roman" panose="02020603050405020304" pitchFamily="18" charset="0"/>
              </a:rPr>
              <a:t>detector</a:t>
            </a:r>
            <a:r>
              <a:rPr lang="uz-Cyrl-UZ" sz="1800" b="0" dirty="0">
                <a:effectLst/>
                <a:latin typeface="Times New Roman" panose="02020603050405020304" pitchFamily="18" charset="0"/>
                <a:ea typeface="Times New Roman" panose="02020603050405020304" pitchFamily="18" charset="0"/>
              </a:rPr>
              <a:t>. </a:t>
            </a:r>
            <a:endParaRPr lang="en-AM"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687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1744517" cy="523220"/>
          </a:xfrm>
          <a:prstGeom prst="rect">
            <a:avLst/>
          </a:prstGeom>
          <a:noFill/>
        </p:spPr>
        <p:txBody>
          <a:bodyPr wrap="non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3"/>
              <a:tabLst/>
              <a:defRPr/>
            </a:pPr>
            <a:r>
              <a:rPr kumimoji="0" lang="en-US" sz="2800" b="0" i="0" u="none" strike="noStrike" kern="0" cap="none" spc="0" normalizeH="0" baseline="0" noProof="0" dirty="0">
                <a:ln>
                  <a:noFill/>
                </a:ln>
                <a:solidFill>
                  <a:srgbClr val="000066"/>
                </a:solidFill>
                <a:effectLst/>
                <a:uLnTx/>
                <a:uFillTx/>
              </a:rPr>
              <a:t>Results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a16="http://schemas.microsoft.com/office/drawing/2014/main" id="{AF186D36-2DD7-26F2-C3F8-BC6E59A8CCE5}"/>
              </a:ext>
            </a:extLst>
          </p:cNvPr>
          <p:cNvCxnSpPr>
            <a:cxnSpLocks/>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7" name="TextBox 6">
            <a:extLst>
              <a:ext uri="{FF2B5EF4-FFF2-40B4-BE49-F238E27FC236}">
                <a16:creationId xmlns:a16="http://schemas.microsoft.com/office/drawing/2014/main" id="{E662BF93-2B4C-8D58-C0AF-ABF39B448BD0}"/>
              </a:ext>
            </a:extLst>
          </p:cNvPr>
          <p:cNvSpPr txBox="1"/>
          <p:nvPr/>
        </p:nvSpPr>
        <p:spPr>
          <a:xfrm>
            <a:off x="424882" y="4791923"/>
            <a:ext cx="6159624" cy="1477328"/>
          </a:xfrm>
          <a:prstGeom prst="rect">
            <a:avLst/>
          </a:prstGeom>
          <a:noFill/>
        </p:spPr>
        <p:txBody>
          <a:bodyPr wrap="square">
            <a:spAutoFit/>
          </a:bodyPr>
          <a:lstStyle/>
          <a:p>
            <a:r>
              <a:rPr lang="en-AM" sz="1800" b="1" dirty="0">
                <a:effectLst/>
                <a:latin typeface="Times New Roman" panose="02020603050405020304" pitchFamily="18" charset="0"/>
                <a:ea typeface="Times New Roman" panose="02020603050405020304" pitchFamily="18" charset="0"/>
              </a:rPr>
              <a:t>Figure 2. </a:t>
            </a:r>
            <a:r>
              <a:rPr lang="en-US" sz="1800" b="1" dirty="0">
                <a:effectLst/>
                <a:latin typeface="Times New Roman" panose="02020603050405020304" pitchFamily="18" charset="0"/>
                <a:ea typeface="Times New Roman" panose="02020603050405020304" pitchFamily="18" charset="0"/>
              </a:rPr>
              <a:t>Ten-minute time series of count rates measured at Aragats and Lomnicky Stit by joint SEVAN 111 + 101 coincidences; muons with energies &gt;200 MeV. Red lines show the pre-FDs registered on both stations.</a:t>
            </a:r>
            <a:endParaRPr lang="en-AM" sz="1800" b="1" dirty="0">
              <a:effectLst/>
              <a:latin typeface="Times New Roman" panose="02020603050405020304" pitchFamily="18" charset="0"/>
              <a:ea typeface="Times New Roman" panose="02020603050405020304" pitchFamily="18" charset="0"/>
            </a:endParaRPr>
          </a:p>
          <a:p>
            <a:endParaRPr lang="en-AM"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C75EDE9-EE75-402D-F089-08ABFFA01DA7}"/>
              </a:ext>
            </a:extLst>
          </p:cNvPr>
          <p:cNvSpPr txBox="1"/>
          <p:nvPr/>
        </p:nvSpPr>
        <p:spPr>
          <a:xfrm>
            <a:off x="424882" y="6075016"/>
            <a:ext cx="6043491" cy="2862322"/>
          </a:xfrm>
          <a:prstGeom prst="rect">
            <a:avLst/>
          </a:prstGeom>
          <a:noFill/>
        </p:spPr>
        <p:txBody>
          <a:bodyPr wrap="square">
            <a:spAutoFit/>
          </a:bodyPr>
          <a:lstStyle/>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FD started with a significant pre-FD increase, which lasted nearly 4.5 hours from 6:00 to 10:00 on Aragats and nearly 4 hours from 6:30 to 10:30 on Lomnicky Stit. Mountain SEVAN detectors coherently registered a pre-FD increase in fluxes of high-energy muons (E</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&gt; 200 MeV, SEVAN coincidence 111 &amp; 101, muons traversing 10 cm of lead).</a:t>
            </a:r>
            <a:endParaRPr lang="en-AM"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After pre-FD, the SEVAN network registered the FD main phase on Aragats, Lomnicky Stit, Mileshovka, and Hamburg. </a:t>
            </a:r>
            <a:endParaRPr lang="en-AM"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M"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M"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4DD4D33-3312-1EC2-D260-346E2E13CD0A}"/>
              </a:ext>
            </a:extLst>
          </p:cNvPr>
          <p:cNvSpPr txBox="1"/>
          <p:nvPr/>
        </p:nvSpPr>
        <p:spPr>
          <a:xfrm>
            <a:off x="7023568" y="6016119"/>
            <a:ext cx="7199084" cy="2585323"/>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The electric field during solar events was quiet: no thunderstorms or lightning flashes were detected. Aragats magnetometer observed s</a:t>
            </a:r>
            <a:r>
              <a:rPr lang="en-AM" sz="1800" dirty="0">
                <a:effectLst/>
                <a:latin typeface="Times New Roman" panose="02020603050405020304" pitchFamily="18" charset="0"/>
                <a:ea typeface="Times New Roman" panose="02020603050405020304" pitchFamily="18" charset="0"/>
              </a:rPr>
              <a:t>torm sudden commencement (SSC) at 17:05</a:t>
            </a:r>
            <a:r>
              <a:rPr lang="en-US" sz="1800" dirty="0">
                <a:effectLst/>
                <a:latin typeface="Times New Roman" panose="02020603050405020304" pitchFamily="18" charset="0"/>
                <a:ea typeface="Times New Roman" panose="02020603050405020304" pitchFamily="18" charset="0"/>
              </a:rPr>
              <a:t>, which triggered the extreme geomagnetic storm with a </a:t>
            </a:r>
            <a:r>
              <a:rPr lang="en-AM" sz="1800" dirty="0">
                <a:effectLst/>
                <a:latin typeface="Times New Roman" panose="02020603050405020304" pitchFamily="18" charset="0"/>
                <a:ea typeface="Calibri" panose="020F0502020204030204" pitchFamily="34" charset="0"/>
              </a:rPr>
              <a:t>Dst index of −412 nT at 2 UT on 11 May 2024, marking the sixth-largest storm since 1957. </a:t>
            </a:r>
            <a:r>
              <a:rPr lang="en-AM" sz="1800" dirty="0">
                <a:effectLst/>
                <a:latin typeface="Times New Roman" panose="02020603050405020304" pitchFamily="18" charset="0"/>
                <a:ea typeface="Times New Roman" panose="02020603050405020304" pitchFamily="18" charset="0"/>
              </a:rPr>
              <a:t>The magnetometer also shows a large compression upon the shock arrival, confirmed by THEMIS-E’s and Kakioka’s measurements on the</a:t>
            </a:r>
            <a:r>
              <a:rPr lang="en-AM" sz="1800" dirty="0">
                <a:effectLst/>
                <a:latin typeface="Times New Roman" panose="02020603050405020304" pitchFamily="18" charset="0"/>
                <a:ea typeface="TimesNewRomanPSMT"/>
              </a:rPr>
              <a:t> magnetic field and plasma data</a:t>
            </a:r>
            <a:r>
              <a:rPr lang="en-AM" sz="1800" dirty="0">
                <a:effectLst/>
                <a:latin typeface="Times New Roman" panose="02020603050405020304" pitchFamily="18" charset="0"/>
                <a:ea typeface="Times New Roman" panose="02020603050405020304" pitchFamily="18" charset="0"/>
              </a:rPr>
              <a:t> (</a:t>
            </a:r>
            <a:r>
              <a:rPr lang="en-AM" sz="1800" dirty="0">
                <a:effectLst/>
                <a:latin typeface="Times New Roman" panose="02020603050405020304" pitchFamily="18" charset="0"/>
                <a:ea typeface="TimesNewRomanPSMT"/>
              </a:rPr>
              <a:t>Hayakawa et al., 2024)</a:t>
            </a:r>
            <a:r>
              <a:rPr lang="en-AM" sz="1800" dirty="0">
                <a:effectLst/>
                <a:latin typeface="Times New Roman" panose="02020603050405020304" pitchFamily="18" charset="0"/>
                <a:ea typeface="Times New Roman" panose="02020603050405020304" pitchFamily="18" charset="0"/>
              </a:rPr>
              <a:t>. </a:t>
            </a:r>
            <a:r>
              <a:rPr lang="en-AM" sz="1800" dirty="0">
                <a:effectLst/>
                <a:latin typeface="Times New Roman" panose="02020603050405020304" pitchFamily="18" charset="0"/>
                <a:ea typeface="TimesNewRomanPSMT"/>
              </a:rPr>
              <a:t> </a:t>
            </a:r>
            <a:endParaRPr lang="en-AM" sz="1800" dirty="0">
              <a:effectLst/>
              <a:latin typeface="Times New Roman" panose="02020603050405020304" pitchFamily="18" charset="0"/>
              <a:ea typeface="Times New Roman" panose="02020603050405020304" pitchFamily="18" charset="0"/>
            </a:endParaRPr>
          </a:p>
          <a:p>
            <a:endParaRPr lang="en-AM" sz="1800" dirty="0"/>
          </a:p>
        </p:txBody>
      </p:sp>
      <p:sp>
        <p:nvSpPr>
          <p:cNvPr id="14" name="TextBox 13">
            <a:extLst>
              <a:ext uri="{FF2B5EF4-FFF2-40B4-BE49-F238E27FC236}">
                <a16:creationId xmlns:a16="http://schemas.microsoft.com/office/drawing/2014/main" id="{B85B77F1-DDB3-BE05-F6CE-348939F82A43}"/>
              </a:ext>
            </a:extLst>
          </p:cNvPr>
          <p:cNvSpPr txBox="1"/>
          <p:nvPr/>
        </p:nvSpPr>
        <p:spPr>
          <a:xfrm>
            <a:off x="7068423" y="4930423"/>
            <a:ext cx="6880673" cy="1200329"/>
          </a:xfrm>
          <a:prstGeom prst="rect">
            <a:avLst/>
          </a:prstGeom>
          <a:noFill/>
        </p:spPr>
        <p:txBody>
          <a:bodyPr wrap="square">
            <a:spAutoFit/>
          </a:bodyPr>
          <a:lstStyle/>
          <a:p>
            <a:r>
              <a:rPr lang="en-AM" sz="1800" b="1" dirty="0">
                <a:effectLst/>
                <a:latin typeface="Times New Roman" panose="02020603050405020304" pitchFamily="18" charset="0"/>
                <a:ea typeface="Times New Roman" panose="02020603050405020304" pitchFamily="18" charset="0"/>
              </a:rPr>
              <a:t>Figure </a:t>
            </a:r>
            <a:r>
              <a:rPr lang="en-AM" sz="1800" b="1" dirty="0">
                <a:latin typeface="Times New Roman" panose="02020603050405020304" pitchFamily="18" charset="0"/>
                <a:ea typeface="Times New Roman" panose="02020603050405020304" pitchFamily="18" charset="0"/>
              </a:rPr>
              <a:t>3</a:t>
            </a:r>
            <a:r>
              <a:rPr lang="en-AM" sz="1800" b="1" dirty="0">
                <a:effectLst/>
                <a:latin typeface="Times New Roman" panose="02020603050405020304" pitchFamily="18" charset="0"/>
                <a:ea typeface="Times New Roman" panose="02020603050405020304" pitchFamily="18" charset="0"/>
              </a:rPr>
              <a:t>. </a:t>
            </a:r>
            <a:r>
              <a:rPr lang="en-US"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The X-component of the GMF measured by the Aragats magnetometer (blue),  the disturbances of the near-surface electric field (black), and the count rate of the SEVAN-light detector (red).</a:t>
            </a:r>
            <a:endParaRPr lang="en-AM"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M" sz="18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17063AE7-C8DA-D7AF-9073-095E07E63EDE}"/>
              </a:ext>
            </a:extLst>
          </p:cNvPr>
          <p:cNvPicPr>
            <a:picLocks noChangeAspect="1"/>
          </p:cNvPicPr>
          <p:nvPr/>
        </p:nvPicPr>
        <p:blipFill>
          <a:blip r:embed="rId2"/>
          <a:stretch>
            <a:fillRect/>
          </a:stretch>
        </p:blipFill>
        <p:spPr>
          <a:xfrm>
            <a:off x="392686" y="1376789"/>
            <a:ext cx="5943600" cy="3251835"/>
          </a:xfrm>
          <a:prstGeom prst="rect">
            <a:avLst/>
          </a:prstGeom>
        </p:spPr>
      </p:pic>
      <p:pic>
        <p:nvPicPr>
          <p:cNvPr id="8" name="Picture 7">
            <a:extLst>
              <a:ext uri="{FF2B5EF4-FFF2-40B4-BE49-F238E27FC236}">
                <a16:creationId xmlns:a16="http://schemas.microsoft.com/office/drawing/2014/main" id="{34EB7345-0CF6-B8C5-C8E4-B103CB7F9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1185" y="1303823"/>
            <a:ext cx="6694814" cy="3541242"/>
          </a:xfrm>
          <a:prstGeom prst="rect">
            <a:avLst/>
          </a:prstGeom>
        </p:spPr>
      </p:pic>
    </p:spTree>
    <p:extLst>
      <p:ext uri="{BB962C8B-B14F-4D97-AF65-F5344CB8AC3E}">
        <p14:creationId xmlns:p14="http://schemas.microsoft.com/office/powerpoint/2010/main" val="341222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227498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800" b="0" i="0" u="none" strike="noStrike" kern="0" cap="none" spc="0" normalizeH="0" baseline="0" noProof="0" dirty="0">
                <a:ln>
                  <a:noFill/>
                </a:ln>
                <a:solidFill>
                  <a:srgbClr val="000066"/>
                </a:solidFill>
                <a:effectLst/>
                <a:uLnTx/>
                <a:uFillTx/>
              </a:rPr>
              <a:t>5. </a:t>
            </a:r>
            <a:r>
              <a:rPr lang="en-US" sz="2800" kern="0" dirty="0">
                <a:solidFill>
                  <a:srgbClr val="000066"/>
                </a:solidFill>
              </a:rPr>
              <a:t>Conclusions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a16="http://schemas.microsoft.com/office/drawing/2014/main" id="{AF186D36-2DD7-26F2-C3F8-BC6E59A8CCE5}"/>
              </a:ext>
            </a:extLst>
          </p:cNvPr>
          <p:cNvCxnSpPr>
            <a:cxnSpLocks/>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7" name="TextBox 6">
            <a:extLst>
              <a:ext uri="{FF2B5EF4-FFF2-40B4-BE49-F238E27FC236}">
                <a16:creationId xmlns:a16="http://schemas.microsoft.com/office/drawing/2014/main" id="{090F031F-055E-ADE2-4CA5-45EDE6D3851A}"/>
              </a:ext>
            </a:extLst>
          </p:cNvPr>
          <p:cNvSpPr txBox="1"/>
          <p:nvPr/>
        </p:nvSpPr>
        <p:spPr>
          <a:xfrm>
            <a:off x="574576" y="4237925"/>
            <a:ext cx="5943600" cy="1051570"/>
          </a:xfrm>
          <a:prstGeom prst="rect">
            <a:avLst/>
          </a:prstGeom>
          <a:noFill/>
        </p:spPr>
        <p:txBody>
          <a:bodyPr wrap="square">
            <a:spAutoFit/>
          </a:bodyPr>
          <a:lstStyle/>
          <a:p>
            <a:pPr>
              <a:spcAft>
                <a:spcPts val="1000"/>
              </a:spcAft>
            </a:pPr>
            <a:r>
              <a:rPr lang="en-AM"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Figure </a:t>
            </a:r>
            <a:r>
              <a:rPr lang="en-AM" sz="1800" b="1" kern="100"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4</a:t>
            </a:r>
            <a:r>
              <a:rPr lang="en-AM"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M" sz="1800" b="1" dirty="0">
                <a:effectLst/>
                <a:latin typeface="Times New Roman" panose="02020603050405020304" pitchFamily="18" charset="0"/>
                <a:ea typeface="Times New Roman" panose="02020603050405020304" pitchFamily="18" charset="0"/>
              </a:rPr>
              <a:t>Observation of FD and GLE by SEVAN network</a:t>
            </a:r>
            <a:r>
              <a:rPr lang="en-US" sz="1800" b="1" dirty="0">
                <a:effectLst/>
                <a:latin typeface="Times New Roman" panose="02020603050405020304" pitchFamily="18" charset="0"/>
                <a:ea typeface="Times New Roman" panose="02020603050405020304" pitchFamily="18" charset="0"/>
              </a:rPr>
              <a:t>’s Aragats, Lomnicky Stit, and Musala detectors</a:t>
            </a:r>
            <a:endParaRPr lang="en-AM" sz="1800" dirty="0">
              <a:effectLst/>
              <a:latin typeface="Times New Roman" panose="02020603050405020304" pitchFamily="18" charset="0"/>
              <a:ea typeface="Times New Roman" panose="02020603050405020304" pitchFamily="18" charset="0"/>
            </a:endParaRPr>
          </a:p>
          <a:p>
            <a:pPr>
              <a:spcAft>
                <a:spcPts val="1000"/>
              </a:spcAft>
            </a:pPr>
            <a:endParaRPr lang="en-AM"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613162B-2F41-0DD7-0129-1AEB25881637}"/>
              </a:ext>
            </a:extLst>
          </p:cNvPr>
          <p:cNvSpPr txBox="1"/>
          <p:nvPr/>
        </p:nvSpPr>
        <p:spPr>
          <a:xfrm>
            <a:off x="491606" y="4909804"/>
            <a:ext cx="7199084" cy="1200329"/>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Figure 4 shows a minute time series of precise correlated counts of the 5 cm thick, 1 m</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area SEVAN upper scintillators on Mts. Aragats (</a:t>
            </a:r>
            <a:r>
              <a:rPr lang="en-AM" sz="1800" dirty="0">
                <a:effectLst/>
                <a:latin typeface="Calibri" panose="020F0502020204030204" pitchFamily="34" charset="0"/>
                <a:ea typeface="Calibri" panose="020F0502020204030204" pitchFamily="34" charset="0"/>
                <a:cs typeface="Times New Roman" panose="02020603050405020304" pitchFamily="18" charset="0"/>
              </a:rPr>
              <a:t>40.25N, 44.15E, altitude3200 m), </a:t>
            </a:r>
            <a:r>
              <a:rPr lang="en-US" sz="1800" dirty="0">
                <a:effectLst/>
                <a:latin typeface="Calibri" panose="020F0502020204030204" pitchFamily="34" charset="0"/>
                <a:ea typeface="Calibri" panose="020F0502020204030204" pitchFamily="34" charset="0"/>
                <a:cs typeface="Times New Roman" panose="02020603050405020304" pitchFamily="18" charset="0"/>
              </a:rPr>
              <a:t>Musala (</a:t>
            </a:r>
            <a:r>
              <a:rPr lang="en-AM" sz="1800" dirty="0">
                <a:effectLst/>
                <a:latin typeface="Calibri" panose="020F0502020204030204" pitchFamily="34" charset="0"/>
                <a:ea typeface="Calibri" panose="020F0502020204030204" pitchFamily="34" charset="0"/>
                <a:cs typeface="Times New Roman" panose="02020603050405020304" pitchFamily="18" charset="0"/>
              </a:rPr>
              <a:t>42.1N, 23.35E, altitude 2930 m)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Lomnicky Stit (</a:t>
            </a:r>
            <a:r>
              <a:rPr lang="en-AM" sz="1800" dirty="0">
                <a:effectLst/>
                <a:latin typeface="Calibri" panose="020F0502020204030204" pitchFamily="34" charset="0"/>
                <a:ea typeface="Calibri" panose="020F0502020204030204" pitchFamily="34" charset="0"/>
                <a:cs typeface="Times New Roman" panose="02020603050405020304" pitchFamily="18" charset="0"/>
              </a:rPr>
              <a:t>49.2N, 20.22E, altitude 2634 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AM" sz="1200" dirty="0">
                <a:effectLst/>
              </a:rPr>
              <a:t> </a:t>
            </a:r>
            <a:endParaRPr lang="en-AM"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6740613-322B-BFA3-AC9D-48F684813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2" y="1106740"/>
            <a:ext cx="5943600" cy="3035300"/>
          </a:xfrm>
          <a:prstGeom prst="rect">
            <a:avLst/>
          </a:prstGeom>
        </p:spPr>
      </p:pic>
      <p:pic>
        <p:nvPicPr>
          <p:cNvPr id="8" name="Picture 7">
            <a:extLst>
              <a:ext uri="{FF2B5EF4-FFF2-40B4-BE49-F238E27FC236}">
                <a16:creationId xmlns:a16="http://schemas.microsoft.com/office/drawing/2014/main" id="{65FB84F6-A4F4-105A-B3E6-83DD5A258086}"/>
              </a:ext>
            </a:extLst>
          </p:cNvPr>
          <p:cNvPicPr>
            <a:picLocks noChangeAspect="1"/>
          </p:cNvPicPr>
          <p:nvPr/>
        </p:nvPicPr>
        <p:blipFill>
          <a:blip r:embed="rId4"/>
          <a:stretch>
            <a:fillRect/>
          </a:stretch>
        </p:blipFill>
        <p:spPr>
          <a:xfrm>
            <a:off x="7559352" y="1374125"/>
            <a:ext cx="5943600" cy="3332480"/>
          </a:xfrm>
          <a:prstGeom prst="rect">
            <a:avLst/>
          </a:prstGeom>
        </p:spPr>
      </p:pic>
      <p:sp>
        <p:nvSpPr>
          <p:cNvPr id="12" name="TextBox 11">
            <a:extLst>
              <a:ext uri="{FF2B5EF4-FFF2-40B4-BE49-F238E27FC236}">
                <a16:creationId xmlns:a16="http://schemas.microsoft.com/office/drawing/2014/main" id="{19E5B5AD-C73A-A5FA-E278-79DD35455F8F}"/>
              </a:ext>
            </a:extLst>
          </p:cNvPr>
          <p:cNvSpPr txBox="1"/>
          <p:nvPr/>
        </p:nvSpPr>
        <p:spPr>
          <a:xfrm>
            <a:off x="7559352" y="4630900"/>
            <a:ext cx="6446587" cy="923330"/>
          </a:xfrm>
          <a:prstGeom prst="rect">
            <a:avLst/>
          </a:prstGeom>
          <a:noFill/>
        </p:spPr>
        <p:txBody>
          <a:bodyPr wrap="square">
            <a:spAutoFit/>
          </a:bodyPr>
          <a:lstStyle/>
          <a:p>
            <a:r>
              <a:rPr lang="uz-Cyrl-UZ" sz="1800" b="1" dirty="0">
                <a:effectLst/>
                <a:latin typeface="Times New Roman" panose="02020603050405020304" pitchFamily="18" charset="0"/>
                <a:ea typeface="Times New Roman" panose="02020603050405020304" pitchFamily="18" charset="0"/>
              </a:rPr>
              <a:t>Figure 5</a:t>
            </a:r>
            <a:r>
              <a:rPr lang="en-US" sz="1800" b="1" dirty="0">
                <a:effectLst/>
                <a:latin typeface="Times New Roman" panose="02020603050405020304" pitchFamily="18" charset="0"/>
                <a:ea typeface="Times New Roman" panose="02020603050405020304" pitchFamily="18" charset="0"/>
              </a:rPr>
              <a:t>. a) Time series of count rates of SEVAN 100 coincidence (mostly muons and electrons); b-d) pair-wise scatter plots of measurements by 3 SEVAN detectors.</a:t>
            </a:r>
            <a:endParaRPr lang="en-AM" sz="1800" b="1" dirty="0">
              <a:effectLst/>
              <a:latin typeface="Times New Roman" panose="02020603050405020304" pitchFamily="18" charset="0"/>
              <a:ea typeface="Times New Roman" panose="02020603050405020304" pitchFamily="18" charset="0"/>
            </a:endParaRPr>
          </a:p>
        </p:txBody>
      </p:sp>
      <p:graphicFrame>
        <p:nvGraphicFramePr>
          <p:cNvPr id="13" name="Table 12">
            <a:extLst>
              <a:ext uri="{FF2B5EF4-FFF2-40B4-BE49-F238E27FC236}">
                <a16:creationId xmlns:a16="http://schemas.microsoft.com/office/drawing/2014/main" id="{71C654C7-9DE3-B7AE-04EE-6DBB611AC158}"/>
              </a:ext>
            </a:extLst>
          </p:cNvPr>
          <p:cNvGraphicFramePr>
            <a:graphicFrameLocks noGrp="1"/>
          </p:cNvGraphicFramePr>
          <p:nvPr>
            <p:extLst>
              <p:ext uri="{D42A27DB-BD31-4B8C-83A1-F6EECF244321}">
                <p14:modId xmlns:p14="http://schemas.microsoft.com/office/powerpoint/2010/main" val="2424846841"/>
              </p:ext>
            </p:extLst>
          </p:nvPr>
        </p:nvGraphicFramePr>
        <p:xfrm>
          <a:off x="749840" y="6200077"/>
          <a:ext cx="5913762" cy="2259339"/>
        </p:xfrm>
        <a:graphic>
          <a:graphicData uri="http://schemas.openxmlformats.org/drawingml/2006/table">
            <a:tbl>
              <a:tblPr firstRow="1" firstCol="1" bandRow="1">
                <a:tableStyleId>{5C22544A-7EE6-4342-B048-85BDC9FD1C3A}</a:tableStyleId>
              </a:tblPr>
              <a:tblGrid>
                <a:gridCol w="876190">
                  <a:extLst>
                    <a:ext uri="{9D8B030D-6E8A-4147-A177-3AD203B41FA5}">
                      <a16:colId xmlns:a16="http://schemas.microsoft.com/office/drawing/2014/main" val="1130917127"/>
                    </a:ext>
                  </a:extLst>
                </a:gridCol>
                <a:gridCol w="1076940">
                  <a:extLst>
                    <a:ext uri="{9D8B030D-6E8A-4147-A177-3AD203B41FA5}">
                      <a16:colId xmlns:a16="http://schemas.microsoft.com/office/drawing/2014/main" val="2246046833"/>
                    </a:ext>
                  </a:extLst>
                </a:gridCol>
                <a:gridCol w="592491">
                  <a:extLst>
                    <a:ext uri="{9D8B030D-6E8A-4147-A177-3AD203B41FA5}">
                      <a16:colId xmlns:a16="http://schemas.microsoft.com/office/drawing/2014/main" val="782290310"/>
                    </a:ext>
                  </a:extLst>
                </a:gridCol>
                <a:gridCol w="494207">
                  <a:extLst>
                    <a:ext uri="{9D8B030D-6E8A-4147-A177-3AD203B41FA5}">
                      <a16:colId xmlns:a16="http://schemas.microsoft.com/office/drawing/2014/main" val="644876121"/>
                    </a:ext>
                  </a:extLst>
                </a:gridCol>
                <a:gridCol w="691473">
                  <a:extLst>
                    <a:ext uri="{9D8B030D-6E8A-4147-A177-3AD203B41FA5}">
                      <a16:colId xmlns:a16="http://schemas.microsoft.com/office/drawing/2014/main" val="1603076513"/>
                    </a:ext>
                  </a:extLst>
                </a:gridCol>
                <a:gridCol w="794636">
                  <a:extLst>
                    <a:ext uri="{9D8B030D-6E8A-4147-A177-3AD203B41FA5}">
                      <a16:colId xmlns:a16="http://schemas.microsoft.com/office/drawing/2014/main" val="4229665555"/>
                    </a:ext>
                  </a:extLst>
                </a:gridCol>
                <a:gridCol w="794636">
                  <a:extLst>
                    <a:ext uri="{9D8B030D-6E8A-4147-A177-3AD203B41FA5}">
                      <a16:colId xmlns:a16="http://schemas.microsoft.com/office/drawing/2014/main" val="3157488458"/>
                    </a:ext>
                  </a:extLst>
                </a:gridCol>
                <a:gridCol w="593189">
                  <a:extLst>
                    <a:ext uri="{9D8B030D-6E8A-4147-A177-3AD203B41FA5}">
                      <a16:colId xmlns:a16="http://schemas.microsoft.com/office/drawing/2014/main" val="1130070243"/>
                    </a:ext>
                  </a:extLst>
                </a:gridCol>
              </a:tblGrid>
              <a:tr h="616183">
                <a:tc>
                  <a:txBody>
                    <a:bodyPr/>
                    <a:lstStyle/>
                    <a:p>
                      <a:r>
                        <a:rPr lang="en-US" sz="1200">
                          <a:effectLst/>
                        </a:rPr>
                        <a:t>Date/time</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Duration (depletion phase)</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Event type</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Kp </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 of flux change</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IMF nT</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Bz   nT</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Bx %</a:t>
                      </a:r>
                      <a:endParaRPr lang="en-AM" sz="1200">
                        <a:effectLst/>
                      </a:endParaRPr>
                    </a:p>
                    <a:p>
                      <a:r>
                        <a:rPr lang="en-US" sz="1200">
                          <a:effectLst/>
                        </a:rPr>
                        <a:t>Depletion</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2418350"/>
                  </a:ext>
                </a:extLst>
              </a:tr>
              <a:tr h="410789">
                <a:tc>
                  <a:txBody>
                    <a:bodyPr/>
                    <a:lstStyle/>
                    <a:p>
                      <a:r>
                        <a:rPr lang="en-US" sz="1200">
                          <a:effectLst/>
                        </a:rPr>
                        <a:t>4/11/2021</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10:30 - 13:30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FD</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5-6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8-9</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-10 - 40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-20 - +20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-0.5</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1225964"/>
                  </a:ext>
                </a:extLst>
              </a:tr>
              <a:tr h="410789">
                <a:tc>
                  <a:txBody>
                    <a:bodyPr/>
                    <a:lstStyle/>
                    <a:p>
                      <a:r>
                        <a:rPr lang="en-US" sz="1200">
                          <a:effectLst/>
                        </a:rPr>
                        <a:t>27/2/2023</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15:00 -19:00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FD</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5-6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3</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15 - -7</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-14 - -5</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2502147"/>
                  </a:ext>
                </a:extLst>
              </a:tr>
              <a:tr h="410789">
                <a:tc>
                  <a:txBody>
                    <a:bodyPr/>
                    <a:lstStyle/>
                    <a:p>
                      <a:r>
                        <a:rPr lang="en-US" sz="1200">
                          <a:effectLst/>
                        </a:rPr>
                        <a:t>23/3/2023</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14:00 - 18:00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FD</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5-6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5-6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5-20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0 - -10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238693"/>
                  </a:ext>
                </a:extLst>
              </a:tr>
              <a:tr h="410789">
                <a:tc>
                  <a:txBody>
                    <a:bodyPr/>
                    <a:lstStyle/>
                    <a:p>
                      <a:r>
                        <a:rPr lang="en-US" sz="1200">
                          <a:effectLst/>
                        </a:rPr>
                        <a:t>24/3/2024</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18:30 - 01:30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FD</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8-4</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5-6</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20 - 40</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-10 - +18</a:t>
                      </a:r>
                      <a:endParaRPr lang="en-AM"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-0.5</a:t>
                      </a:r>
                      <a:endParaRPr lang="en-AM"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4490051"/>
                  </a:ext>
                </a:extLst>
              </a:tr>
            </a:tbl>
          </a:graphicData>
        </a:graphic>
      </p:graphicFrame>
      <p:sp>
        <p:nvSpPr>
          <p:cNvPr id="15" name="TextBox 14">
            <a:extLst>
              <a:ext uri="{FF2B5EF4-FFF2-40B4-BE49-F238E27FC236}">
                <a16:creationId xmlns:a16="http://schemas.microsoft.com/office/drawing/2014/main" id="{3C07FCB7-1EDF-A6B4-C500-115C991BAA84}"/>
              </a:ext>
            </a:extLst>
          </p:cNvPr>
          <p:cNvSpPr txBox="1"/>
          <p:nvPr/>
        </p:nvSpPr>
        <p:spPr>
          <a:xfrm>
            <a:off x="7062922" y="5621536"/>
            <a:ext cx="7200900" cy="286232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table confirms that FD depends highly on the disturbed IMF rather than its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component. For all FDs, the IMF value was large during the FD depletion. Large IMF interactions with the magnetosphere create traps and cradles for galactic protons and nuclei, preventing their penetration into the atmosphere.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component varies highly, changing from southward to northward. The Bx component of the geomagnetic field, showing the solar wind's compression of the southward magnetosphere, was highly disturbed, indicating a weakening trend. This differs from the magnetospheric effect (ME, Chilingarian, et al., 2024) measured during strictly southward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compressed GM field.</a:t>
            </a:r>
            <a:endParaRPr lang="en-AM"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79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2082621" cy="523220"/>
          </a:xfrm>
          <a:prstGeom prst="rect">
            <a:avLst/>
          </a:prstGeom>
          <a:noFill/>
        </p:spPr>
        <p:txBody>
          <a:bodyPr wrap="none" rtlCol="0">
            <a:spAutoFit/>
          </a:bodyPr>
          <a:lstStyle/>
          <a:p>
            <a:pPr marR="0" lvl="0" defTabSz="914400" eaLnBrk="1" fontAlgn="auto" latinLnBrk="0" hangingPunct="1">
              <a:lnSpc>
                <a:spcPct val="100000"/>
              </a:lnSpc>
              <a:spcBef>
                <a:spcPts val="0"/>
              </a:spcBef>
              <a:spcAft>
                <a:spcPts val="0"/>
              </a:spcAft>
              <a:buClrTx/>
              <a:buSzTx/>
              <a:tabLst/>
              <a:defRPr/>
            </a:pPr>
            <a:r>
              <a:rPr lang="en-US" sz="2800" kern="0" dirty="0">
                <a:solidFill>
                  <a:srgbClr val="000066"/>
                </a:solidFill>
              </a:rPr>
              <a:t>6.References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a16="http://schemas.microsoft.com/office/drawing/2014/main" id="{AF186D36-2DD7-26F2-C3F8-BC6E59A8CCE5}"/>
              </a:ext>
            </a:extLst>
          </p:cNvPr>
          <p:cNvCxnSpPr>
            <a:cxnSpLocks noGrp="1" noRot="1" noMove="1" noResize="1" noEditPoints="1" noAdjustHandles="1" noChangeArrowheads="1" noChangeShapeType="1"/>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3" name="TextBox 2">
            <a:extLst>
              <a:ext uri="{FF2B5EF4-FFF2-40B4-BE49-F238E27FC236}">
                <a16:creationId xmlns:a16="http://schemas.microsoft.com/office/drawing/2014/main" id="{4C00322D-B282-5463-BE02-99FF25BB7D15}"/>
              </a:ext>
            </a:extLst>
          </p:cNvPr>
          <p:cNvSpPr txBox="1"/>
          <p:nvPr/>
        </p:nvSpPr>
        <p:spPr>
          <a:xfrm>
            <a:off x="790599" y="1432530"/>
            <a:ext cx="13215339" cy="5693866"/>
          </a:xfrm>
          <a:prstGeom prst="rect">
            <a:avLst/>
          </a:prstGeom>
          <a:noFill/>
        </p:spPr>
        <p:txBody>
          <a:bodyPr wrap="square">
            <a:spAutoFit/>
          </a:bodyPr>
          <a:lstStyle/>
          <a:p>
            <a:pPr algn="just">
              <a:tabLst>
                <a:tab pos="685800" algn="l"/>
              </a:tabLst>
            </a:pPr>
            <a:r>
              <a:rPr lang="en-AM" sz="2800" kern="0" dirty="0">
                <a:effectLst/>
                <a:latin typeface="Times New Roman" panose="02020603050405020304" pitchFamily="18" charset="0"/>
                <a:ea typeface="Times New Roman" panose="02020603050405020304" pitchFamily="18" charset="0"/>
                <a:cs typeface="Times New Roman" panose="02020603050405020304" pitchFamily="18" charset="0"/>
              </a:rPr>
              <a:t>Chilingarian, A., Karapetyan, T., Sargsyan, B., Knapp, J., Walter, M., Rehm, T. (2024) Increase in the count rates of ground-based cosmic-ray detectors caused by the heliomagnetic disturbance on 5 November 2023, EPL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148, 19001. </a:t>
            </a:r>
            <a:r>
              <a:rPr lang="en-AM" sz="2800" kern="0" dirty="0">
                <a:effectLst/>
                <a:latin typeface="Times New Roman" panose="02020603050405020304" pitchFamily="18" charset="0"/>
                <a:ea typeface="Times New Roman" panose="02020603050405020304" pitchFamily="18" charset="0"/>
                <a:cs typeface="Times New Roman" panose="02020603050405020304" pitchFamily="18" charset="0"/>
              </a:rPr>
              <a:t>doi: 10.1209/0295-5075/ad329c</a:t>
            </a: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685800" algn="l"/>
              </a:tabLst>
            </a:pPr>
            <a:r>
              <a:rPr lang="uz-Cyrl-UZ" sz="2800" dirty="0">
                <a:effectLst/>
                <a:latin typeface="Times New Roman" panose="02020603050405020304" pitchFamily="18" charset="0"/>
                <a:ea typeface="CharisSIL"/>
              </a:rPr>
              <a:t>Dorman, L.I., 1974. Cosmic Rays, Variations, and Space Exploration. (Amsterdam, North Holland). </a:t>
            </a:r>
            <a:endParaRPr lang="en-AM" sz="2800" dirty="0">
              <a:effectLst/>
              <a:latin typeface="Times New Roman" panose="02020603050405020304" pitchFamily="18" charset="0"/>
              <a:ea typeface="Times New Roman" panose="02020603050405020304" pitchFamily="18" charset="0"/>
            </a:endParaRPr>
          </a:p>
          <a:p>
            <a:pPr algn="just">
              <a:tabLst>
                <a:tab pos="685800" algn="l"/>
              </a:tabLst>
            </a:pPr>
            <a:r>
              <a:rPr lang="en-AM" sz="2800" kern="100" dirty="0">
                <a:effectLst/>
                <a:latin typeface="Times New Roman" panose="02020603050405020304" pitchFamily="18" charset="0"/>
                <a:ea typeface="TimesNewRomanPSMT"/>
                <a:cs typeface="Times New Roman" panose="02020603050405020304" pitchFamily="18" charset="0"/>
              </a:rPr>
              <a:t>Hayakawa </a:t>
            </a:r>
            <a:r>
              <a:rPr lang="en-US" sz="2800" kern="100" dirty="0">
                <a:effectLst/>
                <a:latin typeface="Times New Roman" panose="02020603050405020304" pitchFamily="18" charset="0"/>
                <a:ea typeface="TimesNewRomanPSMT"/>
                <a:cs typeface="Times New Roman" panose="02020603050405020304" pitchFamily="18" charset="0"/>
              </a:rPr>
              <a:t>H., </a:t>
            </a:r>
            <a:r>
              <a:rPr lang="en-US" sz="2800" kern="100" dirty="0" err="1">
                <a:effectLst/>
                <a:latin typeface="Times New Roman" panose="02020603050405020304" pitchFamily="18" charset="0"/>
                <a:ea typeface="TimesNewRomanPSMT"/>
                <a:cs typeface="Times New Roman" panose="02020603050405020304" pitchFamily="18" charset="0"/>
              </a:rPr>
              <a:t>Ebihara</a:t>
            </a:r>
            <a:r>
              <a:rPr lang="en-US" sz="2800" kern="100" dirty="0">
                <a:effectLst/>
                <a:latin typeface="Times New Roman" panose="02020603050405020304" pitchFamily="18" charset="0"/>
                <a:ea typeface="TimesNewRomanPSMT"/>
                <a:cs typeface="Times New Roman" panose="02020603050405020304" pitchFamily="18" charset="0"/>
              </a:rPr>
              <a:t> Y., </a:t>
            </a:r>
            <a:r>
              <a:rPr lang="en-US" sz="2800" kern="100" dirty="0" err="1">
                <a:effectLst/>
                <a:latin typeface="Times New Roman" panose="02020603050405020304" pitchFamily="18" charset="0"/>
                <a:ea typeface="TimesNewRomanPSMT"/>
                <a:cs typeface="Times New Roman" panose="02020603050405020304" pitchFamily="18" charset="0"/>
              </a:rPr>
              <a:t>Mishev</a:t>
            </a:r>
            <a:r>
              <a:rPr lang="en-US" sz="2800" kern="100" dirty="0">
                <a:effectLst/>
                <a:latin typeface="Times New Roman" panose="02020603050405020304" pitchFamily="18" charset="0"/>
                <a:ea typeface="TimesNewRomanPSMT"/>
                <a:cs typeface="Times New Roman" panose="02020603050405020304" pitchFamily="18" charset="0"/>
              </a:rPr>
              <a:t> A., </a:t>
            </a:r>
            <a:r>
              <a:rPr lang="en-AM" sz="2800" kern="100"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AM" sz="2800" kern="100" dirty="0">
                <a:effectLst/>
                <a:latin typeface="Times New Roman" panose="02020603050405020304" pitchFamily="18" charset="0"/>
                <a:ea typeface="TimesNewRomanPSMT"/>
                <a:cs typeface="Times New Roman" panose="02020603050405020304" pitchFamily="18" charset="0"/>
              </a:rPr>
              <a:t>. </a:t>
            </a:r>
            <a:r>
              <a:rPr lang="en-US" sz="2800" kern="100" dirty="0">
                <a:effectLst/>
                <a:latin typeface="Times New Roman" panose="02020603050405020304" pitchFamily="18" charset="0"/>
                <a:ea typeface="TimesNewRomanPSMT"/>
                <a:cs typeface="Times New Roman" panose="02020603050405020304" pitchFamily="18" charset="0"/>
              </a:rPr>
              <a:t>(2024) </a:t>
            </a:r>
            <a:r>
              <a:rPr lang="en-AM" sz="2800" kern="100" dirty="0">
                <a:effectLst/>
                <a:latin typeface="Times New Roman" panose="02020603050405020304" pitchFamily="18" charset="0"/>
                <a:ea typeface="TimesNewRomanPSMT"/>
                <a:cs typeface="Times New Roman" panose="02020603050405020304" pitchFamily="18" charset="0"/>
              </a:rPr>
              <a:t>The Solar and Geomagnetic Storms in May 2024, arXiv:2407.07665</a:t>
            </a:r>
            <a:r>
              <a:rPr lang="en-US" sz="2800" kern="100" dirty="0">
                <a:effectLst/>
                <a:latin typeface="Times New Roman" panose="02020603050405020304" pitchFamily="18" charset="0"/>
                <a:ea typeface="TimesNewRomanPSMT"/>
                <a:cs typeface="Times New Roman" panose="02020603050405020304" pitchFamily="18" charset="0"/>
              </a:rPr>
              <a:t>, </a:t>
            </a:r>
            <a:r>
              <a:rPr lang="en-AM" sz="2800" kern="100" dirty="0">
                <a:effectLst/>
                <a:latin typeface="Times New Roman" panose="02020603050405020304" pitchFamily="18" charset="0"/>
                <a:ea typeface="TimesNewRomanPSMT"/>
                <a:cs typeface="Times New Roman" panose="02020603050405020304" pitchFamily="18" charset="0"/>
              </a:rPr>
              <a:t>2024</a:t>
            </a:r>
            <a:endParaRPr lang="en-US" sz="2800" kern="100" dirty="0">
              <a:latin typeface="Times New Roman" panose="02020603050405020304" pitchFamily="18" charset="0"/>
              <a:ea typeface="TimesNewRomanPSMT"/>
              <a:cs typeface="Times New Roman" panose="02020603050405020304" pitchFamily="18" charset="0"/>
            </a:endParaRPr>
          </a:p>
          <a:p>
            <a:pPr algn="just">
              <a:tabLst>
                <a:tab pos="685800" algn="l"/>
              </a:tabLst>
            </a:pP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tabLst>
                <a:tab pos="68580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Kuettner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J. (1950) The electrical and meteorological conditions inside thunderclouds. J.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Meteorol</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7, 322–332.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doi.org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/10.1175/1520-0469(1950)007&lt;0322:TEAMCI&gt;2.0.CO;2</a:t>
            </a:r>
            <a:endParaRPr lang="en-AM" sz="2800" dirty="0">
              <a:effectLst/>
              <a:latin typeface="Helvetica" pitchFamily="2" charset="0"/>
              <a:ea typeface="Calibri" panose="020F0502020204030204" pitchFamily="34" charset="0"/>
              <a:cs typeface="Times New Roman" panose="02020603050405020304" pitchFamily="18" charset="0"/>
            </a:endParaRPr>
          </a:p>
          <a:p>
            <a:pPr algn="just">
              <a:tabLst>
                <a:tab pos="685800" algn="l"/>
              </a:tabLst>
            </a:pP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685800" algn="l"/>
              </a:tabLst>
            </a:pP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4020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1689</Words>
  <Application>Microsoft Macintosh PowerPoint</Application>
  <PresentationFormat>Custom</PresentationFormat>
  <Paragraphs>141</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Helvetica</vt:lpstr>
      <vt:lpstr>Symbol</vt:lpstr>
      <vt:lpstr>Times New Roman</vt:lpstr>
      <vt:lpstr>Θέμα του Office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Ashot Chilingaryan</cp:lastModifiedBy>
  <cp:revision>10</cp:revision>
  <dcterms:created xsi:type="dcterms:W3CDTF">2025-01-19T16:11:37Z</dcterms:created>
  <dcterms:modified xsi:type="dcterms:W3CDTF">2025-03-16T04:04:20Z</dcterms:modified>
</cp:coreProperties>
</file>