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99" r:id="rId2"/>
    <p:sldId id="400" r:id="rId3"/>
    <p:sldId id="1422" r:id="rId4"/>
    <p:sldId id="261" r:id="rId5"/>
    <p:sldId id="276" r:id="rId6"/>
    <p:sldId id="1419" r:id="rId7"/>
    <p:sldId id="329" r:id="rId8"/>
    <p:sldId id="1416" r:id="rId9"/>
    <p:sldId id="444" r:id="rId10"/>
    <p:sldId id="317" r:id="rId11"/>
    <p:sldId id="1418" r:id="rId12"/>
    <p:sldId id="321" r:id="rId13"/>
    <p:sldId id="343" r:id="rId14"/>
    <p:sldId id="506" r:id="rId15"/>
    <p:sldId id="500" r:id="rId16"/>
    <p:sldId id="345" r:id="rId17"/>
    <p:sldId id="504" r:id="rId18"/>
    <p:sldId id="1420" r:id="rId19"/>
    <p:sldId id="291" r:id="rId20"/>
    <p:sldId id="290" r:id="rId21"/>
    <p:sldId id="301" r:id="rId22"/>
    <p:sldId id="559" r:id="rId23"/>
    <p:sldId id="560" r:id="rId24"/>
    <p:sldId id="561" r:id="rId25"/>
    <p:sldId id="1423" r:id="rId26"/>
    <p:sldId id="299" r:id="rId27"/>
  </p:sldIdLst>
  <p:sldSz cx="12192000" cy="6858000"/>
  <p:notesSz cx="6858000" cy="9144000"/>
  <p:defaultTextStyle>
    <a:defPPr>
      <a:defRPr lang="en-A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8"/>
  </p:normalViewPr>
  <p:slideViewPr>
    <p:cSldViewPr snapToGrid="0">
      <p:cViewPr varScale="1">
        <p:scale>
          <a:sx n="118" d="100"/>
          <a:sy n="118" d="100"/>
        </p:scale>
        <p:origin x="904"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52BFE-F833-DB45-A08C-B8E2C883F114}" type="datetimeFigureOut">
              <a:rPr lang="en-AM" smtClean="0"/>
              <a:t>16.03.25</a:t>
            </a:fld>
            <a:endParaRPr lang="en-A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4D4AE-CBBB-D644-98D8-5D78955E13DA}" type="slidenum">
              <a:rPr lang="en-AM" smtClean="0"/>
              <a:t>‹#›</a:t>
            </a:fld>
            <a:endParaRPr lang="en-AM"/>
          </a:p>
        </p:txBody>
      </p:sp>
    </p:spTree>
    <p:extLst>
      <p:ext uri="{BB962C8B-B14F-4D97-AF65-F5344CB8AC3E}">
        <p14:creationId xmlns:p14="http://schemas.microsoft.com/office/powerpoint/2010/main" val="317220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a:p>
        </p:txBody>
      </p:sp>
      <p:sp>
        <p:nvSpPr>
          <p:cNvPr id="4" name="Slide Number Placeholder 3"/>
          <p:cNvSpPr>
            <a:spLocks noGrp="1"/>
          </p:cNvSpPr>
          <p:nvPr>
            <p:ph type="sldNum" sz="quarter" idx="5"/>
          </p:nvPr>
        </p:nvSpPr>
        <p:spPr/>
        <p:txBody>
          <a:bodyPr/>
          <a:lstStyle/>
          <a:p>
            <a:fld id="{9A24D4AE-CBBB-D644-98D8-5D78955E13DA}" type="slidenum">
              <a:rPr lang="en-AM" smtClean="0"/>
              <a:t>1</a:t>
            </a:fld>
            <a:endParaRPr lang="en-AM"/>
          </a:p>
        </p:txBody>
      </p:sp>
    </p:spTree>
    <p:extLst>
      <p:ext uri="{BB962C8B-B14F-4D97-AF65-F5344CB8AC3E}">
        <p14:creationId xmlns:p14="http://schemas.microsoft.com/office/powerpoint/2010/main" val="345872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9A24D4AE-CBBB-D644-98D8-5D78955E13DA}" type="slidenum">
              <a:rPr lang="en-AM" smtClean="0"/>
              <a:t>2</a:t>
            </a:fld>
            <a:endParaRPr lang="en-AM"/>
          </a:p>
        </p:txBody>
      </p:sp>
    </p:spTree>
    <p:extLst>
      <p:ext uri="{BB962C8B-B14F-4D97-AF65-F5344CB8AC3E}">
        <p14:creationId xmlns:p14="http://schemas.microsoft.com/office/powerpoint/2010/main" val="145460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9A24D4AE-CBBB-D644-98D8-5D78955E13DA}" type="slidenum">
              <a:rPr lang="en-AM" smtClean="0"/>
              <a:t>7</a:t>
            </a:fld>
            <a:endParaRPr lang="en-AM"/>
          </a:p>
        </p:txBody>
      </p:sp>
    </p:spTree>
    <p:extLst>
      <p:ext uri="{BB962C8B-B14F-4D97-AF65-F5344CB8AC3E}">
        <p14:creationId xmlns:p14="http://schemas.microsoft.com/office/powerpoint/2010/main" val="116346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M" dirty="0"/>
          </a:p>
        </p:txBody>
      </p:sp>
      <p:sp>
        <p:nvSpPr>
          <p:cNvPr id="4" name="Slide Number Placeholder 3"/>
          <p:cNvSpPr>
            <a:spLocks noGrp="1"/>
          </p:cNvSpPr>
          <p:nvPr>
            <p:ph type="sldNum" sz="quarter" idx="5"/>
          </p:nvPr>
        </p:nvSpPr>
        <p:spPr/>
        <p:txBody>
          <a:bodyPr/>
          <a:lstStyle/>
          <a:p>
            <a:fld id="{9A24D4AE-CBBB-D644-98D8-5D78955E13DA}" type="slidenum">
              <a:rPr lang="en-AM" smtClean="0"/>
              <a:t>24</a:t>
            </a:fld>
            <a:endParaRPr lang="en-AM"/>
          </a:p>
        </p:txBody>
      </p:sp>
    </p:spTree>
    <p:extLst>
      <p:ext uri="{BB962C8B-B14F-4D97-AF65-F5344CB8AC3E}">
        <p14:creationId xmlns:p14="http://schemas.microsoft.com/office/powerpoint/2010/main" val="209935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BE3C-6C5D-0F23-CBED-9D90BCEEC1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M"/>
          </a:p>
        </p:txBody>
      </p:sp>
      <p:sp>
        <p:nvSpPr>
          <p:cNvPr id="3" name="Subtitle 2">
            <a:extLst>
              <a:ext uri="{FF2B5EF4-FFF2-40B4-BE49-F238E27FC236}">
                <a16:creationId xmlns:a16="http://schemas.microsoft.com/office/drawing/2014/main" id="{0F96CF32-60FF-BC77-7850-A154B0954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M"/>
          </a:p>
        </p:txBody>
      </p:sp>
      <p:sp>
        <p:nvSpPr>
          <p:cNvPr id="4" name="Date Placeholder 3">
            <a:extLst>
              <a:ext uri="{FF2B5EF4-FFF2-40B4-BE49-F238E27FC236}">
                <a16:creationId xmlns:a16="http://schemas.microsoft.com/office/drawing/2014/main" id="{D3BCF439-6D29-9F33-102A-A3038DE48923}"/>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8057A8CC-8CB7-B624-0EA5-E0B364B0D25E}"/>
              </a:ext>
            </a:extLst>
          </p:cNvPr>
          <p:cNvSpPr>
            <a:spLocks noGrp="1"/>
          </p:cNvSpPr>
          <p:nvPr>
            <p:ph type="ftr" sz="quarter" idx="11"/>
          </p:nvPr>
        </p:nvSpPr>
        <p:spPr/>
        <p:txBody>
          <a:bodyPr/>
          <a:lstStyle/>
          <a:p>
            <a:endParaRPr lang="en-AM"/>
          </a:p>
        </p:txBody>
      </p:sp>
      <p:sp>
        <p:nvSpPr>
          <p:cNvPr id="6" name="Slide Number Placeholder 5">
            <a:extLst>
              <a:ext uri="{FF2B5EF4-FFF2-40B4-BE49-F238E27FC236}">
                <a16:creationId xmlns:a16="http://schemas.microsoft.com/office/drawing/2014/main" id="{32B73AB4-6F88-7C14-8F08-419635A96F77}"/>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3130896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7EE3-EAC0-BBE7-C7A0-1A34B981091D}"/>
              </a:ext>
            </a:extLst>
          </p:cNvPr>
          <p:cNvSpPr>
            <a:spLocks noGrp="1"/>
          </p:cNvSpPr>
          <p:nvPr>
            <p:ph type="title"/>
          </p:nvPr>
        </p:nvSpPr>
        <p:spPr/>
        <p:txBody>
          <a:bodyPr/>
          <a:lstStyle/>
          <a:p>
            <a:r>
              <a:rPr lang="en-US"/>
              <a:t>Click to edit Master title style</a:t>
            </a:r>
            <a:endParaRPr lang="en-AM"/>
          </a:p>
        </p:txBody>
      </p:sp>
      <p:sp>
        <p:nvSpPr>
          <p:cNvPr id="3" name="Vertical Text Placeholder 2">
            <a:extLst>
              <a:ext uri="{FF2B5EF4-FFF2-40B4-BE49-F238E27FC236}">
                <a16:creationId xmlns:a16="http://schemas.microsoft.com/office/drawing/2014/main" id="{94E98FAD-F513-6F78-ED32-E225A2125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Date Placeholder 3">
            <a:extLst>
              <a:ext uri="{FF2B5EF4-FFF2-40B4-BE49-F238E27FC236}">
                <a16:creationId xmlns:a16="http://schemas.microsoft.com/office/drawing/2014/main" id="{A7659044-B056-91D9-C277-3C98E6A7FF68}"/>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A6704E1F-50E0-4D16-3204-9EE94A3110F0}"/>
              </a:ext>
            </a:extLst>
          </p:cNvPr>
          <p:cNvSpPr>
            <a:spLocks noGrp="1"/>
          </p:cNvSpPr>
          <p:nvPr>
            <p:ph type="ftr" sz="quarter" idx="11"/>
          </p:nvPr>
        </p:nvSpPr>
        <p:spPr/>
        <p:txBody>
          <a:bodyPr/>
          <a:lstStyle/>
          <a:p>
            <a:endParaRPr lang="en-AM"/>
          </a:p>
        </p:txBody>
      </p:sp>
      <p:sp>
        <p:nvSpPr>
          <p:cNvPr id="6" name="Slide Number Placeholder 5">
            <a:extLst>
              <a:ext uri="{FF2B5EF4-FFF2-40B4-BE49-F238E27FC236}">
                <a16:creationId xmlns:a16="http://schemas.microsoft.com/office/drawing/2014/main" id="{97B3D47F-9872-15DE-D09A-DA7D342D8168}"/>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13768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2B2546-CC15-0795-8AFF-E308AA4031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M"/>
          </a:p>
        </p:txBody>
      </p:sp>
      <p:sp>
        <p:nvSpPr>
          <p:cNvPr id="3" name="Vertical Text Placeholder 2">
            <a:extLst>
              <a:ext uri="{FF2B5EF4-FFF2-40B4-BE49-F238E27FC236}">
                <a16:creationId xmlns:a16="http://schemas.microsoft.com/office/drawing/2014/main" id="{3F8C406A-0D6B-9EB0-895A-50C1EF9C4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Date Placeholder 3">
            <a:extLst>
              <a:ext uri="{FF2B5EF4-FFF2-40B4-BE49-F238E27FC236}">
                <a16:creationId xmlns:a16="http://schemas.microsoft.com/office/drawing/2014/main" id="{05BEA58A-1754-D3C4-7DB6-6523D1B5D3CD}"/>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881C6570-B236-2568-411E-E6B352F93335}"/>
              </a:ext>
            </a:extLst>
          </p:cNvPr>
          <p:cNvSpPr>
            <a:spLocks noGrp="1"/>
          </p:cNvSpPr>
          <p:nvPr>
            <p:ph type="ftr" sz="quarter" idx="11"/>
          </p:nvPr>
        </p:nvSpPr>
        <p:spPr/>
        <p:txBody>
          <a:bodyPr/>
          <a:lstStyle/>
          <a:p>
            <a:endParaRPr lang="en-AM"/>
          </a:p>
        </p:txBody>
      </p:sp>
      <p:sp>
        <p:nvSpPr>
          <p:cNvPr id="6" name="Slide Number Placeholder 5">
            <a:extLst>
              <a:ext uri="{FF2B5EF4-FFF2-40B4-BE49-F238E27FC236}">
                <a16:creationId xmlns:a16="http://schemas.microsoft.com/office/drawing/2014/main" id="{BEE5F575-763B-B1FF-19F9-F9F7A8824DEA}"/>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218000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83"/>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xfrm>
            <a:off x="609600" y="6356395"/>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F3A91E4-0521-4F34-A900-D43501A13895}" type="datetimeFigureOut">
              <a:rPr lang="en-US" smtClean="0">
                <a:solidFill>
                  <a:prstClr val="black">
                    <a:tint val="75000"/>
                  </a:prstClr>
                </a:solidFill>
              </a:rPr>
              <a:pPr>
                <a:defRPr/>
              </a:pPr>
              <a:t>3/16/25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8737600" y="6356395"/>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E9F400-2CDF-4255-A18E-F69559BFF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278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451-0769-7220-9A01-7D8C80C82962}"/>
              </a:ext>
            </a:extLst>
          </p:cNvPr>
          <p:cNvSpPr>
            <a:spLocks noGrp="1"/>
          </p:cNvSpPr>
          <p:nvPr>
            <p:ph type="title"/>
          </p:nvPr>
        </p:nvSpPr>
        <p:spPr/>
        <p:txBody>
          <a:bodyPr/>
          <a:lstStyle/>
          <a:p>
            <a:r>
              <a:rPr lang="en-US"/>
              <a:t>Click to edit Master title style</a:t>
            </a:r>
            <a:endParaRPr lang="en-AM"/>
          </a:p>
        </p:txBody>
      </p:sp>
      <p:sp>
        <p:nvSpPr>
          <p:cNvPr id="3" name="Content Placeholder 2">
            <a:extLst>
              <a:ext uri="{FF2B5EF4-FFF2-40B4-BE49-F238E27FC236}">
                <a16:creationId xmlns:a16="http://schemas.microsoft.com/office/drawing/2014/main" id="{E0CCFC38-F89D-B747-B3CE-9496FEF90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Date Placeholder 3">
            <a:extLst>
              <a:ext uri="{FF2B5EF4-FFF2-40B4-BE49-F238E27FC236}">
                <a16:creationId xmlns:a16="http://schemas.microsoft.com/office/drawing/2014/main" id="{A34B9BF5-FC77-BF8C-772F-F191F51DD1AE}"/>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EA9EF8B4-86C8-4235-5CA2-C261D773CB8F}"/>
              </a:ext>
            </a:extLst>
          </p:cNvPr>
          <p:cNvSpPr>
            <a:spLocks noGrp="1"/>
          </p:cNvSpPr>
          <p:nvPr>
            <p:ph type="ftr" sz="quarter" idx="11"/>
          </p:nvPr>
        </p:nvSpPr>
        <p:spPr/>
        <p:txBody>
          <a:bodyPr/>
          <a:lstStyle/>
          <a:p>
            <a:endParaRPr lang="en-AM"/>
          </a:p>
        </p:txBody>
      </p:sp>
      <p:sp>
        <p:nvSpPr>
          <p:cNvPr id="6" name="Slide Number Placeholder 5">
            <a:extLst>
              <a:ext uri="{FF2B5EF4-FFF2-40B4-BE49-F238E27FC236}">
                <a16:creationId xmlns:a16="http://schemas.microsoft.com/office/drawing/2014/main" id="{6153F721-98AB-C16F-953E-BE1A680BF717}"/>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32124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326C-962D-7E62-FCC8-88749D0FE0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M"/>
          </a:p>
        </p:txBody>
      </p:sp>
      <p:sp>
        <p:nvSpPr>
          <p:cNvPr id="3" name="Text Placeholder 2">
            <a:extLst>
              <a:ext uri="{FF2B5EF4-FFF2-40B4-BE49-F238E27FC236}">
                <a16:creationId xmlns:a16="http://schemas.microsoft.com/office/drawing/2014/main" id="{8E1A26E6-DBFF-771C-AD8E-2CA11339A6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4A23B-7C75-0413-95CA-F92AA56CF72B}"/>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4FE2B773-3E23-AD75-9BE2-3208ABC3824A}"/>
              </a:ext>
            </a:extLst>
          </p:cNvPr>
          <p:cNvSpPr>
            <a:spLocks noGrp="1"/>
          </p:cNvSpPr>
          <p:nvPr>
            <p:ph type="ftr" sz="quarter" idx="11"/>
          </p:nvPr>
        </p:nvSpPr>
        <p:spPr/>
        <p:txBody>
          <a:bodyPr/>
          <a:lstStyle/>
          <a:p>
            <a:endParaRPr lang="en-AM"/>
          </a:p>
        </p:txBody>
      </p:sp>
      <p:sp>
        <p:nvSpPr>
          <p:cNvPr id="6" name="Slide Number Placeholder 5">
            <a:extLst>
              <a:ext uri="{FF2B5EF4-FFF2-40B4-BE49-F238E27FC236}">
                <a16:creationId xmlns:a16="http://schemas.microsoft.com/office/drawing/2014/main" id="{414106EA-29C5-B67C-6B16-E954F95ED46B}"/>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196913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2233-265E-87AB-98C5-EDCD21FBAC6E}"/>
              </a:ext>
            </a:extLst>
          </p:cNvPr>
          <p:cNvSpPr>
            <a:spLocks noGrp="1"/>
          </p:cNvSpPr>
          <p:nvPr>
            <p:ph type="title"/>
          </p:nvPr>
        </p:nvSpPr>
        <p:spPr/>
        <p:txBody>
          <a:bodyPr/>
          <a:lstStyle/>
          <a:p>
            <a:r>
              <a:rPr lang="en-US"/>
              <a:t>Click to edit Master title style</a:t>
            </a:r>
            <a:endParaRPr lang="en-AM"/>
          </a:p>
        </p:txBody>
      </p:sp>
      <p:sp>
        <p:nvSpPr>
          <p:cNvPr id="3" name="Content Placeholder 2">
            <a:extLst>
              <a:ext uri="{FF2B5EF4-FFF2-40B4-BE49-F238E27FC236}">
                <a16:creationId xmlns:a16="http://schemas.microsoft.com/office/drawing/2014/main" id="{4EA5A6DB-1355-5177-8E13-C24F2AE97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Content Placeholder 3">
            <a:extLst>
              <a:ext uri="{FF2B5EF4-FFF2-40B4-BE49-F238E27FC236}">
                <a16:creationId xmlns:a16="http://schemas.microsoft.com/office/drawing/2014/main" id="{79149140-32B5-AD06-0C4B-98E435F28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5" name="Date Placeholder 4">
            <a:extLst>
              <a:ext uri="{FF2B5EF4-FFF2-40B4-BE49-F238E27FC236}">
                <a16:creationId xmlns:a16="http://schemas.microsoft.com/office/drawing/2014/main" id="{579A04D7-D21A-81D4-1979-61BD226734E8}"/>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6" name="Footer Placeholder 5">
            <a:extLst>
              <a:ext uri="{FF2B5EF4-FFF2-40B4-BE49-F238E27FC236}">
                <a16:creationId xmlns:a16="http://schemas.microsoft.com/office/drawing/2014/main" id="{1C07DC10-719A-AD49-87CD-CB55496C6941}"/>
              </a:ext>
            </a:extLst>
          </p:cNvPr>
          <p:cNvSpPr>
            <a:spLocks noGrp="1"/>
          </p:cNvSpPr>
          <p:nvPr>
            <p:ph type="ftr" sz="quarter" idx="11"/>
          </p:nvPr>
        </p:nvSpPr>
        <p:spPr/>
        <p:txBody>
          <a:bodyPr/>
          <a:lstStyle/>
          <a:p>
            <a:endParaRPr lang="en-AM"/>
          </a:p>
        </p:txBody>
      </p:sp>
      <p:sp>
        <p:nvSpPr>
          <p:cNvPr id="7" name="Slide Number Placeholder 6">
            <a:extLst>
              <a:ext uri="{FF2B5EF4-FFF2-40B4-BE49-F238E27FC236}">
                <a16:creationId xmlns:a16="http://schemas.microsoft.com/office/drawing/2014/main" id="{8BFB3EFA-9032-3E7C-4F9E-2184F1924395}"/>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206735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B82E-5866-8F98-2F66-5BD9ABE747FA}"/>
              </a:ext>
            </a:extLst>
          </p:cNvPr>
          <p:cNvSpPr>
            <a:spLocks noGrp="1"/>
          </p:cNvSpPr>
          <p:nvPr>
            <p:ph type="title"/>
          </p:nvPr>
        </p:nvSpPr>
        <p:spPr>
          <a:xfrm>
            <a:off x="839788" y="365125"/>
            <a:ext cx="10515600" cy="1325563"/>
          </a:xfrm>
        </p:spPr>
        <p:txBody>
          <a:bodyPr/>
          <a:lstStyle/>
          <a:p>
            <a:r>
              <a:rPr lang="en-US"/>
              <a:t>Click to edit Master title style</a:t>
            </a:r>
            <a:endParaRPr lang="en-AM"/>
          </a:p>
        </p:txBody>
      </p:sp>
      <p:sp>
        <p:nvSpPr>
          <p:cNvPr id="3" name="Text Placeholder 2">
            <a:extLst>
              <a:ext uri="{FF2B5EF4-FFF2-40B4-BE49-F238E27FC236}">
                <a16:creationId xmlns:a16="http://schemas.microsoft.com/office/drawing/2014/main" id="{56559C3B-0AFF-98FC-991A-9FE451F88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EE8ED-D4F1-13B2-DEA6-76148F483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5" name="Text Placeholder 4">
            <a:extLst>
              <a:ext uri="{FF2B5EF4-FFF2-40B4-BE49-F238E27FC236}">
                <a16:creationId xmlns:a16="http://schemas.microsoft.com/office/drawing/2014/main" id="{F8A388E2-46A3-D9BF-BE3C-44F75BB95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2B03AC-15BB-F74D-BD07-4BA6FD8CF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7" name="Date Placeholder 6">
            <a:extLst>
              <a:ext uri="{FF2B5EF4-FFF2-40B4-BE49-F238E27FC236}">
                <a16:creationId xmlns:a16="http://schemas.microsoft.com/office/drawing/2014/main" id="{97FF7646-7C03-FF58-6762-2B0ABA322C8E}"/>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8" name="Footer Placeholder 7">
            <a:extLst>
              <a:ext uri="{FF2B5EF4-FFF2-40B4-BE49-F238E27FC236}">
                <a16:creationId xmlns:a16="http://schemas.microsoft.com/office/drawing/2014/main" id="{69A3E9EA-2301-6FE0-9C5A-1EACAFC1C104}"/>
              </a:ext>
            </a:extLst>
          </p:cNvPr>
          <p:cNvSpPr>
            <a:spLocks noGrp="1"/>
          </p:cNvSpPr>
          <p:nvPr>
            <p:ph type="ftr" sz="quarter" idx="11"/>
          </p:nvPr>
        </p:nvSpPr>
        <p:spPr/>
        <p:txBody>
          <a:bodyPr/>
          <a:lstStyle/>
          <a:p>
            <a:endParaRPr lang="en-AM"/>
          </a:p>
        </p:txBody>
      </p:sp>
      <p:sp>
        <p:nvSpPr>
          <p:cNvPr id="9" name="Slide Number Placeholder 8">
            <a:extLst>
              <a:ext uri="{FF2B5EF4-FFF2-40B4-BE49-F238E27FC236}">
                <a16:creationId xmlns:a16="http://schemas.microsoft.com/office/drawing/2014/main" id="{A56F8315-F32C-56D6-ACAD-1BFBF5AD003A}"/>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196865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4CE0-FFBF-E7E2-E32F-AF17BF3C0971}"/>
              </a:ext>
            </a:extLst>
          </p:cNvPr>
          <p:cNvSpPr>
            <a:spLocks noGrp="1"/>
          </p:cNvSpPr>
          <p:nvPr>
            <p:ph type="title"/>
          </p:nvPr>
        </p:nvSpPr>
        <p:spPr/>
        <p:txBody>
          <a:bodyPr/>
          <a:lstStyle/>
          <a:p>
            <a:r>
              <a:rPr lang="en-US"/>
              <a:t>Click to edit Master title style</a:t>
            </a:r>
            <a:endParaRPr lang="en-AM"/>
          </a:p>
        </p:txBody>
      </p:sp>
      <p:sp>
        <p:nvSpPr>
          <p:cNvPr id="3" name="Date Placeholder 2">
            <a:extLst>
              <a:ext uri="{FF2B5EF4-FFF2-40B4-BE49-F238E27FC236}">
                <a16:creationId xmlns:a16="http://schemas.microsoft.com/office/drawing/2014/main" id="{5C7CC625-EE91-0D73-E403-3C84583894FE}"/>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4" name="Footer Placeholder 3">
            <a:extLst>
              <a:ext uri="{FF2B5EF4-FFF2-40B4-BE49-F238E27FC236}">
                <a16:creationId xmlns:a16="http://schemas.microsoft.com/office/drawing/2014/main" id="{932525DA-BFAB-36C2-1E01-A4F6BC006125}"/>
              </a:ext>
            </a:extLst>
          </p:cNvPr>
          <p:cNvSpPr>
            <a:spLocks noGrp="1"/>
          </p:cNvSpPr>
          <p:nvPr>
            <p:ph type="ftr" sz="quarter" idx="11"/>
          </p:nvPr>
        </p:nvSpPr>
        <p:spPr/>
        <p:txBody>
          <a:bodyPr/>
          <a:lstStyle/>
          <a:p>
            <a:endParaRPr lang="en-AM"/>
          </a:p>
        </p:txBody>
      </p:sp>
      <p:sp>
        <p:nvSpPr>
          <p:cNvPr id="5" name="Slide Number Placeholder 4">
            <a:extLst>
              <a:ext uri="{FF2B5EF4-FFF2-40B4-BE49-F238E27FC236}">
                <a16:creationId xmlns:a16="http://schemas.microsoft.com/office/drawing/2014/main" id="{E86F8647-47F8-0F2E-135A-5A1601CFCB8D}"/>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19918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8568F-1ABC-74AA-A99D-45DCBDB4E46F}"/>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3" name="Footer Placeholder 2">
            <a:extLst>
              <a:ext uri="{FF2B5EF4-FFF2-40B4-BE49-F238E27FC236}">
                <a16:creationId xmlns:a16="http://schemas.microsoft.com/office/drawing/2014/main" id="{89ECCE7D-A868-AA24-B810-4E0445A8A41C}"/>
              </a:ext>
            </a:extLst>
          </p:cNvPr>
          <p:cNvSpPr>
            <a:spLocks noGrp="1"/>
          </p:cNvSpPr>
          <p:nvPr>
            <p:ph type="ftr" sz="quarter" idx="11"/>
          </p:nvPr>
        </p:nvSpPr>
        <p:spPr/>
        <p:txBody>
          <a:bodyPr/>
          <a:lstStyle/>
          <a:p>
            <a:endParaRPr lang="en-AM"/>
          </a:p>
        </p:txBody>
      </p:sp>
      <p:sp>
        <p:nvSpPr>
          <p:cNvPr id="4" name="Slide Number Placeholder 3">
            <a:extLst>
              <a:ext uri="{FF2B5EF4-FFF2-40B4-BE49-F238E27FC236}">
                <a16:creationId xmlns:a16="http://schemas.microsoft.com/office/drawing/2014/main" id="{7EB0F542-3B4F-2E47-A93F-4AC302D8DAA0}"/>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319916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C2C6-20BA-365E-0D1C-ADD14A43C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M"/>
          </a:p>
        </p:txBody>
      </p:sp>
      <p:sp>
        <p:nvSpPr>
          <p:cNvPr id="3" name="Content Placeholder 2">
            <a:extLst>
              <a:ext uri="{FF2B5EF4-FFF2-40B4-BE49-F238E27FC236}">
                <a16:creationId xmlns:a16="http://schemas.microsoft.com/office/drawing/2014/main" id="{21761E39-9F6C-086B-510D-F40D42D55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Text Placeholder 3">
            <a:extLst>
              <a:ext uri="{FF2B5EF4-FFF2-40B4-BE49-F238E27FC236}">
                <a16:creationId xmlns:a16="http://schemas.microsoft.com/office/drawing/2014/main" id="{2C0074A7-C28E-D3E6-8144-09EB89643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0B655-5DFC-9FAC-D146-68BB86462FE2}"/>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6" name="Footer Placeholder 5">
            <a:extLst>
              <a:ext uri="{FF2B5EF4-FFF2-40B4-BE49-F238E27FC236}">
                <a16:creationId xmlns:a16="http://schemas.microsoft.com/office/drawing/2014/main" id="{B68721BE-BA5E-D477-92FD-2C9C699DAC17}"/>
              </a:ext>
            </a:extLst>
          </p:cNvPr>
          <p:cNvSpPr>
            <a:spLocks noGrp="1"/>
          </p:cNvSpPr>
          <p:nvPr>
            <p:ph type="ftr" sz="quarter" idx="11"/>
          </p:nvPr>
        </p:nvSpPr>
        <p:spPr/>
        <p:txBody>
          <a:bodyPr/>
          <a:lstStyle/>
          <a:p>
            <a:endParaRPr lang="en-AM"/>
          </a:p>
        </p:txBody>
      </p:sp>
      <p:sp>
        <p:nvSpPr>
          <p:cNvPr id="7" name="Slide Number Placeholder 6">
            <a:extLst>
              <a:ext uri="{FF2B5EF4-FFF2-40B4-BE49-F238E27FC236}">
                <a16:creationId xmlns:a16="http://schemas.microsoft.com/office/drawing/2014/main" id="{1C291550-C703-F600-8C4E-66ACE081B344}"/>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112323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DC7D4-8034-EDC5-BDEE-898A26BBC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M"/>
          </a:p>
        </p:txBody>
      </p:sp>
      <p:sp>
        <p:nvSpPr>
          <p:cNvPr id="3" name="Picture Placeholder 2">
            <a:extLst>
              <a:ext uri="{FF2B5EF4-FFF2-40B4-BE49-F238E27FC236}">
                <a16:creationId xmlns:a16="http://schemas.microsoft.com/office/drawing/2014/main" id="{1D3E74CD-BD7B-959A-ED02-958CD31A4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M"/>
          </a:p>
        </p:txBody>
      </p:sp>
      <p:sp>
        <p:nvSpPr>
          <p:cNvPr id="4" name="Text Placeholder 3">
            <a:extLst>
              <a:ext uri="{FF2B5EF4-FFF2-40B4-BE49-F238E27FC236}">
                <a16:creationId xmlns:a16="http://schemas.microsoft.com/office/drawing/2014/main" id="{6EF3E465-A86A-0D79-9B09-40AA4C9D9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69E91-F019-2CEB-CA1B-9344577D3AA3}"/>
              </a:ext>
            </a:extLst>
          </p:cNvPr>
          <p:cNvSpPr>
            <a:spLocks noGrp="1"/>
          </p:cNvSpPr>
          <p:nvPr>
            <p:ph type="dt" sz="half" idx="10"/>
          </p:nvPr>
        </p:nvSpPr>
        <p:spPr/>
        <p:txBody>
          <a:bodyPr/>
          <a:lstStyle/>
          <a:p>
            <a:fld id="{BEE7D25B-F5A3-634A-AA1A-B5EAE285C3A5}" type="datetimeFigureOut">
              <a:rPr lang="en-AM" smtClean="0"/>
              <a:t>16.03.25</a:t>
            </a:fld>
            <a:endParaRPr lang="en-AM"/>
          </a:p>
        </p:txBody>
      </p:sp>
      <p:sp>
        <p:nvSpPr>
          <p:cNvPr id="6" name="Footer Placeholder 5">
            <a:extLst>
              <a:ext uri="{FF2B5EF4-FFF2-40B4-BE49-F238E27FC236}">
                <a16:creationId xmlns:a16="http://schemas.microsoft.com/office/drawing/2014/main" id="{66DCE794-C6FC-6EEB-03BE-D4B7D6E06366}"/>
              </a:ext>
            </a:extLst>
          </p:cNvPr>
          <p:cNvSpPr>
            <a:spLocks noGrp="1"/>
          </p:cNvSpPr>
          <p:nvPr>
            <p:ph type="ftr" sz="quarter" idx="11"/>
          </p:nvPr>
        </p:nvSpPr>
        <p:spPr/>
        <p:txBody>
          <a:bodyPr/>
          <a:lstStyle/>
          <a:p>
            <a:endParaRPr lang="en-AM"/>
          </a:p>
        </p:txBody>
      </p:sp>
      <p:sp>
        <p:nvSpPr>
          <p:cNvPr id="7" name="Slide Number Placeholder 6">
            <a:extLst>
              <a:ext uri="{FF2B5EF4-FFF2-40B4-BE49-F238E27FC236}">
                <a16:creationId xmlns:a16="http://schemas.microsoft.com/office/drawing/2014/main" id="{26FC7825-6352-70EF-0120-1C7019326A76}"/>
              </a:ext>
            </a:extLst>
          </p:cNvPr>
          <p:cNvSpPr>
            <a:spLocks noGrp="1"/>
          </p:cNvSpPr>
          <p:nvPr>
            <p:ph type="sldNum" sz="quarter" idx="12"/>
          </p:nvPr>
        </p:nvSpPr>
        <p:spPr/>
        <p:txBody>
          <a:bodyPr/>
          <a:lstStyle/>
          <a:p>
            <a:fld id="{E16013C0-46C4-5147-A578-9196B9781B96}" type="slidenum">
              <a:rPr lang="en-AM" smtClean="0"/>
              <a:t>‹#›</a:t>
            </a:fld>
            <a:endParaRPr lang="en-AM"/>
          </a:p>
        </p:txBody>
      </p:sp>
    </p:spTree>
    <p:extLst>
      <p:ext uri="{BB962C8B-B14F-4D97-AF65-F5344CB8AC3E}">
        <p14:creationId xmlns:p14="http://schemas.microsoft.com/office/powerpoint/2010/main" val="339167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BACFA-4EEF-24FB-5FC3-CB1C5C6C3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M"/>
          </a:p>
        </p:txBody>
      </p:sp>
      <p:sp>
        <p:nvSpPr>
          <p:cNvPr id="3" name="Text Placeholder 2">
            <a:extLst>
              <a:ext uri="{FF2B5EF4-FFF2-40B4-BE49-F238E27FC236}">
                <a16:creationId xmlns:a16="http://schemas.microsoft.com/office/drawing/2014/main" id="{0963AE50-919B-BDEE-31FC-8C92B0B43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M"/>
          </a:p>
        </p:txBody>
      </p:sp>
      <p:sp>
        <p:nvSpPr>
          <p:cNvPr id="4" name="Date Placeholder 3">
            <a:extLst>
              <a:ext uri="{FF2B5EF4-FFF2-40B4-BE49-F238E27FC236}">
                <a16:creationId xmlns:a16="http://schemas.microsoft.com/office/drawing/2014/main" id="{E2F9CFAA-E9FD-088D-4825-966CDAA43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7D25B-F5A3-634A-AA1A-B5EAE285C3A5}" type="datetimeFigureOut">
              <a:rPr lang="en-AM" smtClean="0"/>
              <a:t>16.03.25</a:t>
            </a:fld>
            <a:endParaRPr lang="en-AM"/>
          </a:p>
        </p:txBody>
      </p:sp>
      <p:sp>
        <p:nvSpPr>
          <p:cNvPr id="5" name="Footer Placeholder 4">
            <a:extLst>
              <a:ext uri="{FF2B5EF4-FFF2-40B4-BE49-F238E27FC236}">
                <a16:creationId xmlns:a16="http://schemas.microsoft.com/office/drawing/2014/main" id="{CF125436-2E12-525F-0BEB-9F0B1B350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M"/>
          </a:p>
        </p:txBody>
      </p:sp>
      <p:sp>
        <p:nvSpPr>
          <p:cNvPr id="6" name="Slide Number Placeholder 5">
            <a:extLst>
              <a:ext uri="{FF2B5EF4-FFF2-40B4-BE49-F238E27FC236}">
                <a16:creationId xmlns:a16="http://schemas.microsoft.com/office/drawing/2014/main" id="{7B94C5F1-5834-87CA-75F9-0BCADD45B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013C0-46C4-5147-A578-9196B9781B96}" type="slidenum">
              <a:rPr lang="en-AM" smtClean="0"/>
              <a:t>‹#›</a:t>
            </a:fld>
            <a:endParaRPr lang="en-AM"/>
          </a:p>
        </p:txBody>
      </p:sp>
    </p:spTree>
    <p:extLst>
      <p:ext uri="{BB962C8B-B14F-4D97-AF65-F5344CB8AC3E}">
        <p14:creationId xmlns:p14="http://schemas.microsoft.com/office/powerpoint/2010/main" val="372226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abel.hathitrust.org/cgi/pt?id=njp.32101081655332&amp;view=1up&amp;seq=357" TargetMode="External"/><Relationship Id="rId7" Type="http://schemas.openxmlformats.org/officeDocument/2006/relationships/hyperlink" Target="https://spaceweatherarchive.com/2021/04/29/great-aurora-storms/" TargetMode="Externa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hyperlink" Target="https://www.washingtonpost.com/technology/2023/06/28/solar-storm-internet-apocalypse/" TargetMode="External"/><Relationship Id="rId5" Type="http://schemas.openxmlformats.org/officeDocument/2006/relationships/hyperlink" Target="https://spaceweatherarchive.com/2020/08/30/a-warning-from-history-the-carrington-event-was-not-unique/" TargetMode="External"/><Relationship Id="rId4" Type="http://schemas.openxmlformats.org/officeDocument/2006/relationships/hyperlink" Target="https://spaceweather.com/repeat_images/projection_sunspot.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7E8268-5A69-181D-BF50-4E342FD8FF4A}"/>
              </a:ext>
            </a:extLst>
          </p:cNvPr>
          <p:cNvPicPr>
            <a:picLocks noChangeAspect="1"/>
          </p:cNvPicPr>
          <p:nvPr/>
        </p:nvPicPr>
        <p:blipFill>
          <a:blip r:embed="rId3"/>
          <a:stretch>
            <a:fillRect/>
          </a:stretch>
        </p:blipFill>
        <p:spPr>
          <a:xfrm>
            <a:off x="429986" y="0"/>
            <a:ext cx="11636829" cy="7649937"/>
          </a:xfrm>
          <a:prstGeom prst="rect">
            <a:avLst/>
          </a:prstGeom>
        </p:spPr>
      </p:pic>
      <p:sp>
        <p:nvSpPr>
          <p:cNvPr id="4" name="TextBox 3">
            <a:extLst>
              <a:ext uri="{FF2B5EF4-FFF2-40B4-BE49-F238E27FC236}">
                <a16:creationId xmlns:a16="http://schemas.microsoft.com/office/drawing/2014/main" id="{7B690F34-1960-2310-27CB-D32FD4180A6B}"/>
              </a:ext>
            </a:extLst>
          </p:cNvPr>
          <p:cNvSpPr txBox="1"/>
          <p:nvPr/>
        </p:nvSpPr>
        <p:spPr>
          <a:xfrm>
            <a:off x="1085335" y="1313144"/>
            <a:ext cx="10326130" cy="1159485"/>
          </a:xfrm>
          <a:prstGeom prst="rect">
            <a:avLst/>
          </a:prstGeom>
          <a:noFill/>
        </p:spPr>
        <p:txBody>
          <a:bodyPr wrap="square">
            <a:spAutoFit/>
          </a:bodyPr>
          <a:lstStyle/>
          <a:p>
            <a:pPr>
              <a:lnSpc>
                <a:spcPct val="107000"/>
              </a:lnSpc>
              <a:spcAft>
                <a:spcPts val="80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solar event of</a:t>
            </a:r>
            <a:r>
              <a:rPr lang="en-US" sz="2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25</a:t>
            </a:r>
            <a:r>
              <a:rPr lang="en-US" sz="2800" b="1" kern="1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activity cycle</a:t>
            </a:r>
            <a:endParaRPr lang="en-AM"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M"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2DBAD96-AFD2-649B-A04E-5F06A2B13103}"/>
              </a:ext>
            </a:extLst>
          </p:cNvPr>
          <p:cNvSpPr txBox="1"/>
          <p:nvPr/>
        </p:nvSpPr>
        <p:spPr>
          <a:xfrm>
            <a:off x="1085335" y="2047739"/>
            <a:ext cx="6395356" cy="1200329"/>
          </a:xfrm>
          <a:prstGeom prst="rect">
            <a:avLst/>
          </a:prstGeom>
          <a:noFill/>
        </p:spPr>
        <p:txBody>
          <a:bodyPr wrap="square">
            <a:spAutoFit/>
          </a:bodyPr>
          <a:lstStyle/>
          <a:p>
            <a:r>
              <a:rPr lang="en-AM" sz="1800" dirty="0">
                <a:solidFill>
                  <a:schemeClr val="bg1"/>
                </a:solidFill>
                <a:effectLst/>
                <a:latin typeface="Times New Roman" panose="02020603050405020304" pitchFamily="18" charset="0"/>
                <a:ea typeface="Times New Roman" panose="02020603050405020304" pitchFamily="18" charset="0"/>
              </a:rPr>
              <a:t>A</a:t>
            </a:r>
            <a:r>
              <a:rPr lang="en-US" sz="1800" dirty="0">
                <a:solidFill>
                  <a:schemeClr val="bg1"/>
                </a:solidFill>
                <a:effectLst/>
                <a:latin typeface="Times New Roman" panose="02020603050405020304" pitchFamily="18" charset="0"/>
                <a:ea typeface="Times New Roman" panose="02020603050405020304" pitchFamily="18" charset="0"/>
              </a:rPr>
              <a:t>shot </a:t>
            </a:r>
            <a:r>
              <a:rPr lang="en-AM" sz="1800" dirty="0">
                <a:solidFill>
                  <a:schemeClr val="bg1"/>
                </a:solidFill>
                <a:effectLst/>
                <a:latin typeface="Times New Roman" panose="02020603050405020304" pitchFamily="18" charset="0"/>
                <a:ea typeface="Times New Roman" panose="02020603050405020304" pitchFamily="18" charset="0"/>
              </a:rPr>
              <a:t>Chilingarian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B.Sargsyan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dirty="0" err="1">
                <a:solidFill>
                  <a:schemeClr val="bg1"/>
                </a:solidFill>
                <a:effectLst/>
                <a:latin typeface="Times New Roman" panose="02020603050405020304" pitchFamily="18" charset="0"/>
                <a:ea typeface="Times New Roman" panose="02020603050405020304" pitchFamily="18" charset="0"/>
              </a:rPr>
              <a:t>T,Karapetyan</a:t>
            </a:r>
            <a:br>
              <a:rPr lang="en-AM" sz="1800" dirty="0">
                <a:solidFill>
                  <a:schemeClr val="bg1"/>
                </a:solidFill>
                <a:effectLst/>
                <a:latin typeface="Times New Roman" panose="02020603050405020304" pitchFamily="18" charset="0"/>
                <a:ea typeface="Times New Roman" panose="02020603050405020304" pitchFamily="18" charset="0"/>
              </a:rPr>
            </a:br>
            <a:r>
              <a:rPr lang="en-US" sz="1800" i="1" dirty="0">
                <a:solidFill>
                  <a:schemeClr val="bg1"/>
                </a:solidFill>
                <a:effectLst/>
                <a:latin typeface="Times New Roman" panose="02020603050405020304" pitchFamily="18" charset="0"/>
                <a:ea typeface="Times New Roman" panose="02020603050405020304" pitchFamily="18" charset="0"/>
              </a:rPr>
              <a:t>A I</a:t>
            </a:r>
            <a:r>
              <a:rPr lang="en-US" sz="1800" i="1" baseline="30000" dirty="0">
                <a:solidFill>
                  <a:schemeClr val="bg1"/>
                </a:solidFill>
                <a:effectLst/>
                <a:latin typeface="Times New Roman" panose="02020603050405020304" pitchFamily="18" charset="0"/>
                <a:ea typeface="Times New Roman" panose="02020603050405020304" pitchFamily="18" charset="0"/>
              </a:rPr>
              <a:t> </a:t>
            </a:r>
            <a:r>
              <a:rPr lang="en-US" sz="1800" i="1" dirty="0">
                <a:solidFill>
                  <a:schemeClr val="bg1"/>
                </a:solidFill>
                <a:effectLst/>
                <a:latin typeface="Times New Roman" panose="02020603050405020304" pitchFamily="18" charset="0"/>
                <a:ea typeface="Times New Roman" panose="02020603050405020304" pitchFamily="18" charset="0"/>
              </a:rPr>
              <a:t>Alikhanyan National Lab (Yerevan Physics Institute), Yerevan 0036, Armenia</a:t>
            </a:r>
            <a:endParaRPr lang="en-AM" sz="1800" dirty="0">
              <a:solidFill>
                <a:schemeClr val="bg1"/>
              </a:solidFill>
              <a:effectLst/>
              <a:latin typeface="Times New Roman" panose="02020603050405020304" pitchFamily="18" charset="0"/>
              <a:ea typeface="Times New Roman" panose="02020603050405020304" pitchFamily="18" charset="0"/>
            </a:endParaRPr>
          </a:p>
          <a:p>
            <a:endParaRPr lang="en-AM" dirty="0"/>
          </a:p>
        </p:txBody>
      </p:sp>
      <p:sp>
        <p:nvSpPr>
          <p:cNvPr id="9" name="TextBox 8">
            <a:extLst>
              <a:ext uri="{FF2B5EF4-FFF2-40B4-BE49-F238E27FC236}">
                <a16:creationId xmlns:a16="http://schemas.microsoft.com/office/drawing/2014/main" id="{53AF131F-9DDE-1970-ED0D-AF2903C423F0}"/>
              </a:ext>
            </a:extLst>
          </p:cNvPr>
          <p:cNvSpPr txBox="1"/>
          <p:nvPr/>
        </p:nvSpPr>
        <p:spPr>
          <a:xfrm>
            <a:off x="7935686" y="1946587"/>
            <a:ext cx="2373086" cy="923330"/>
          </a:xfrm>
          <a:prstGeom prst="rect">
            <a:avLst/>
          </a:prstGeom>
          <a:noFill/>
        </p:spPr>
        <p:txBody>
          <a:bodyPr wrap="square" rtlCol="0">
            <a:spAutoFit/>
          </a:bodyPr>
          <a:lstStyle/>
          <a:p>
            <a:r>
              <a:rPr lang="en-AM" dirty="0">
                <a:solidFill>
                  <a:schemeClr val="bg1"/>
                </a:solidFill>
              </a:rPr>
              <a:t>New lab for the project</a:t>
            </a:r>
          </a:p>
          <a:p>
            <a:r>
              <a:rPr lang="en-AM" dirty="0">
                <a:solidFill>
                  <a:schemeClr val="bg1"/>
                </a:solidFill>
              </a:rPr>
              <a:t>“Put your detector on Aragats”</a:t>
            </a:r>
          </a:p>
        </p:txBody>
      </p:sp>
      <p:cxnSp>
        <p:nvCxnSpPr>
          <p:cNvPr id="11" name="Straight Arrow Connector 10">
            <a:extLst>
              <a:ext uri="{FF2B5EF4-FFF2-40B4-BE49-F238E27FC236}">
                <a16:creationId xmlns:a16="http://schemas.microsoft.com/office/drawing/2014/main" id="{6EB26D24-541C-07F9-EC64-3FE89288EB31}"/>
              </a:ext>
            </a:extLst>
          </p:cNvPr>
          <p:cNvCxnSpPr>
            <a:cxnSpLocks/>
          </p:cNvCxnSpPr>
          <p:nvPr/>
        </p:nvCxnSpPr>
        <p:spPr>
          <a:xfrm flipH="1">
            <a:off x="6248401" y="2869917"/>
            <a:ext cx="1447800" cy="149134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1525C7-0489-579F-8BA1-A264EFB4E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86" y="-2896"/>
            <a:ext cx="2664296" cy="85403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899E58B5-3514-D264-476A-259550240341}"/>
              </a:ext>
            </a:extLst>
          </p:cNvPr>
          <p:cNvPicPr>
            <a:picLocks noChangeAspect="1"/>
          </p:cNvPicPr>
          <p:nvPr/>
        </p:nvPicPr>
        <p:blipFill>
          <a:blip r:embed="rId5"/>
          <a:stretch>
            <a:fillRect/>
          </a:stretch>
        </p:blipFill>
        <p:spPr>
          <a:xfrm>
            <a:off x="9831615" y="0"/>
            <a:ext cx="2235200" cy="1219200"/>
          </a:xfrm>
          <a:prstGeom prst="rect">
            <a:avLst/>
          </a:prstGeom>
        </p:spPr>
      </p:pic>
    </p:spTree>
    <p:extLst>
      <p:ext uri="{BB962C8B-B14F-4D97-AF65-F5344CB8AC3E}">
        <p14:creationId xmlns:p14="http://schemas.microsoft.com/office/powerpoint/2010/main" val="377284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F88B-37B3-B456-03D9-4183831D8AE7}"/>
              </a:ext>
            </a:extLst>
          </p:cNvPr>
          <p:cNvSpPr>
            <a:spLocks noGrp="1"/>
          </p:cNvSpPr>
          <p:nvPr>
            <p:ph type="title"/>
          </p:nvPr>
        </p:nvSpPr>
        <p:spPr>
          <a:xfrm>
            <a:off x="838200" y="201610"/>
            <a:ext cx="10515600" cy="1325563"/>
          </a:xfrm>
        </p:spPr>
        <p:txBody>
          <a:bodyPr>
            <a:noAutofit/>
          </a:bodyPr>
          <a:lstStyle/>
          <a:p>
            <a:r>
              <a:rPr lang="en-AM" sz="3600" dirty="0"/>
              <a:t>R</a:t>
            </a:r>
            <a:r>
              <a:rPr lang="en-US" sz="3600" dirty="0" err="1"/>
              <a:t>i</a:t>
            </a:r>
            <a:r>
              <a:rPr lang="en-AM" sz="3600" dirty="0"/>
              <a:t>gidity dependence of the amplitude for the 20 J</a:t>
            </a:r>
            <a:r>
              <a:rPr lang="en-US" sz="3600" dirty="0"/>
              <a:t>a</a:t>
            </a:r>
            <a:r>
              <a:rPr lang="en-AM" sz="3600" dirty="0"/>
              <a:t>nuary 2005 GLE. Carpet (R&gt;6 GeV) – 28%, AMMM (R&gt;20 GeV) – 4%)</a:t>
            </a:r>
          </a:p>
        </p:txBody>
      </p:sp>
      <p:pic>
        <p:nvPicPr>
          <p:cNvPr id="4" name="Picture 3">
            <a:extLst>
              <a:ext uri="{FF2B5EF4-FFF2-40B4-BE49-F238E27FC236}">
                <a16:creationId xmlns:a16="http://schemas.microsoft.com/office/drawing/2014/main" id="{FBAA6A9E-A404-175F-A432-869740DAEC99}"/>
              </a:ext>
            </a:extLst>
          </p:cNvPr>
          <p:cNvPicPr>
            <a:picLocks noChangeAspect="1"/>
          </p:cNvPicPr>
          <p:nvPr/>
        </p:nvPicPr>
        <p:blipFill>
          <a:blip r:embed="rId2"/>
          <a:stretch>
            <a:fillRect/>
          </a:stretch>
        </p:blipFill>
        <p:spPr>
          <a:xfrm>
            <a:off x="4375150" y="1239309"/>
            <a:ext cx="4443186" cy="3935893"/>
          </a:xfrm>
          <a:prstGeom prst="rect">
            <a:avLst/>
          </a:prstGeom>
        </p:spPr>
      </p:pic>
      <p:sp>
        <p:nvSpPr>
          <p:cNvPr id="6" name="TextBox 5">
            <a:extLst>
              <a:ext uri="{FF2B5EF4-FFF2-40B4-BE49-F238E27FC236}">
                <a16:creationId xmlns:a16="http://schemas.microsoft.com/office/drawing/2014/main" id="{F70FB92A-6C08-D781-17F9-69193C4A832D}"/>
              </a:ext>
            </a:extLst>
          </p:cNvPr>
          <p:cNvSpPr txBox="1"/>
          <p:nvPr/>
        </p:nvSpPr>
        <p:spPr>
          <a:xfrm>
            <a:off x="2023836" y="5457170"/>
            <a:ext cx="5193393" cy="1477328"/>
          </a:xfrm>
          <a:prstGeom prst="rect">
            <a:avLst/>
          </a:prstGeom>
          <a:noFill/>
        </p:spPr>
        <p:txBody>
          <a:bodyPr wrap="square">
            <a:spAutoFit/>
          </a:bodyPr>
          <a:lstStyle/>
          <a:p>
            <a:r>
              <a:rPr lang="en-US" sz="1800" dirty="0">
                <a:effectLst/>
                <a:highlight>
                  <a:srgbClr val="FFFFFF"/>
                </a:highlight>
                <a:latin typeface="AdvEPSTIM"/>
              </a:rPr>
              <a:t>Comparison of the time series of the particle detector sensitive to the highest energies of solar particles: CARPET (energy range &gt;6 GeV), Tibet NM (&gt;13 GeV) and AMMM (&gt;20 GeV). </a:t>
            </a:r>
            <a:endParaRPr lang="en-US" dirty="0">
              <a:effectLst/>
              <a:highlight>
                <a:srgbClr val="FFFFFF"/>
              </a:highlight>
            </a:endParaRPr>
          </a:p>
          <a:p>
            <a:endParaRPr lang="en-US" dirty="0">
              <a:effectLst/>
              <a:highlight>
                <a:srgbClr val="FFFFFF"/>
              </a:highlight>
            </a:endParaRPr>
          </a:p>
        </p:txBody>
      </p:sp>
      <p:sp>
        <p:nvSpPr>
          <p:cNvPr id="5" name="TextBox 4">
            <a:extLst>
              <a:ext uri="{FF2B5EF4-FFF2-40B4-BE49-F238E27FC236}">
                <a16:creationId xmlns:a16="http://schemas.microsoft.com/office/drawing/2014/main" id="{9206BAED-00F8-1C40-D22B-16E6430D8C8D}"/>
              </a:ext>
            </a:extLst>
          </p:cNvPr>
          <p:cNvSpPr txBox="1"/>
          <p:nvPr/>
        </p:nvSpPr>
        <p:spPr>
          <a:xfrm>
            <a:off x="8490858" y="6027003"/>
            <a:ext cx="3592285" cy="938719"/>
          </a:xfrm>
          <a:prstGeom prst="rect">
            <a:avLst/>
          </a:prstGeom>
          <a:noFill/>
        </p:spPr>
        <p:txBody>
          <a:bodyPr wrap="square">
            <a:spAutoFit/>
          </a:bodyPr>
          <a:lstStyle/>
          <a:p>
            <a:r>
              <a:rPr lang="en-US" sz="1100" dirty="0">
                <a:effectLst/>
                <a:latin typeface="AdvEPSTIM"/>
              </a:rPr>
              <a:t>Credit: </a:t>
            </a:r>
            <a:r>
              <a:rPr lang="en-US" sz="1100" dirty="0" err="1">
                <a:effectLst/>
                <a:latin typeface="AdvEPSTIM"/>
              </a:rPr>
              <a:t>N.Kh</a:t>
            </a:r>
            <a:r>
              <a:rPr lang="en-US" sz="1100" dirty="0">
                <a:effectLst/>
                <a:latin typeface="AdvEPSTIM"/>
              </a:rPr>
              <a:t>. </a:t>
            </a:r>
            <a:r>
              <a:rPr lang="en-US" sz="1100" dirty="0" err="1">
                <a:effectLst/>
                <a:latin typeface="AdvEPSTIM"/>
              </a:rPr>
              <a:t>Bostanjyan</a:t>
            </a:r>
            <a:r>
              <a:rPr lang="en-US" sz="1100" dirty="0">
                <a:effectLst/>
                <a:latin typeface="AdvEPSTIM"/>
              </a:rPr>
              <a:t> et. al., </a:t>
            </a:r>
            <a:endParaRPr lang="en-US" sz="1100" dirty="0"/>
          </a:p>
          <a:p>
            <a:r>
              <a:rPr lang="en-US" sz="1100" dirty="0">
                <a:effectLst/>
                <a:latin typeface="AdvEPSTIM"/>
              </a:rPr>
              <a:t>On the production of the highest energy solar protons on 20 January 2005, Advances in Space Research 39 (2007) 1454–1457 </a:t>
            </a:r>
            <a:endParaRPr lang="en-US" sz="1100" dirty="0"/>
          </a:p>
          <a:p>
            <a:r>
              <a:rPr lang="en-US" sz="1100" dirty="0">
                <a:effectLst/>
                <a:latin typeface="AdvEPSTIM"/>
              </a:rPr>
              <a:t> </a:t>
            </a:r>
            <a:endParaRPr lang="en-US" sz="1100" dirty="0"/>
          </a:p>
        </p:txBody>
      </p:sp>
    </p:spTree>
    <p:extLst>
      <p:ext uri="{BB962C8B-B14F-4D97-AF65-F5344CB8AC3E}">
        <p14:creationId xmlns:p14="http://schemas.microsoft.com/office/powerpoint/2010/main" val="30477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2EB7-BF84-2CE9-4AC5-437F08B8C3CF}"/>
              </a:ext>
            </a:extLst>
          </p:cNvPr>
          <p:cNvSpPr>
            <a:spLocks noGrp="1"/>
          </p:cNvSpPr>
          <p:nvPr>
            <p:ph type="title"/>
          </p:nvPr>
        </p:nvSpPr>
        <p:spPr/>
        <p:txBody>
          <a:bodyPr>
            <a:noAutofit/>
          </a:bodyPr>
          <a:lstStyle/>
          <a:p>
            <a:pPr algn="ctr"/>
            <a:r>
              <a:rPr lang="en-AM" sz="3200" b="1" i="0" kern="100"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Characteristics of Solar particle events at approaching the maximum of 25ths Solar cycle. </a:t>
            </a:r>
            <a:br>
              <a:rPr lang="en-AM" sz="3200" i="1" kern="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n-AM" sz="3200" dirty="0"/>
          </a:p>
        </p:txBody>
      </p:sp>
      <p:graphicFrame>
        <p:nvGraphicFramePr>
          <p:cNvPr id="3" name="Table 2">
            <a:extLst>
              <a:ext uri="{FF2B5EF4-FFF2-40B4-BE49-F238E27FC236}">
                <a16:creationId xmlns:a16="http://schemas.microsoft.com/office/drawing/2014/main" id="{A28EEBC4-4A5F-A50C-1933-0F8FC8EDEB0A}"/>
              </a:ext>
            </a:extLst>
          </p:cNvPr>
          <p:cNvGraphicFramePr>
            <a:graphicFrameLocks noGrp="1"/>
          </p:cNvGraphicFramePr>
          <p:nvPr/>
        </p:nvGraphicFramePr>
        <p:xfrm>
          <a:off x="1426029" y="2126117"/>
          <a:ext cx="8969827" cy="4400822"/>
        </p:xfrm>
        <a:graphic>
          <a:graphicData uri="http://schemas.openxmlformats.org/drawingml/2006/table">
            <a:tbl>
              <a:tblPr firstRow="1" firstCol="1" bandRow="1">
                <a:tableStyleId>{5C22544A-7EE6-4342-B048-85BDC9FD1C3A}</a:tableStyleId>
              </a:tblPr>
              <a:tblGrid>
                <a:gridCol w="1426028">
                  <a:extLst>
                    <a:ext uri="{9D8B030D-6E8A-4147-A177-3AD203B41FA5}">
                      <a16:colId xmlns:a16="http://schemas.microsoft.com/office/drawing/2014/main" val="2295122407"/>
                    </a:ext>
                  </a:extLst>
                </a:gridCol>
                <a:gridCol w="762000">
                  <a:extLst>
                    <a:ext uri="{9D8B030D-6E8A-4147-A177-3AD203B41FA5}">
                      <a16:colId xmlns:a16="http://schemas.microsoft.com/office/drawing/2014/main" val="3162733633"/>
                    </a:ext>
                  </a:extLst>
                </a:gridCol>
                <a:gridCol w="859972">
                  <a:extLst>
                    <a:ext uri="{9D8B030D-6E8A-4147-A177-3AD203B41FA5}">
                      <a16:colId xmlns:a16="http://schemas.microsoft.com/office/drawing/2014/main" val="2038813796"/>
                    </a:ext>
                  </a:extLst>
                </a:gridCol>
                <a:gridCol w="544285">
                  <a:extLst>
                    <a:ext uri="{9D8B030D-6E8A-4147-A177-3AD203B41FA5}">
                      <a16:colId xmlns:a16="http://schemas.microsoft.com/office/drawing/2014/main" val="2715722766"/>
                    </a:ext>
                  </a:extLst>
                </a:gridCol>
                <a:gridCol w="755848">
                  <a:extLst>
                    <a:ext uri="{9D8B030D-6E8A-4147-A177-3AD203B41FA5}">
                      <a16:colId xmlns:a16="http://schemas.microsoft.com/office/drawing/2014/main" val="2732234530"/>
                    </a:ext>
                  </a:extLst>
                </a:gridCol>
                <a:gridCol w="659710">
                  <a:extLst>
                    <a:ext uri="{9D8B030D-6E8A-4147-A177-3AD203B41FA5}">
                      <a16:colId xmlns:a16="http://schemas.microsoft.com/office/drawing/2014/main" val="384844512"/>
                    </a:ext>
                  </a:extLst>
                </a:gridCol>
                <a:gridCol w="1060748">
                  <a:extLst>
                    <a:ext uri="{9D8B030D-6E8A-4147-A177-3AD203B41FA5}">
                      <a16:colId xmlns:a16="http://schemas.microsoft.com/office/drawing/2014/main" val="1347853643"/>
                    </a:ext>
                  </a:extLst>
                </a:gridCol>
                <a:gridCol w="790908">
                  <a:extLst>
                    <a:ext uri="{9D8B030D-6E8A-4147-A177-3AD203B41FA5}">
                      <a16:colId xmlns:a16="http://schemas.microsoft.com/office/drawing/2014/main" val="3185978218"/>
                    </a:ext>
                  </a:extLst>
                </a:gridCol>
                <a:gridCol w="923966">
                  <a:extLst>
                    <a:ext uri="{9D8B030D-6E8A-4147-A177-3AD203B41FA5}">
                      <a16:colId xmlns:a16="http://schemas.microsoft.com/office/drawing/2014/main" val="2126890680"/>
                    </a:ext>
                  </a:extLst>
                </a:gridCol>
                <a:gridCol w="1186362">
                  <a:extLst>
                    <a:ext uri="{9D8B030D-6E8A-4147-A177-3AD203B41FA5}">
                      <a16:colId xmlns:a16="http://schemas.microsoft.com/office/drawing/2014/main" val="1178905163"/>
                    </a:ext>
                  </a:extLst>
                </a:gridCol>
              </a:tblGrid>
              <a:tr h="828811">
                <a:tc>
                  <a:txBody>
                    <a:bodyPr/>
                    <a:lstStyle/>
                    <a:p>
                      <a:r>
                        <a:rPr lang="en-AM" sz="2000" kern="100" dirty="0">
                          <a:effectLst/>
                        </a:rPr>
                        <a:t>Date/time</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Duration</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Event type</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Kp </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 of flux chage</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SEP&gt; 1pfu</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Bz   nT</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Bt</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Bx </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Max E </a:t>
                      </a:r>
                    </a:p>
                    <a:p>
                      <a:r>
                        <a:rPr lang="en-AM" sz="2000" kern="100">
                          <a:effectLst/>
                        </a:rPr>
                        <a:t>MeV</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953832"/>
                  </a:ext>
                </a:extLst>
              </a:tr>
              <a:tr h="828811">
                <a:tc>
                  <a:txBody>
                    <a:bodyPr/>
                    <a:lstStyle/>
                    <a:p>
                      <a:r>
                        <a:rPr lang="en-AM" sz="2000" kern="100">
                          <a:effectLst/>
                        </a:rPr>
                        <a:t>5/11/2023</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10:30-13:30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ME</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5-6</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+5</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-20 - +20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-10 - +40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-0.5</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793755"/>
                  </a:ext>
                </a:extLst>
              </a:tr>
              <a:tr h="828811">
                <a:tc>
                  <a:txBody>
                    <a:bodyPr/>
                    <a:lstStyle/>
                    <a:p>
                      <a:r>
                        <a:rPr lang="en-AM" sz="2000" kern="100">
                          <a:effectLst/>
                        </a:rPr>
                        <a:t>24-25 /3/2024</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18:30 – 1:30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FD</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8-4</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-5</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+15</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+30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D</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726411"/>
                  </a:ext>
                </a:extLst>
              </a:tr>
              <a:tr h="828811">
                <a:tc>
                  <a:txBody>
                    <a:bodyPr/>
                    <a:lstStyle/>
                    <a:p>
                      <a:r>
                        <a:rPr lang="en-AM" sz="2000" kern="100">
                          <a:effectLst/>
                        </a:rPr>
                        <a:t>10/5/2024</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23:30-</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FD</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8-9</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a:t>
                      </a:r>
                      <a:r>
                        <a:rPr lang="en-US" sz="2000" kern="100" dirty="0">
                          <a:solidFill>
                            <a:srgbClr val="FF0000"/>
                          </a:solidFill>
                          <a:effectLst/>
                        </a:rPr>
                        <a:t>8</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10</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+40</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+80</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D</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solidFill>
                            <a:srgbClr val="FF0000"/>
                          </a:solidFill>
                          <a:effectLst/>
                        </a:rPr>
                        <a:t>100</a:t>
                      </a:r>
                      <a:endParaRPr lang="en-AM"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4877312"/>
                  </a:ext>
                </a:extLst>
              </a:tr>
              <a:tr h="828811">
                <a:tc>
                  <a:txBody>
                    <a:bodyPr/>
                    <a:lstStyle/>
                    <a:p>
                      <a:r>
                        <a:rPr lang="en-AM" sz="2000" kern="100">
                          <a:effectLst/>
                        </a:rPr>
                        <a:t>11/5/2024</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2:00-6:30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GLE</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9</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+4</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a:effectLst/>
                        </a:rPr>
                        <a:t>100</a:t>
                      </a:r>
                      <a:endParaRPr lang="en-AM"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kern="100" dirty="0">
                          <a:effectLst/>
                        </a:rPr>
                        <a:t>-30 - 0</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+20-+40</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D</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AM" sz="2000" kern="100" dirty="0">
                          <a:effectLst/>
                        </a:rPr>
                        <a:t>100</a:t>
                      </a:r>
                      <a:endParaRPr lang="en-AM"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79379"/>
                  </a:ext>
                </a:extLst>
              </a:tr>
            </a:tbl>
          </a:graphicData>
        </a:graphic>
      </p:graphicFrame>
    </p:spTree>
    <p:extLst>
      <p:ext uri="{BB962C8B-B14F-4D97-AF65-F5344CB8AC3E}">
        <p14:creationId xmlns:p14="http://schemas.microsoft.com/office/powerpoint/2010/main" val="92283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14DBA-D580-7D12-F4DE-EDE0F2495EC1}"/>
              </a:ext>
            </a:extLst>
          </p:cNvPr>
          <p:cNvPicPr>
            <a:picLocks noChangeAspect="1"/>
          </p:cNvPicPr>
          <p:nvPr/>
        </p:nvPicPr>
        <p:blipFill>
          <a:blip r:embed="rId2"/>
          <a:stretch>
            <a:fillRect/>
          </a:stretch>
        </p:blipFill>
        <p:spPr>
          <a:xfrm>
            <a:off x="-393513" y="0"/>
            <a:ext cx="6186340" cy="6858000"/>
          </a:xfrm>
          <a:prstGeom prst="rect">
            <a:avLst/>
          </a:prstGeom>
        </p:spPr>
      </p:pic>
      <p:pic>
        <p:nvPicPr>
          <p:cNvPr id="4" name="Picture 3">
            <a:extLst>
              <a:ext uri="{FF2B5EF4-FFF2-40B4-BE49-F238E27FC236}">
                <a16:creationId xmlns:a16="http://schemas.microsoft.com/office/drawing/2014/main" id="{BCD3B27D-02DC-26C4-87FC-9B49B334E1F3}"/>
              </a:ext>
            </a:extLst>
          </p:cNvPr>
          <p:cNvPicPr>
            <a:picLocks noChangeAspect="1"/>
          </p:cNvPicPr>
          <p:nvPr/>
        </p:nvPicPr>
        <p:blipFill>
          <a:blip r:embed="rId3"/>
          <a:stretch>
            <a:fillRect/>
          </a:stretch>
        </p:blipFill>
        <p:spPr>
          <a:xfrm>
            <a:off x="5246915" y="3811814"/>
            <a:ext cx="7772400" cy="3287077"/>
          </a:xfrm>
          <a:prstGeom prst="rect">
            <a:avLst/>
          </a:prstGeom>
        </p:spPr>
      </p:pic>
      <p:pic>
        <p:nvPicPr>
          <p:cNvPr id="5" name="Picture 4">
            <a:extLst>
              <a:ext uri="{FF2B5EF4-FFF2-40B4-BE49-F238E27FC236}">
                <a16:creationId xmlns:a16="http://schemas.microsoft.com/office/drawing/2014/main" id="{5D8AF789-DAE8-BB2B-86FB-87D3B89C5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6615" y="0"/>
            <a:ext cx="4953000" cy="4140200"/>
          </a:xfrm>
          <a:prstGeom prst="rect">
            <a:avLst/>
          </a:prstGeom>
        </p:spPr>
      </p:pic>
    </p:spTree>
    <p:extLst>
      <p:ext uri="{BB962C8B-B14F-4D97-AF65-F5344CB8AC3E}">
        <p14:creationId xmlns:p14="http://schemas.microsoft.com/office/powerpoint/2010/main" val="261523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A6C0-4C4E-85F1-9643-9695C28B60CE}"/>
              </a:ext>
            </a:extLst>
          </p:cNvPr>
          <p:cNvSpPr>
            <a:spLocks noGrp="1"/>
          </p:cNvSpPr>
          <p:nvPr>
            <p:ph type="title"/>
          </p:nvPr>
        </p:nvSpPr>
        <p:spPr>
          <a:xfrm>
            <a:off x="0" y="343354"/>
            <a:ext cx="11810999" cy="1325563"/>
          </a:xfrm>
        </p:spPr>
        <p:txBody>
          <a:bodyPr/>
          <a:lstStyle/>
          <a:p>
            <a:pPr algn="ctr"/>
            <a:r>
              <a:rPr lang="en-AM" dirty="0"/>
              <a:t>The magnetospheric effect observed at</a:t>
            </a:r>
            <a:br>
              <a:rPr lang="en-AM" dirty="0"/>
            </a:br>
            <a:r>
              <a:rPr lang="en-AM" dirty="0"/>
              <a:t>10:20 – 13:40 on 5/11, 2023</a:t>
            </a:r>
          </a:p>
        </p:txBody>
      </p:sp>
      <p:pic>
        <p:nvPicPr>
          <p:cNvPr id="4" name="Picture 3">
            <a:extLst>
              <a:ext uri="{FF2B5EF4-FFF2-40B4-BE49-F238E27FC236}">
                <a16:creationId xmlns:a16="http://schemas.microsoft.com/office/drawing/2014/main" id="{4D4F85F9-86A5-87EA-A999-5AA82C5F8E42}"/>
              </a:ext>
            </a:extLst>
          </p:cNvPr>
          <p:cNvPicPr>
            <a:picLocks noChangeAspect="1"/>
          </p:cNvPicPr>
          <p:nvPr/>
        </p:nvPicPr>
        <p:blipFill>
          <a:blip r:embed="rId2"/>
          <a:stretch>
            <a:fillRect/>
          </a:stretch>
        </p:blipFill>
        <p:spPr>
          <a:xfrm>
            <a:off x="2547257" y="1683523"/>
            <a:ext cx="7598229" cy="1992532"/>
          </a:xfrm>
          <a:prstGeom prst="rect">
            <a:avLst/>
          </a:prstGeom>
        </p:spPr>
      </p:pic>
      <p:pic>
        <p:nvPicPr>
          <p:cNvPr id="6" name="Picture 5">
            <a:extLst>
              <a:ext uri="{FF2B5EF4-FFF2-40B4-BE49-F238E27FC236}">
                <a16:creationId xmlns:a16="http://schemas.microsoft.com/office/drawing/2014/main" id="{F65D41CA-B641-5BE9-9F1A-435140BF9B80}"/>
              </a:ext>
            </a:extLst>
          </p:cNvPr>
          <p:cNvPicPr>
            <a:picLocks noChangeAspect="1"/>
          </p:cNvPicPr>
          <p:nvPr/>
        </p:nvPicPr>
        <p:blipFill>
          <a:blip r:embed="rId3"/>
          <a:stretch>
            <a:fillRect/>
          </a:stretch>
        </p:blipFill>
        <p:spPr>
          <a:xfrm>
            <a:off x="2019299" y="3735144"/>
            <a:ext cx="7772400" cy="2878666"/>
          </a:xfrm>
          <a:prstGeom prst="rect">
            <a:avLst/>
          </a:prstGeom>
        </p:spPr>
      </p:pic>
      <p:sp>
        <p:nvSpPr>
          <p:cNvPr id="7" name="TextBox 6">
            <a:extLst>
              <a:ext uri="{FF2B5EF4-FFF2-40B4-BE49-F238E27FC236}">
                <a16:creationId xmlns:a16="http://schemas.microsoft.com/office/drawing/2014/main" id="{47059263-8136-D283-EC3F-7844B7CCF54B}"/>
              </a:ext>
            </a:extLst>
          </p:cNvPr>
          <p:cNvSpPr txBox="1"/>
          <p:nvPr/>
        </p:nvSpPr>
        <p:spPr>
          <a:xfrm>
            <a:off x="2803070" y="1987348"/>
            <a:ext cx="3102429" cy="646331"/>
          </a:xfrm>
          <a:prstGeom prst="rect">
            <a:avLst/>
          </a:prstGeom>
          <a:noFill/>
        </p:spPr>
        <p:txBody>
          <a:bodyPr wrap="square" rtlCol="0">
            <a:spAutoFit/>
          </a:bodyPr>
          <a:lstStyle/>
          <a:p>
            <a:r>
              <a:rPr lang="en-AM" dirty="0"/>
              <a:t>No proton flux</a:t>
            </a:r>
          </a:p>
          <a:p>
            <a:r>
              <a:rPr lang="en-AM" dirty="0"/>
              <a:t> – no GLE!</a:t>
            </a:r>
          </a:p>
        </p:txBody>
      </p:sp>
      <p:sp>
        <p:nvSpPr>
          <p:cNvPr id="9" name="TextBox 8">
            <a:extLst>
              <a:ext uri="{FF2B5EF4-FFF2-40B4-BE49-F238E27FC236}">
                <a16:creationId xmlns:a16="http://schemas.microsoft.com/office/drawing/2014/main" id="{0F437F50-0E22-D85B-73A3-916F3EBDFDBD}"/>
              </a:ext>
            </a:extLst>
          </p:cNvPr>
          <p:cNvSpPr txBox="1"/>
          <p:nvPr/>
        </p:nvSpPr>
        <p:spPr>
          <a:xfrm>
            <a:off x="2190749" y="4038969"/>
            <a:ext cx="7600949" cy="307777"/>
          </a:xfrm>
          <a:prstGeom prst="rect">
            <a:avLst/>
          </a:prstGeom>
          <a:noFill/>
        </p:spPr>
        <p:txBody>
          <a:bodyPr wrap="square">
            <a:spAutoFit/>
          </a:bodyPr>
          <a:lstStyle/>
          <a:p>
            <a:r>
              <a:rPr lang="en-US" sz="1400" b="0" i="0" dirty="0">
                <a:solidFill>
                  <a:srgbClr val="282828"/>
                </a:solidFill>
                <a:effectLst/>
                <a:latin typeface="Helvetica" pitchFamily="2" charset="0"/>
              </a:rPr>
              <a:t>Total magnetic field strength peaked at 45 </a:t>
            </a:r>
            <a:r>
              <a:rPr lang="en-US" sz="1400" b="0" i="0" dirty="0" err="1">
                <a:solidFill>
                  <a:srgbClr val="282828"/>
                </a:solidFill>
                <a:effectLst/>
                <a:latin typeface="Helvetica" pitchFamily="2" charset="0"/>
              </a:rPr>
              <a:t>nT</a:t>
            </a:r>
            <a:r>
              <a:rPr lang="en-US" sz="1400" b="0" i="0" dirty="0">
                <a:solidFill>
                  <a:srgbClr val="282828"/>
                </a:solidFill>
                <a:effectLst/>
                <a:latin typeface="Helvetica" pitchFamily="2" charset="0"/>
              </a:rPr>
              <a:t> at the NOAA DSCOVR satellite at </a:t>
            </a:r>
            <a:r>
              <a:rPr lang="en-US" sz="1400" b="0" i="0" dirty="0">
                <a:solidFill>
                  <a:srgbClr val="FF0000"/>
                </a:solidFill>
                <a:effectLst/>
                <a:latin typeface="Helvetica" pitchFamily="2" charset="0"/>
              </a:rPr>
              <a:t>05/11:51 UT.</a:t>
            </a:r>
            <a:endParaRPr lang="en-AM" sz="1400" dirty="0"/>
          </a:p>
        </p:txBody>
      </p:sp>
      <p:sp>
        <p:nvSpPr>
          <p:cNvPr id="5" name="TextBox 4">
            <a:extLst>
              <a:ext uri="{FF2B5EF4-FFF2-40B4-BE49-F238E27FC236}">
                <a16:creationId xmlns:a16="http://schemas.microsoft.com/office/drawing/2014/main" id="{205DAD69-1DDC-42B8-345B-125D0BE01236}"/>
              </a:ext>
            </a:extLst>
          </p:cNvPr>
          <p:cNvSpPr txBox="1"/>
          <p:nvPr/>
        </p:nvSpPr>
        <p:spPr>
          <a:xfrm>
            <a:off x="4303527" y="1694960"/>
            <a:ext cx="6097772" cy="1231106"/>
          </a:xfrm>
          <a:prstGeom prst="rect">
            <a:avLst/>
          </a:prstGeom>
          <a:noFill/>
        </p:spPr>
        <p:txBody>
          <a:bodyPr wrap="square">
            <a:spAutoFit/>
          </a:bodyPr>
          <a:lstStyle/>
          <a:p>
            <a:r>
              <a:rPr lang="en-US" b="0" i="0" dirty="0">
                <a:solidFill>
                  <a:srgbClr val="333333"/>
                </a:solidFill>
                <a:effectLst/>
                <a:latin typeface="Arial" panose="020B0604020202020204" pitchFamily="34" charset="0"/>
              </a:rPr>
              <a:t>"</a:t>
            </a:r>
            <a:r>
              <a:rPr lang="en-US" sz="1400" b="0" i="0" dirty="0">
                <a:solidFill>
                  <a:srgbClr val="333333"/>
                </a:solidFill>
                <a:effectLst/>
                <a:latin typeface="Arial" panose="020B0604020202020204" pitchFamily="34" charset="0"/>
              </a:rPr>
              <a:t>On Nov. 5th, the ring current was pumped up by hours of strong geomagnetic storming, with energy dissipating into these SAR arcs," says Jeff Baumgardner of Boston University's Center for Space Physics. "It was a global event. Our cameras registered SAR arc activity from Italy to New Zealand."</a:t>
            </a:r>
            <a:endParaRPr lang="en-AM" sz="1400" dirty="0"/>
          </a:p>
        </p:txBody>
      </p:sp>
    </p:spTree>
    <p:extLst>
      <p:ext uri="{BB962C8B-B14F-4D97-AF65-F5344CB8AC3E}">
        <p14:creationId xmlns:p14="http://schemas.microsoft.com/office/powerpoint/2010/main" val="45321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D33C-400F-4E95-2BDB-5A149F5B77C4}"/>
              </a:ext>
            </a:extLst>
          </p:cNvPr>
          <p:cNvSpPr>
            <a:spLocks noGrp="1"/>
          </p:cNvSpPr>
          <p:nvPr>
            <p:ph type="title"/>
          </p:nvPr>
        </p:nvSpPr>
        <p:spPr/>
        <p:txBody>
          <a:bodyPr>
            <a:normAutofit fontScale="90000"/>
          </a:bodyPr>
          <a:lstStyle/>
          <a:p>
            <a:r>
              <a:rPr lang="en-US" sz="2400" dirty="0"/>
              <a:t>The </a:t>
            </a:r>
            <a:r>
              <a:rPr lang="en-US" sz="2400" dirty="0" err="1"/>
              <a:t>i</a:t>
            </a:r>
            <a:r>
              <a:rPr lang="en-AM" sz="2400" dirty="0"/>
              <a:t>nterplanetary magnetic field peaked southward (Bz ≈ 27nT), coincid</a:t>
            </a:r>
            <a:r>
              <a:rPr lang="en-US" sz="2400" dirty="0" err="1"/>
              <a:t>ing</a:t>
            </a:r>
            <a:r>
              <a:rPr lang="en-AM" sz="2400" dirty="0"/>
              <a:t> with </a:t>
            </a:r>
            <a:r>
              <a:rPr lang="en-US" sz="2400" dirty="0"/>
              <a:t>the </a:t>
            </a:r>
            <a:r>
              <a:rPr lang="en-AM" sz="2400" dirty="0"/>
              <a:t>reduction of the </a:t>
            </a:r>
            <a:r>
              <a:rPr lang="en-AM" sz="2400" kern="0" dirty="0">
                <a:solidFill>
                  <a:srgbClr val="000000"/>
                </a:solidFill>
                <a:effectLst/>
                <a:latin typeface="Times New Roman" panose="02020603050405020304" pitchFamily="18" charset="0"/>
                <a:ea typeface="Times New Roman" panose="02020603050405020304" pitchFamily="18" charset="0"/>
              </a:rPr>
              <a:t>horizontal component of Earth's magnetic field</a:t>
            </a:r>
            <a:r>
              <a:rPr lang="en-AM" sz="2400" dirty="0">
                <a:effectLst/>
              </a:rPr>
              <a:t> (Bx ≈-0.5%). </a:t>
            </a:r>
            <a:r>
              <a:rPr lang="en-US" sz="2400" dirty="0">
                <a:effectLst/>
              </a:rPr>
              <a:t>T</a:t>
            </a:r>
            <a:r>
              <a:rPr lang="en-AM" sz="2400" dirty="0">
                <a:effectLst/>
              </a:rPr>
              <a:t>hus making ideal conditions of magnetic reconnections and </a:t>
            </a:r>
            <a:r>
              <a:rPr lang="en-US" sz="2400" dirty="0">
                <a:effectLst/>
              </a:rPr>
              <a:t>the </a:t>
            </a:r>
            <a:r>
              <a:rPr lang="en-AM" sz="2400" dirty="0">
                <a:effectLst/>
              </a:rPr>
              <a:t>entrance </a:t>
            </a:r>
            <a:r>
              <a:rPr lang="en-US" sz="2400" dirty="0">
                <a:effectLst/>
              </a:rPr>
              <a:t>of </a:t>
            </a:r>
            <a:r>
              <a:rPr lang="en-AM" sz="2400" dirty="0">
                <a:effectLst/>
              </a:rPr>
              <a:t>solar protons with energies below cutoff r</a:t>
            </a:r>
            <a:r>
              <a:rPr lang="en-US" sz="2400" dirty="0" err="1">
                <a:effectLst/>
              </a:rPr>
              <a:t>igidity</a:t>
            </a:r>
            <a:r>
              <a:rPr lang="en-AM" sz="2400" dirty="0">
                <a:effectLst/>
              </a:rPr>
              <a:t> into the terrestrial atmosphere (see </a:t>
            </a:r>
            <a:r>
              <a:rPr lang="en-US" sz="2400" dirty="0">
                <a:effectLst/>
              </a:rPr>
              <a:t>the </a:t>
            </a:r>
            <a:r>
              <a:rPr lang="en-AM" sz="2400" dirty="0">
                <a:effectLst/>
              </a:rPr>
              <a:t>peak in the count rate of electron/muon detectors)</a:t>
            </a:r>
            <a:endParaRPr lang="en-AM" sz="2400" dirty="0"/>
          </a:p>
        </p:txBody>
      </p:sp>
      <p:pic>
        <p:nvPicPr>
          <p:cNvPr id="4" name="Picture 3">
            <a:extLst>
              <a:ext uri="{FF2B5EF4-FFF2-40B4-BE49-F238E27FC236}">
                <a16:creationId xmlns:a16="http://schemas.microsoft.com/office/drawing/2014/main" id="{CC440BDC-AEE5-9F68-9446-83E999B43913}"/>
              </a:ext>
            </a:extLst>
          </p:cNvPr>
          <p:cNvPicPr>
            <a:picLocks noChangeAspect="1"/>
          </p:cNvPicPr>
          <p:nvPr/>
        </p:nvPicPr>
        <p:blipFill>
          <a:blip r:embed="rId2"/>
          <a:stretch>
            <a:fillRect/>
          </a:stretch>
        </p:blipFill>
        <p:spPr>
          <a:xfrm>
            <a:off x="532305" y="2329644"/>
            <a:ext cx="4948713" cy="2889657"/>
          </a:xfrm>
          <a:prstGeom prst="rect">
            <a:avLst/>
          </a:prstGeom>
        </p:spPr>
      </p:pic>
      <p:pic>
        <p:nvPicPr>
          <p:cNvPr id="5" name="Picture 4">
            <a:extLst>
              <a:ext uri="{FF2B5EF4-FFF2-40B4-BE49-F238E27FC236}">
                <a16:creationId xmlns:a16="http://schemas.microsoft.com/office/drawing/2014/main" id="{41D6DD80-B3CF-113A-77F8-196C3927FF51}"/>
              </a:ext>
            </a:extLst>
          </p:cNvPr>
          <p:cNvPicPr>
            <a:picLocks noChangeAspect="1"/>
          </p:cNvPicPr>
          <p:nvPr/>
        </p:nvPicPr>
        <p:blipFill>
          <a:blip r:embed="rId3"/>
          <a:stretch>
            <a:fillRect/>
          </a:stretch>
        </p:blipFill>
        <p:spPr>
          <a:xfrm>
            <a:off x="5748033" y="2351643"/>
            <a:ext cx="5690508" cy="2867658"/>
          </a:xfrm>
          <a:prstGeom prst="rect">
            <a:avLst/>
          </a:prstGeom>
        </p:spPr>
      </p:pic>
    </p:spTree>
    <p:extLst>
      <p:ext uri="{BB962C8B-B14F-4D97-AF65-F5344CB8AC3E}">
        <p14:creationId xmlns:p14="http://schemas.microsoft.com/office/powerpoint/2010/main" val="49973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89AC-FC01-52BF-2337-BE24847C865A}"/>
              </a:ext>
            </a:extLst>
          </p:cNvPr>
          <p:cNvSpPr>
            <a:spLocks noGrp="1"/>
          </p:cNvSpPr>
          <p:nvPr>
            <p:ph type="title"/>
          </p:nvPr>
        </p:nvSpPr>
        <p:spPr>
          <a:xfrm>
            <a:off x="955865" y="114754"/>
            <a:ext cx="10515600" cy="1325563"/>
          </a:xfrm>
        </p:spPr>
        <p:txBody>
          <a:bodyPr/>
          <a:lstStyle/>
          <a:p>
            <a:pPr algn="ctr"/>
            <a:r>
              <a:rPr lang="en-AM" dirty="0"/>
              <a:t>High-altitude stations show count rate enhancement, low-altitude (Ouly) – not!</a:t>
            </a:r>
          </a:p>
        </p:txBody>
      </p:sp>
      <p:pic>
        <p:nvPicPr>
          <p:cNvPr id="4" name="Picture 3">
            <a:extLst>
              <a:ext uri="{FF2B5EF4-FFF2-40B4-BE49-F238E27FC236}">
                <a16:creationId xmlns:a16="http://schemas.microsoft.com/office/drawing/2014/main" id="{FF4A02D1-C9C0-9732-D357-B338A87D78BA}"/>
              </a:ext>
            </a:extLst>
          </p:cNvPr>
          <p:cNvPicPr>
            <a:picLocks noChangeAspect="1"/>
          </p:cNvPicPr>
          <p:nvPr/>
        </p:nvPicPr>
        <p:blipFill>
          <a:blip r:embed="rId2"/>
          <a:stretch>
            <a:fillRect/>
          </a:stretch>
        </p:blipFill>
        <p:spPr>
          <a:xfrm>
            <a:off x="2194760" y="1584040"/>
            <a:ext cx="8037811" cy="4963440"/>
          </a:xfrm>
          <a:prstGeom prst="rect">
            <a:avLst/>
          </a:prstGeom>
          <a:ln>
            <a:solidFill>
              <a:schemeClr val="tx1"/>
            </a:solidFill>
          </a:ln>
        </p:spPr>
      </p:pic>
    </p:spTree>
    <p:extLst>
      <p:ext uri="{BB962C8B-B14F-4D97-AF65-F5344CB8AC3E}">
        <p14:creationId xmlns:p14="http://schemas.microsoft.com/office/powerpoint/2010/main" val="254937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AAF5-1246-E1C7-4B4E-5DF0FF30A383}"/>
              </a:ext>
            </a:extLst>
          </p:cNvPr>
          <p:cNvSpPr>
            <a:spLocks noGrp="1"/>
          </p:cNvSpPr>
          <p:nvPr>
            <p:ph type="title"/>
          </p:nvPr>
        </p:nvSpPr>
        <p:spPr>
          <a:xfrm>
            <a:off x="119741" y="22332"/>
            <a:ext cx="11234057" cy="809285"/>
          </a:xfrm>
        </p:spPr>
        <p:txBody>
          <a:bodyPr>
            <a:normAutofit/>
          </a:bodyPr>
          <a:lstStyle/>
          <a:p>
            <a:pPr algn="ctr"/>
            <a:r>
              <a:rPr lang="en-AM" sz="2400" b="1" dirty="0"/>
              <a:t>SEVAN network detection of the GE on 5/11, 2023. Upper 5 cm. thick scintillatoror</a:t>
            </a:r>
          </a:p>
        </p:txBody>
      </p:sp>
      <p:pic>
        <p:nvPicPr>
          <p:cNvPr id="6" name="Picture 5">
            <a:extLst>
              <a:ext uri="{FF2B5EF4-FFF2-40B4-BE49-F238E27FC236}">
                <a16:creationId xmlns:a16="http://schemas.microsoft.com/office/drawing/2014/main" id="{EC7B7DD8-F4F5-800F-24F8-3EF5D67A4030}"/>
              </a:ext>
            </a:extLst>
          </p:cNvPr>
          <p:cNvPicPr>
            <a:picLocks noChangeAspect="1"/>
          </p:cNvPicPr>
          <p:nvPr/>
        </p:nvPicPr>
        <p:blipFill>
          <a:blip r:embed="rId2"/>
          <a:stretch>
            <a:fillRect/>
          </a:stretch>
        </p:blipFill>
        <p:spPr>
          <a:xfrm>
            <a:off x="119742" y="831618"/>
            <a:ext cx="5617029" cy="2830629"/>
          </a:xfrm>
          <a:prstGeom prst="rect">
            <a:avLst/>
          </a:prstGeom>
        </p:spPr>
      </p:pic>
      <p:pic>
        <p:nvPicPr>
          <p:cNvPr id="8" name="Picture 7">
            <a:extLst>
              <a:ext uri="{FF2B5EF4-FFF2-40B4-BE49-F238E27FC236}">
                <a16:creationId xmlns:a16="http://schemas.microsoft.com/office/drawing/2014/main" id="{A2D31C81-61B2-C51B-F9D8-89A1C8EBD8FE}"/>
              </a:ext>
            </a:extLst>
          </p:cNvPr>
          <p:cNvPicPr>
            <a:picLocks noChangeAspect="1"/>
          </p:cNvPicPr>
          <p:nvPr/>
        </p:nvPicPr>
        <p:blipFill>
          <a:blip r:embed="rId2"/>
          <a:stretch>
            <a:fillRect/>
          </a:stretch>
        </p:blipFill>
        <p:spPr>
          <a:xfrm>
            <a:off x="5736772" y="831618"/>
            <a:ext cx="5617028" cy="2830628"/>
          </a:xfrm>
          <a:prstGeom prst="rect">
            <a:avLst/>
          </a:prstGeom>
        </p:spPr>
      </p:pic>
      <p:pic>
        <p:nvPicPr>
          <p:cNvPr id="10" name="Picture 9">
            <a:extLst>
              <a:ext uri="{FF2B5EF4-FFF2-40B4-BE49-F238E27FC236}">
                <a16:creationId xmlns:a16="http://schemas.microsoft.com/office/drawing/2014/main" id="{89A555B8-ECC5-DB90-519E-BC66A56239F2}"/>
              </a:ext>
            </a:extLst>
          </p:cNvPr>
          <p:cNvPicPr>
            <a:picLocks noChangeAspect="1"/>
          </p:cNvPicPr>
          <p:nvPr/>
        </p:nvPicPr>
        <p:blipFill>
          <a:blip r:embed="rId3"/>
          <a:stretch>
            <a:fillRect/>
          </a:stretch>
        </p:blipFill>
        <p:spPr>
          <a:xfrm>
            <a:off x="119742" y="3662246"/>
            <a:ext cx="5617028" cy="2830628"/>
          </a:xfrm>
          <a:prstGeom prst="rect">
            <a:avLst/>
          </a:prstGeom>
        </p:spPr>
      </p:pic>
      <p:pic>
        <p:nvPicPr>
          <p:cNvPr id="12" name="Picture 11">
            <a:extLst>
              <a:ext uri="{FF2B5EF4-FFF2-40B4-BE49-F238E27FC236}">
                <a16:creationId xmlns:a16="http://schemas.microsoft.com/office/drawing/2014/main" id="{BF8342D6-B5DB-BE42-29AA-313BBEDA7A2F}"/>
              </a:ext>
            </a:extLst>
          </p:cNvPr>
          <p:cNvPicPr>
            <a:picLocks noChangeAspect="1"/>
          </p:cNvPicPr>
          <p:nvPr/>
        </p:nvPicPr>
        <p:blipFill>
          <a:blip r:embed="rId4"/>
          <a:stretch>
            <a:fillRect/>
          </a:stretch>
        </p:blipFill>
        <p:spPr>
          <a:xfrm>
            <a:off x="5736770" y="3662246"/>
            <a:ext cx="5617028" cy="2830628"/>
          </a:xfrm>
          <a:prstGeom prst="rect">
            <a:avLst/>
          </a:prstGeom>
        </p:spPr>
      </p:pic>
      <p:sp>
        <p:nvSpPr>
          <p:cNvPr id="13" name="TextBox 12">
            <a:extLst>
              <a:ext uri="{FF2B5EF4-FFF2-40B4-BE49-F238E27FC236}">
                <a16:creationId xmlns:a16="http://schemas.microsoft.com/office/drawing/2014/main" id="{7BE18D09-71C1-CC8E-9E1C-46F23202DCF4}"/>
              </a:ext>
            </a:extLst>
          </p:cNvPr>
          <p:cNvSpPr txBox="1"/>
          <p:nvPr/>
        </p:nvSpPr>
        <p:spPr>
          <a:xfrm>
            <a:off x="783771" y="831618"/>
            <a:ext cx="1012372" cy="369332"/>
          </a:xfrm>
          <a:prstGeom prst="rect">
            <a:avLst/>
          </a:prstGeom>
          <a:noFill/>
        </p:spPr>
        <p:txBody>
          <a:bodyPr wrap="square" rtlCol="0">
            <a:spAutoFit/>
          </a:bodyPr>
          <a:lstStyle/>
          <a:p>
            <a:r>
              <a:rPr lang="en-AM" dirty="0"/>
              <a:t>Aragats</a:t>
            </a:r>
          </a:p>
        </p:txBody>
      </p:sp>
      <p:sp>
        <p:nvSpPr>
          <p:cNvPr id="14" name="TextBox 13">
            <a:extLst>
              <a:ext uri="{FF2B5EF4-FFF2-40B4-BE49-F238E27FC236}">
                <a16:creationId xmlns:a16="http://schemas.microsoft.com/office/drawing/2014/main" id="{F919421A-2925-DB9A-B143-CE59256B7445}"/>
              </a:ext>
            </a:extLst>
          </p:cNvPr>
          <p:cNvSpPr txBox="1"/>
          <p:nvPr/>
        </p:nvSpPr>
        <p:spPr>
          <a:xfrm>
            <a:off x="6400799" y="831617"/>
            <a:ext cx="1435008" cy="369332"/>
          </a:xfrm>
          <a:prstGeom prst="rect">
            <a:avLst/>
          </a:prstGeom>
          <a:noFill/>
        </p:spPr>
        <p:txBody>
          <a:bodyPr wrap="none" rtlCol="0">
            <a:spAutoFit/>
          </a:bodyPr>
          <a:lstStyle/>
          <a:p>
            <a:r>
              <a:rPr lang="en-AM" dirty="0"/>
              <a:t>Lomnicky Stit</a:t>
            </a:r>
          </a:p>
        </p:txBody>
      </p:sp>
      <p:sp>
        <p:nvSpPr>
          <p:cNvPr id="15" name="TextBox 14">
            <a:extLst>
              <a:ext uri="{FF2B5EF4-FFF2-40B4-BE49-F238E27FC236}">
                <a16:creationId xmlns:a16="http://schemas.microsoft.com/office/drawing/2014/main" id="{064CB86D-7C02-FD08-549A-1B16BF81AD43}"/>
              </a:ext>
            </a:extLst>
          </p:cNvPr>
          <p:cNvSpPr txBox="1"/>
          <p:nvPr/>
        </p:nvSpPr>
        <p:spPr>
          <a:xfrm>
            <a:off x="674914" y="3662246"/>
            <a:ext cx="957313" cy="369332"/>
          </a:xfrm>
          <a:prstGeom prst="rect">
            <a:avLst/>
          </a:prstGeom>
          <a:noFill/>
        </p:spPr>
        <p:txBody>
          <a:bodyPr wrap="none" rtlCol="0">
            <a:spAutoFit/>
          </a:bodyPr>
          <a:lstStyle/>
          <a:p>
            <a:r>
              <a:rPr lang="en-AM" dirty="0"/>
              <a:t>Mussala</a:t>
            </a:r>
          </a:p>
        </p:txBody>
      </p:sp>
      <p:sp>
        <p:nvSpPr>
          <p:cNvPr id="16" name="TextBox 15">
            <a:extLst>
              <a:ext uri="{FF2B5EF4-FFF2-40B4-BE49-F238E27FC236}">
                <a16:creationId xmlns:a16="http://schemas.microsoft.com/office/drawing/2014/main" id="{949E5024-D113-B26C-6682-2A0BEB7C564B}"/>
              </a:ext>
            </a:extLst>
          </p:cNvPr>
          <p:cNvSpPr txBox="1"/>
          <p:nvPr/>
        </p:nvSpPr>
        <p:spPr>
          <a:xfrm flipH="1">
            <a:off x="6446518" y="3662246"/>
            <a:ext cx="3056711" cy="369332"/>
          </a:xfrm>
          <a:prstGeom prst="rect">
            <a:avLst/>
          </a:prstGeom>
          <a:noFill/>
        </p:spPr>
        <p:txBody>
          <a:bodyPr wrap="square" rtlCol="0">
            <a:spAutoFit/>
          </a:bodyPr>
          <a:lstStyle/>
          <a:p>
            <a:r>
              <a:rPr lang="en-AM" dirty="0"/>
              <a:t>Mileshovka</a:t>
            </a:r>
          </a:p>
        </p:txBody>
      </p:sp>
    </p:spTree>
    <p:extLst>
      <p:ext uri="{BB962C8B-B14F-4D97-AF65-F5344CB8AC3E}">
        <p14:creationId xmlns:p14="http://schemas.microsoft.com/office/powerpoint/2010/main" val="208051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CA1313-D6AB-9527-7BD9-A2A8F4814756}"/>
              </a:ext>
            </a:extLst>
          </p:cNvPr>
          <p:cNvPicPr>
            <a:picLocks noChangeAspect="1"/>
          </p:cNvPicPr>
          <p:nvPr/>
        </p:nvPicPr>
        <p:blipFill>
          <a:blip r:embed="rId2"/>
          <a:stretch>
            <a:fillRect/>
          </a:stretch>
        </p:blipFill>
        <p:spPr>
          <a:xfrm>
            <a:off x="417094" y="365123"/>
            <a:ext cx="5394157" cy="7666695"/>
          </a:xfrm>
          <a:prstGeom prst="rect">
            <a:avLst/>
          </a:prstGeom>
        </p:spPr>
      </p:pic>
      <p:pic>
        <p:nvPicPr>
          <p:cNvPr id="6" name="Picture 5">
            <a:extLst>
              <a:ext uri="{FF2B5EF4-FFF2-40B4-BE49-F238E27FC236}">
                <a16:creationId xmlns:a16="http://schemas.microsoft.com/office/drawing/2014/main" id="{37ED614E-B922-A432-B367-4964B74D4B6D}"/>
              </a:ext>
            </a:extLst>
          </p:cNvPr>
          <p:cNvPicPr>
            <a:picLocks noChangeAspect="1"/>
          </p:cNvPicPr>
          <p:nvPr/>
        </p:nvPicPr>
        <p:blipFill>
          <a:blip r:embed="rId3"/>
          <a:stretch>
            <a:fillRect/>
          </a:stretch>
        </p:blipFill>
        <p:spPr>
          <a:xfrm>
            <a:off x="5567758" y="280900"/>
            <a:ext cx="5394157" cy="7666695"/>
          </a:xfrm>
          <a:prstGeom prst="rect">
            <a:avLst/>
          </a:prstGeom>
        </p:spPr>
      </p:pic>
      <p:sp>
        <p:nvSpPr>
          <p:cNvPr id="2" name="Title 1">
            <a:extLst>
              <a:ext uri="{FF2B5EF4-FFF2-40B4-BE49-F238E27FC236}">
                <a16:creationId xmlns:a16="http://schemas.microsoft.com/office/drawing/2014/main" id="{8EFB9AC0-DCBB-11A9-7F07-C1FEBCD66076}"/>
              </a:ext>
            </a:extLst>
          </p:cNvPr>
          <p:cNvSpPr>
            <a:spLocks noGrp="1"/>
          </p:cNvSpPr>
          <p:nvPr>
            <p:ph type="title"/>
          </p:nvPr>
        </p:nvSpPr>
        <p:spPr/>
        <p:txBody>
          <a:bodyPr>
            <a:normAutofit fontScale="90000"/>
          </a:bodyPr>
          <a:lstStyle/>
          <a:p>
            <a:r>
              <a:rPr lang="en-AM" sz="4400" dirty="0"/>
              <a:t>Corsika Simulations Primary particle –</a:t>
            </a:r>
            <a:br>
              <a:rPr lang="en-AM" sz="4400" dirty="0"/>
            </a:br>
            <a:r>
              <a:rPr lang="en-AM" sz="4400" dirty="0"/>
              <a:t>Proton with energy 6 GeV at Aragats and sea level</a:t>
            </a:r>
            <a:endParaRPr lang="en-AM" dirty="0"/>
          </a:p>
        </p:txBody>
      </p:sp>
    </p:spTree>
    <p:extLst>
      <p:ext uri="{BB962C8B-B14F-4D97-AF65-F5344CB8AC3E}">
        <p14:creationId xmlns:p14="http://schemas.microsoft.com/office/powerpoint/2010/main" val="263438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6A28-36D4-49A4-4B71-5D2C98357FA8}"/>
              </a:ext>
            </a:extLst>
          </p:cNvPr>
          <p:cNvSpPr>
            <a:spLocks noGrp="1"/>
          </p:cNvSpPr>
          <p:nvPr>
            <p:ph type="title"/>
          </p:nvPr>
        </p:nvSpPr>
        <p:spPr/>
        <p:txBody>
          <a:bodyPr/>
          <a:lstStyle/>
          <a:p>
            <a:endParaRPr lang="en-AM"/>
          </a:p>
        </p:txBody>
      </p:sp>
      <p:pic>
        <p:nvPicPr>
          <p:cNvPr id="4" name="Picture 3">
            <a:extLst>
              <a:ext uri="{FF2B5EF4-FFF2-40B4-BE49-F238E27FC236}">
                <a16:creationId xmlns:a16="http://schemas.microsoft.com/office/drawing/2014/main" id="{09194C59-F35E-290E-4C7B-CD244A25C438}"/>
              </a:ext>
            </a:extLst>
          </p:cNvPr>
          <p:cNvPicPr>
            <a:picLocks noChangeAspect="1"/>
          </p:cNvPicPr>
          <p:nvPr/>
        </p:nvPicPr>
        <p:blipFill>
          <a:blip r:embed="rId2"/>
          <a:stretch>
            <a:fillRect/>
          </a:stretch>
        </p:blipFill>
        <p:spPr>
          <a:xfrm>
            <a:off x="-1" y="356999"/>
            <a:ext cx="11647545" cy="5869629"/>
          </a:xfrm>
          <a:prstGeom prst="rect">
            <a:avLst/>
          </a:prstGeom>
        </p:spPr>
      </p:pic>
      <p:sp>
        <p:nvSpPr>
          <p:cNvPr id="5" name="TextBox 4">
            <a:extLst>
              <a:ext uri="{FF2B5EF4-FFF2-40B4-BE49-F238E27FC236}">
                <a16:creationId xmlns:a16="http://schemas.microsoft.com/office/drawing/2014/main" id="{0F8164BC-5EAB-B1E7-0E3B-4B91701C9A6E}"/>
              </a:ext>
            </a:extLst>
          </p:cNvPr>
          <p:cNvSpPr txBox="1"/>
          <p:nvPr/>
        </p:nvSpPr>
        <p:spPr>
          <a:xfrm>
            <a:off x="1415142" y="4474029"/>
            <a:ext cx="3853543" cy="646331"/>
          </a:xfrm>
          <a:prstGeom prst="rect">
            <a:avLst/>
          </a:prstGeom>
          <a:noFill/>
        </p:spPr>
        <p:txBody>
          <a:bodyPr wrap="square" rtlCol="0">
            <a:spAutoFit/>
          </a:bodyPr>
          <a:lstStyle/>
          <a:p>
            <a:r>
              <a:rPr lang="en-AM" dirty="0"/>
              <a:t>SEVAN network: perfect correlation:</a:t>
            </a:r>
          </a:p>
          <a:p>
            <a:r>
              <a:rPr lang="en-AM" dirty="0"/>
              <a:t>Aragats, Lomnicky, Musala, Mileshovka</a:t>
            </a:r>
          </a:p>
        </p:txBody>
      </p:sp>
      <p:sp>
        <p:nvSpPr>
          <p:cNvPr id="6" name="TextBox 5">
            <a:extLst>
              <a:ext uri="{FF2B5EF4-FFF2-40B4-BE49-F238E27FC236}">
                <a16:creationId xmlns:a16="http://schemas.microsoft.com/office/drawing/2014/main" id="{DC56B38B-DFBD-C01C-E5CB-3CCA040A1917}"/>
              </a:ext>
            </a:extLst>
          </p:cNvPr>
          <p:cNvSpPr txBox="1"/>
          <p:nvPr/>
        </p:nvSpPr>
        <p:spPr>
          <a:xfrm>
            <a:off x="9568543" y="620486"/>
            <a:ext cx="1985287" cy="646331"/>
          </a:xfrm>
          <a:prstGeom prst="rect">
            <a:avLst/>
          </a:prstGeom>
          <a:noFill/>
        </p:spPr>
        <p:txBody>
          <a:bodyPr wrap="none" rtlCol="0">
            <a:spAutoFit/>
          </a:bodyPr>
          <a:lstStyle/>
          <a:p>
            <a:r>
              <a:rPr lang="en-AM" dirty="0"/>
              <a:t>Enhancement after</a:t>
            </a:r>
          </a:p>
          <a:p>
            <a:r>
              <a:rPr lang="en-AM" dirty="0"/>
              <a:t>X5.8 flare </a:t>
            </a:r>
          </a:p>
        </p:txBody>
      </p:sp>
      <p:cxnSp>
        <p:nvCxnSpPr>
          <p:cNvPr id="8" name="Straight Arrow Connector 7">
            <a:extLst>
              <a:ext uri="{FF2B5EF4-FFF2-40B4-BE49-F238E27FC236}">
                <a16:creationId xmlns:a16="http://schemas.microsoft.com/office/drawing/2014/main" id="{9C8E5CE6-2FC4-CE46-DC0D-F6C30CC6E577}"/>
              </a:ext>
            </a:extLst>
          </p:cNvPr>
          <p:cNvCxnSpPr>
            <a:cxnSpLocks/>
            <a:stCxn id="6" idx="1"/>
          </p:cNvCxnSpPr>
          <p:nvPr/>
        </p:nvCxnSpPr>
        <p:spPr>
          <a:xfrm flipH="1">
            <a:off x="8545286" y="943652"/>
            <a:ext cx="1023257" cy="7470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9693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D2D6-ABD4-D465-7AA3-5014709C4DB5}"/>
              </a:ext>
            </a:extLst>
          </p:cNvPr>
          <p:cNvSpPr>
            <a:spLocks noGrp="1"/>
          </p:cNvSpPr>
          <p:nvPr>
            <p:ph type="title"/>
          </p:nvPr>
        </p:nvSpPr>
        <p:spPr/>
        <p:txBody>
          <a:bodyPr/>
          <a:lstStyle/>
          <a:p>
            <a:r>
              <a:rPr lang="en-AM" dirty="0"/>
              <a:t>SEVAN 010: five-minute time-series</a:t>
            </a:r>
          </a:p>
        </p:txBody>
      </p:sp>
      <p:pic>
        <p:nvPicPr>
          <p:cNvPr id="4" name="Picture 3">
            <a:extLst>
              <a:ext uri="{FF2B5EF4-FFF2-40B4-BE49-F238E27FC236}">
                <a16:creationId xmlns:a16="http://schemas.microsoft.com/office/drawing/2014/main" id="{955CA3A2-8657-D5B0-DB91-6975C1A6E7EA}"/>
              </a:ext>
            </a:extLst>
          </p:cNvPr>
          <p:cNvPicPr>
            <a:picLocks noChangeAspect="1"/>
          </p:cNvPicPr>
          <p:nvPr/>
        </p:nvPicPr>
        <p:blipFill>
          <a:blip r:embed="rId2"/>
          <a:stretch>
            <a:fillRect/>
          </a:stretch>
        </p:blipFill>
        <p:spPr>
          <a:xfrm>
            <a:off x="-90792" y="1589897"/>
            <a:ext cx="4673678" cy="3714505"/>
          </a:xfrm>
          <a:prstGeom prst="rect">
            <a:avLst/>
          </a:prstGeom>
        </p:spPr>
      </p:pic>
      <p:pic>
        <p:nvPicPr>
          <p:cNvPr id="8" name="Picture 7">
            <a:extLst>
              <a:ext uri="{FF2B5EF4-FFF2-40B4-BE49-F238E27FC236}">
                <a16:creationId xmlns:a16="http://schemas.microsoft.com/office/drawing/2014/main" id="{4B079A5C-8341-5D84-1EEE-307067DFD1F1}"/>
              </a:ext>
            </a:extLst>
          </p:cNvPr>
          <p:cNvPicPr>
            <a:picLocks noChangeAspect="1"/>
          </p:cNvPicPr>
          <p:nvPr/>
        </p:nvPicPr>
        <p:blipFill>
          <a:blip r:embed="rId3"/>
          <a:stretch>
            <a:fillRect/>
          </a:stretch>
        </p:blipFill>
        <p:spPr>
          <a:xfrm>
            <a:off x="4892488" y="1469571"/>
            <a:ext cx="5797283" cy="3848087"/>
          </a:xfrm>
          <a:prstGeom prst="rect">
            <a:avLst/>
          </a:prstGeom>
        </p:spPr>
      </p:pic>
      <p:sp>
        <p:nvSpPr>
          <p:cNvPr id="10" name="TextBox 9">
            <a:extLst>
              <a:ext uri="{FF2B5EF4-FFF2-40B4-BE49-F238E27FC236}">
                <a16:creationId xmlns:a16="http://schemas.microsoft.com/office/drawing/2014/main" id="{7E7F094B-C191-42C7-1FB2-AD823ED0CAD0}"/>
              </a:ext>
            </a:extLst>
          </p:cNvPr>
          <p:cNvSpPr txBox="1"/>
          <p:nvPr/>
        </p:nvSpPr>
        <p:spPr>
          <a:xfrm>
            <a:off x="838200" y="1829191"/>
            <a:ext cx="2100943" cy="369332"/>
          </a:xfrm>
          <a:prstGeom prst="rect">
            <a:avLst/>
          </a:prstGeom>
          <a:noFill/>
        </p:spPr>
        <p:txBody>
          <a:bodyPr wrap="square">
            <a:spAutoFit/>
          </a:bodyPr>
          <a:lstStyle/>
          <a:p>
            <a:r>
              <a:rPr lang="en-AM" dirty="0"/>
              <a:t>SEVAN 010, Aragats </a:t>
            </a:r>
          </a:p>
        </p:txBody>
      </p:sp>
      <p:sp>
        <p:nvSpPr>
          <p:cNvPr id="11" name="TextBox 10">
            <a:extLst>
              <a:ext uri="{FF2B5EF4-FFF2-40B4-BE49-F238E27FC236}">
                <a16:creationId xmlns:a16="http://schemas.microsoft.com/office/drawing/2014/main" id="{62A338F3-52ED-6ED7-5815-3372705EA0F9}"/>
              </a:ext>
            </a:extLst>
          </p:cNvPr>
          <p:cNvSpPr txBox="1"/>
          <p:nvPr/>
        </p:nvSpPr>
        <p:spPr>
          <a:xfrm>
            <a:off x="6618514" y="1691079"/>
            <a:ext cx="2100943" cy="923330"/>
          </a:xfrm>
          <a:prstGeom prst="rect">
            <a:avLst/>
          </a:prstGeom>
          <a:noFill/>
        </p:spPr>
        <p:txBody>
          <a:bodyPr wrap="square">
            <a:spAutoFit/>
          </a:bodyPr>
          <a:lstStyle/>
          <a:p>
            <a:r>
              <a:rPr lang="en-AM" dirty="0"/>
              <a:t>NANM Dead time 1.250 msec, Nor Amberd </a:t>
            </a:r>
          </a:p>
        </p:txBody>
      </p:sp>
    </p:spTree>
    <p:extLst>
      <p:ext uri="{BB962C8B-B14F-4D97-AF65-F5344CB8AC3E}">
        <p14:creationId xmlns:p14="http://schemas.microsoft.com/office/powerpoint/2010/main" val="405299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14A56F-E91C-1431-F8C0-5F21DF3954EB}"/>
              </a:ext>
            </a:extLst>
          </p:cNvPr>
          <p:cNvPicPr>
            <a:picLocks noChangeAspect="1"/>
          </p:cNvPicPr>
          <p:nvPr/>
        </p:nvPicPr>
        <p:blipFill>
          <a:blip r:embed="rId3"/>
          <a:stretch>
            <a:fillRect/>
          </a:stretch>
        </p:blipFill>
        <p:spPr>
          <a:xfrm>
            <a:off x="0" y="1517215"/>
            <a:ext cx="11156606" cy="4295757"/>
          </a:xfrm>
          <a:prstGeom prst="rect">
            <a:avLst/>
          </a:prstGeom>
        </p:spPr>
      </p:pic>
      <p:sp>
        <p:nvSpPr>
          <p:cNvPr id="7" name="Title 6">
            <a:extLst>
              <a:ext uri="{FF2B5EF4-FFF2-40B4-BE49-F238E27FC236}">
                <a16:creationId xmlns:a16="http://schemas.microsoft.com/office/drawing/2014/main" id="{065C1102-1D18-A85A-21FA-74843D5869F1}"/>
              </a:ext>
            </a:extLst>
          </p:cNvPr>
          <p:cNvSpPr>
            <a:spLocks noGrp="1"/>
          </p:cNvSpPr>
          <p:nvPr>
            <p:ph type="title"/>
          </p:nvPr>
        </p:nvSpPr>
        <p:spPr>
          <a:xfrm>
            <a:off x="838200" y="0"/>
            <a:ext cx="10515600" cy="1325563"/>
          </a:xfrm>
        </p:spPr>
        <p:txBody>
          <a:bodyPr/>
          <a:lstStyle/>
          <a:p>
            <a:r>
              <a:rPr lang="en-AM" dirty="0"/>
              <a:t>Panel predictions of </a:t>
            </a:r>
            <a:r>
              <a:rPr lang="en-US" dirty="0"/>
              <a:t>the </a:t>
            </a:r>
            <a:r>
              <a:rPr lang="en-AM" dirty="0"/>
              <a:t>25th solar activity cycle and experimental progression </a:t>
            </a:r>
          </a:p>
        </p:txBody>
      </p:sp>
    </p:spTree>
    <p:extLst>
      <p:ext uri="{BB962C8B-B14F-4D97-AF65-F5344CB8AC3E}">
        <p14:creationId xmlns:p14="http://schemas.microsoft.com/office/powerpoint/2010/main" val="157832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79DA-4152-888B-6435-FFFB36F7BA25}"/>
              </a:ext>
            </a:extLst>
          </p:cNvPr>
          <p:cNvSpPr>
            <a:spLocks noGrp="1"/>
          </p:cNvSpPr>
          <p:nvPr>
            <p:ph type="title"/>
          </p:nvPr>
        </p:nvSpPr>
        <p:spPr/>
        <p:txBody>
          <a:bodyPr/>
          <a:lstStyle/>
          <a:p>
            <a:endParaRPr lang="en-AM" dirty="0"/>
          </a:p>
        </p:txBody>
      </p:sp>
      <p:pic>
        <p:nvPicPr>
          <p:cNvPr id="4" name="Picture 3">
            <a:extLst>
              <a:ext uri="{FF2B5EF4-FFF2-40B4-BE49-F238E27FC236}">
                <a16:creationId xmlns:a16="http://schemas.microsoft.com/office/drawing/2014/main" id="{EA21920B-ACDC-8805-B4E7-6AFB5DC4E06B}"/>
              </a:ext>
            </a:extLst>
          </p:cNvPr>
          <p:cNvPicPr>
            <a:picLocks noChangeAspect="1"/>
          </p:cNvPicPr>
          <p:nvPr/>
        </p:nvPicPr>
        <p:blipFill>
          <a:blip r:embed="rId2"/>
          <a:stretch>
            <a:fillRect/>
          </a:stretch>
        </p:blipFill>
        <p:spPr>
          <a:xfrm>
            <a:off x="-175054" y="357000"/>
            <a:ext cx="6141308" cy="3094832"/>
          </a:xfrm>
          <a:prstGeom prst="rect">
            <a:avLst/>
          </a:prstGeom>
        </p:spPr>
      </p:pic>
      <p:pic>
        <p:nvPicPr>
          <p:cNvPr id="6" name="Picture 5">
            <a:extLst>
              <a:ext uri="{FF2B5EF4-FFF2-40B4-BE49-F238E27FC236}">
                <a16:creationId xmlns:a16="http://schemas.microsoft.com/office/drawing/2014/main" id="{4A8731AC-B0FB-A0A7-8D2D-EBE9018A28E2}"/>
              </a:ext>
            </a:extLst>
          </p:cNvPr>
          <p:cNvPicPr>
            <a:picLocks noChangeAspect="1"/>
          </p:cNvPicPr>
          <p:nvPr/>
        </p:nvPicPr>
        <p:blipFill>
          <a:blip r:embed="rId3"/>
          <a:stretch>
            <a:fillRect/>
          </a:stretch>
        </p:blipFill>
        <p:spPr>
          <a:xfrm>
            <a:off x="5966254" y="334168"/>
            <a:ext cx="6141308" cy="3094832"/>
          </a:xfrm>
          <a:prstGeom prst="rect">
            <a:avLst/>
          </a:prstGeom>
        </p:spPr>
      </p:pic>
      <p:sp>
        <p:nvSpPr>
          <p:cNvPr id="7" name="TextBox 6">
            <a:extLst>
              <a:ext uri="{FF2B5EF4-FFF2-40B4-BE49-F238E27FC236}">
                <a16:creationId xmlns:a16="http://schemas.microsoft.com/office/drawing/2014/main" id="{50730B6F-7CD9-DBD0-B04D-DDFE70F20504}"/>
              </a:ext>
            </a:extLst>
          </p:cNvPr>
          <p:cNvSpPr txBox="1"/>
          <p:nvPr/>
        </p:nvSpPr>
        <p:spPr>
          <a:xfrm>
            <a:off x="1034143" y="446314"/>
            <a:ext cx="2373086" cy="369332"/>
          </a:xfrm>
          <a:prstGeom prst="rect">
            <a:avLst/>
          </a:prstGeom>
          <a:noFill/>
        </p:spPr>
        <p:txBody>
          <a:bodyPr wrap="square" rtlCol="0">
            <a:spAutoFit/>
          </a:bodyPr>
          <a:lstStyle/>
          <a:p>
            <a:r>
              <a:rPr lang="en-AM" dirty="0"/>
              <a:t>SEVAN light, 1 cm thick</a:t>
            </a:r>
          </a:p>
        </p:txBody>
      </p:sp>
      <p:sp>
        <p:nvSpPr>
          <p:cNvPr id="8" name="TextBox 7">
            <a:extLst>
              <a:ext uri="{FF2B5EF4-FFF2-40B4-BE49-F238E27FC236}">
                <a16:creationId xmlns:a16="http://schemas.microsoft.com/office/drawing/2014/main" id="{2CE83D33-A382-832C-3D87-AF13CAFAC168}"/>
              </a:ext>
            </a:extLst>
          </p:cNvPr>
          <p:cNvSpPr txBox="1"/>
          <p:nvPr/>
        </p:nvSpPr>
        <p:spPr>
          <a:xfrm>
            <a:off x="6668823" y="323282"/>
            <a:ext cx="2747320" cy="369332"/>
          </a:xfrm>
          <a:prstGeom prst="rect">
            <a:avLst/>
          </a:prstGeom>
          <a:noFill/>
        </p:spPr>
        <p:txBody>
          <a:bodyPr wrap="square" rtlCol="0">
            <a:spAutoFit/>
          </a:bodyPr>
          <a:lstStyle/>
          <a:p>
            <a:r>
              <a:rPr lang="en-AM" dirty="0"/>
              <a:t>SEVAN light, gamma rays</a:t>
            </a:r>
          </a:p>
        </p:txBody>
      </p:sp>
      <p:pic>
        <p:nvPicPr>
          <p:cNvPr id="10" name="Picture 9">
            <a:extLst>
              <a:ext uri="{FF2B5EF4-FFF2-40B4-BE49-F238E27FC236}">
                <a16:creationId xmlns:a16="http://schemas.microsoft.com/office/drawing/2014/main" id="{9E46A5B7-6B41-2192-B151-C89625E2A249}"/>
              </a:ext>
            </a:extLst>
          </p:cNvPr>
          <p:cNvPicPr>
            <a:picLocks noChangeAspect="1"/>
          </p:cNvPicPr>
          <p:nvPr/>
        </p:nvPicPr>
        <p:blipFill>
          <a:blip r:embed="rId4"/>
          <a:stretch>
            <a:fillRect/>
          </a:stretch>
        </p:blipFill>
        <p:spPr>
          <a:xfrm>
            <a:off x="-175054" y="3429000"/>
            <a:ext cx="6141308" cy="3094832"/>
          </a:xfrm>
          <a:prstGeom prst="rect">
            <a:avLst/>
          </a:prstGeom>
        </p:spPr>
      </p:pic>
      <p:sp>
        <p:nvSpPr>
          <p:cNvPr id="12" name="TextBox 11">
            <a:extLst>
              <a:ext uri="{FF2B5EF4-FFF2-40B4-BE49-F238E27FC236}">
                <a16:creationId xmlns:a16="http://schemas.microsoft.com/office/drawing/2014/main" id="{549DF8BC-DA60-52B0-5A3E-295ED86BD381}"/>
              </a:ext>
            </a:extLst>
          </p:cNvPr>
          <p:cNvSpPr txBox="1"/>
          <p:nvPr/>
        </p:nvSpPr>
        <p:spPr>
          <a:xfrm>
            <a:off x="1121229" y="3614057"/>
            <a:ext cx="1445845" cy="369332"/>
          </a:xfrm>
          <a:prstGeom prst="rect">
            <a:avLst/>
          </a:prstGeom>
          <a:noFill/>
        </p:spPr>
        <p:txBody>
          <a:bodyPr wrap="none" rtlCol="0">
            <a:spAutoFit/>
          </a:bodyPr>
          <a:lstStyle/>
          <a:p>
            <a:r>
              <a:rPr lang="en-AM" dirty="0"/>
              <a:t>STAND3 1000</a:t>
            </a:r>
          </a:p>
        </p:txBody>
      </p:sp>
      <p:pic>
        <p:nvPicPr>
          <p:cNvPr id="14" name="Picture 13">
            <a:extLst>
              <a:ext uri="{FF2B5EF4-FFF2-40B4-BE49-F238E27FC236}">
                <a16:creationId xmlns:a16="http://schemas.microsoft.com/office/drawing/2014/main" id="{3AAC7E6F-F5C8-608C-C010-D3A250C656DB}"/>
              </a:ext>
            </a:extLst>
          </p:cNvPr>
          <p:cNvPicPr>
            <a:picLocks noChangeAspect="1"/>
          </p:cNvPicPr>
          <p:nvPr/>
        </p:nvPicPr>
        <p:blipFill>
          <a:blip r:embed="rId5"/>
          <a:stretch>
            <a:fillRect/>
          </a:stretch>
        </p:blipFill>
        <p:spPr>
          <a:xfrm>
            <a:off x="5961971" y="3429000"/>
            <a:ext cx="6230029" cy="3139542"/>
          </a:xfrm>
          <a:prstGeom prst="rect">
            <a:avLst/>
          </a:prstGeom>
        </p:spPr>
      </p:pic>
      <p:sp>
        <p:nvSpPr>
          <p:cNvPr id="15" name="TextBox 14">
            <a:extLst>
              <a:ext uri="{FF2B5EF4-FFF2-40B4-BE49-F238E27FC236}">
                <a16:creationId xmlns:a16="http://schemas.microsoft.com/office/drawing/2014/main" id="{5492AEB8-D35A-E11B-7E83-01DF07791B1B}"/>
              </a:ext>
            </a:extLst>
          </p:cNvPr>
          <p:cNvSpPr txBox="1"/>
          <p:nvPr/>
        </p:nvSpPr>
        <p:spPr>
          <a:xfrm>
            <a:off x="6781959" y="3470842"/>
            <a:ext cx="1763486" cy="369332"/>
          </a:xfrm>
          <a:prstGeom prst="rect">
            <a:avLst/>
          </a:prstGeom>
          <a:noFill/>
        </p:spPr>
        <p:txBody>
          <a:bodyPr wrap="square" rtlCol="0">
            <a:spAutoFit/>
          </a:bodyPr>
          <a:lstStyle/>
          <a:p>
            <a:r>
              <a:rPr lang="en-AM" dirty="0"/>
              <a:t>SEVAN 100</a:t>
            </a:r>
          </a:p>
        </p:txBody>
      </p:sp>
    </p:spTree>
    <p:extLst>
      <p:ext uri="{BB962C8B-B14F-4D97-AF65-F5344CB8AC3E}">
        <p14:creationId xmlns:p14="http://schemas.microsoft.com/office/powerpoint/2010/main" val="217070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8F51-02C7-1FFB-8B93-71BD56847504}"/>
              </a:ext>
            </a:extLst>
          </p:cNvPr>
          <p:cNvSpPr>
            <a:spLocks noGrp="1"/>
          </p:cNvSpPr>
          <p:nvPr>
            <p:ph type="title"/>
          </p:nvPr>
        </p:nvSpPr>
        <p:spPr/>
        <p:txBody>
          <a:bodyPr/>
          <a:lstStyle/>
          <a:p>
            <a:endParaRPr lang="en-AM"/>
          </a:p>
        </p:txBody>
      </p:sp>
      <p:pic>
        <p:nvPicPr>
          <p:cNvPr id="4" name="Picture 3">
            <a:extLst>
              <a:ext uri="{FF2B5EF4-FFF2-40B4-BE49-F238E27FC236}">
                <a16:creationId xmlns:a16="http://schemas.microsoft.com/office/drawing/2014/main" id="{763577E1-1964-9DA1-0F3C-85E9BA68684C}"/>
              </a:ext>
            </a:extLst>
          </p:cNvPr>
          <p:cNvPicPr>
            <a:picLocks noChangeAspect="1"/>
          </p:cNvPicPr>
          <p:nvPr/>
        </p:nvPicPr>
        <p:blipFill>
          <a:blip r:embed="rId2"/>
          <a:stretch>
            <a:fillRect/>
          </a:stretch>
        </p:blipFill>
        <p:spPr>
          <a:xfrm>
            <a:off x="144134" y="369774"/>
            <a:ext cx="11903732" cy="5998731"/>
          </a:xfrm>
          <a:prstGeom prst="rect">
            <a:avLst/>
          </a:prstGeom>
        </p:spPr>
      </p:pic>
      <p:pic>
        <p:nvPicPr>
          <p:cNvPr id="6" name="Picture 5">
            <a:extLst>
              <a:ext uri="{FF2B5EF4-FFF2-40B4-BE49-F238E27FC236}">
                <a16:creationId xmlns:a16="http://schemas.microsoft.com/office/drawing/2014/main" id="{7829DB41-E7A5-6424-C14D-1A06E2523AD2}"/>
              </a:ext>
            </a:extLst>
          </p:cNvPr>
          <p:cNvPicPr>
            <a:picLocks noChangeAspect="1"/>
          </p:cNvPicPr>
          <p:nvPr/>
        </p:nvPicPr>
        <p:blipFill>
          <a:blip r:embed="rId3"/>
          <a:stretch>
            <a:fillRect/>
          </a:stretch>
        </p:blipFill>
        <p:spPr>
          <a:xfrm>
            <a:off x="1480457" y="3200399"/>
            <a:ext cx="2650568" cy="2422071"/>
          </a:xfrm>
          <a:prstGeom prst="rect">
            <a:avLst/>
          </a:prstGeom>
        </p:spPr>
      </p:pic>
      <p:sp>
        <p:nvSpPr>
          <p:cNvPr id="7" name="TextBox 6">
            <a:extLst>
              <a:ext uri="{FF2B5EF4-FFF2-40B4-BE49-F238E27FC236}">
                <a16:creationId xmlns:a16="http://schemas.microsoft.com/office/drawing/2014/main" id="{7FE785DF-CB7C-FBBC-7686-4B0A9CFDD645}"/>
              </a:ext>
            </a:extLst>
          </p:cNvPr>
          <p:cNvSpPr txBox="1"/>
          <p:nvPr/>
        </p:nvSpPr>
        <p:spPr>
          <a:xfrm>
            <a:off x="7522029" y="685800"/>
            <a:ext cx="4093028" cy="923330"/>
          </a:xfrm>
          <a:prstGeom prst="rect">
            <a:avLst/>
          </a:prstGeom>
          <a:noFill/>
        </p:spPr>
        <p:txBody>
          <a:bodyPr wrap="square" rtlCol="0">
            <a:spAutoFit/>
          </a:bodyPr>
          <a:lstStyle/>
          <a:p>
            <a:r>
              <a:rPr lang="en-AM" dirty="0"/>
              <a:t>SEVAN upper 5 cm thick scintillator;</a:t>
            </a:r>
          </a:p>
          <a:p>
            <a:r>
              <a:rPr lang="en-AM" dirty="0"/>
              <a:t>Exact correlations be</a:t>
            </a:r>
            <a:r>
              <a:rPr lang="en-US" dirty="0"/>
              <a:t>t</a:t>
            </a:r>
            <a:r>
              <a:rPr lang="en-AM" dirty="0"/>
              <a:t>ween Musala and Lomnicky Stit count rates</a:t>
            </a:r>
          </a:p>
        </p:txBody>
      </p:sp>
    </p:spTree>
    <p:extLst>
      <p:ext uri="{BB962C8B-B14F-4D97-AF65-F5344CB8AC3E}">
        <p14:creationId xmlns:p14="http://schemas.microsoft.com/office/powerpoint/2010/main" val="188263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2144-80EC-E7F9-A387-F0BC269F196E}"/>
              </a:ext>
            </a:extLst>
          </p:cNvPr>
          <p:cNvSpPr>
            <a:spLocks noGrp="1"/>
          </p:cNvSpPr>
          <p:nvPr>
            <p:ph type="title"/>
          </p:nvPr>
        </p:nvSpPr>
        <p:spPr/>
        <p:txBody>
          <a:bodyPr/>
          <a:lstStyle/>
          <a:p>
            <a:r>
              <a:rPr lang="en-AM" dirty="0"/>
              <a:t>FD and GLE measured by Aragats detectors</a:t>
            </a:r>
          </a:p>
        </p:txBody>
      </p:sp>
      <p:pic>
        <p:nvPicPr>
          <p:cNvPr id="6" name="Picture 5">
            <a:extLst>
              <a:ext uri="{FF2B5EF4-FFF2-40B4-BE49-F238E27FC236}">
                <a16:creationId xmlns:a16="http://schemas.microsoft.com/office/drawing/2014/main" id="{B3817846-4E6D-AAA1-CCBB-1CDA2601E0D1}"/>
              </a:ext>
            </a:extLst>
          </p:cNvPr>
          <p:cNvPicPr>
            <a:picLocks noChangeAspect="1"/>
          </p:cNvPicPr>
          <p:nvPr/>
        </p:nvPicPr>
        <p:blipFill>
          <a:blip r:embed="rId2"/>
          <a:stretch>
            <a:fillRect/>
          </a:stretch>
        </p:blipFill>
        <p:spPr>
          <a:xfrm>
            <a:off x="2035629" y="1690688"/>
            <a:ext cx="7772400" cy="4663440"/>
          </a:xfrm>
          <a:prstGeom prst="rect">
            <a:avLst/>
          </a:prstGeom>
        </p:spPr>
      </p:pic>
    </p:spTree>
    <p:extLst>
      <p:ext uri="{BB962C8B-B14F-4D97-AF65-F5344CB8AC3E}">
        <p14:creationId xmlns:p14="http://schemas.microsoft.com/office/powerpoint/2010/main" val="239769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4224-285C-1FDE-FB0F-FD8E1C5FADAF}"/>
              </a:ext>
            </a:extLst>
          </p:cNvPr>
          <p:cNvSpPr>
            <a:spLocks noGrp="1"/>
          </p:cNvSpPr>
          <p:nvPr>
            <p:ph type="title"/>
          </p:nvPr>
        </p:nvSpPr>
        <p:spPr>
          <a:xfrm>
            <a:off x="838200" y="0"/>
            <a:ext cx="10515600" cy="1325563"/>
          </a:xfrm>
        </p:spPr>
        <p:txBody>
          <a:bodyPr/>
          <a:lstStyle/>
          <a:p>
            <a:r>
              <a:rPr lang="en-AM" dirty="0"/>
              <a:t>Energy spectra measured by SEVAN light spectrometer: ME and GLE</a:t>
            </a:r>
          </a:p>
        </p:txBody>
      </p:sp>
      <p:pic>
        <p:nvPicPr>
          <p:cNvPr id="3" name="Picture 2">
            <a:extLst>
              <a:ext uri="{FF2B5EF4-FFF2-40B4-BE49-F238E27FC236}">
                <a16:creationId xmlns:a16="http://schemas.microsoft.com/office/drawing/2014/main" id="{ED522C8E-2B1C-DE47-709F-67E292C3C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49" y="1536463"/>
            <a:ext cx="11346222" cy="4211194"/>
          </a:xfrm>
          <a:prstGeom prst="rect">
            <a:avLst/>
          </a:prstGeom>
        </p:spPr>
      </p:pic>
    </p:spTree>
    <p:extLst>
      <p:ext uri="{BB962C8B-B14F-4D97-AF65-F5344CB8AC3E}">
        <p14:creationId xmlns:p14="http://schemas.microsoft.com/office/powerpoint/2010/main" val="60197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D72CAF-E9ED-E624-5B35-12C2F87EF01E}"/>
              </a:ext>
            </a:extLst>
          </p:cNvPr>
          <p:cNvSpPr>
            <a:spLocks noGrp="1"/>
          </p:cNvSpPr>
          <p:nvPr>
            <p:ph type="title"/>
          </p:nvPr>
        </p:nvSpPr>
        <p:spPr>
          <a:xfrm>
            <a:off x="838200" y="141515"/>
            <a:ext cx="10515600" cy="1325563"/>
          </a:xfrm>
        </p:spPr>
        <p:txBody>
          <a:bodyPr>
            <a:noAutofit/>
          </a:bodyPr>
          <a:lstStyle/>
          <a:p>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Approaching the maximum of the 25</a:t>
            </a:r>
            <a:r>
              <a:rPr lang="en-US" sz="32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solar activity cycle: as seen by particle detectors' networks.</a:t>
            </a:r>
            <a:br>
              <a:rPr lang="en-AM"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AM" sz="3200" dirty="0"/>
          </a:p>
        </p:txBody>
      </p:sp>
      <p:sp>
        <p:nvSpPr>
          <p:cNvPr id="4" name="Content Placeholder 3">
            <a:extLst>
              <a:ext uri="{FF2B5EF4-FFF2-40B4-BE49-F238E27FC236}">
                <a16:creationId xmlns:a16="http://schemas.microsoft.com/office/drawing/2014/main" id="{298920CB-611E-F323-9B17-CD42E5095FD6}"/>
              </a:ext>
            </a:extLst>
          </p:cNvPr>
          <p:cNvSpPr>
            <a:spLocks noGrp="1"/>
          </p:cNvSpPr>
          <p:nvPr>
            <p:ph idx="1"/>
          </p:nvPr>
        </p:nvSpPr>
        <p:spPr>
          <a:xfrm>
            <a:off x="838200" y="1099456"/>
            <a:ext cx="10515600" cy="5617029"/>
          </a:xfrm>
        </p:spPr>
        <p:txBody>
          <a:bodyPr>
            <a:normAutofit/>
          </a:bodyPr>
          <a:lstStyle/>
          <a:p>
            <a:r>
              <a:rPr lang="en-AM" sz="1800" kern="100" dirty="0">
                <a:effectLst/>
                <a:latin typeface="Calibri" panose="020F0502020204030204" pitchFamily="34" charset="0"/>
                <a:ea typeface="Calibri" panose="020F0502020204030204" pitchFamily="34" charset="0"/>
                <a:cs typeface="Times New Roman" panose="02020603050405020304" pitchFamily="18" charset="0"/>
              </a:rPr>
              <a:t>We st</a:t>
            </a:r>
            <a:r>
              <a:rPr lang="en-AM" sz="1800" kern="100" dirty="0">
                <a:latin typeface="Calibri" panose="020F0502020204030204" pitchFamily="34" charset="0"/>
                <a:ea typeface="Calibri" panose="020F0502020204030204" pitchFamily="34" charset="0"/>
                <a:cs typeface="Times New Roman" panose="02020603050405020304" pitchFamily="18" charset="0"/>
              </a:rPr>
              <a:t>udy how the r</a:t>
            </a:r>
            <a:r>
              <a:rPr lang="en-AM" sz="1800" kern="100" dirty="0">
                <a:effectLst/>
                <a:latin typeface="Calibri" panose="020F0502020204030204" pitchFamily="34" charset="0"/>
                <a:ea typeface="Calibri" panose="020F0502020204030204" pitchFamily="34" charset="0"/>
                <a:cs typeface="Times New Roman" panose="02020603050405020304" pitchFamily="18" charset="0"/>
              </a:rPr>
              <a:t>econnection of </a:t>
            </a:r>
            <a:r>
              <a:rPr lang="en-AM" sz="1800" dirty="0">
                <a:effectLst/>
                <a:latin typeface="Calibri" panose="020F0502020204030204" pitchFamily="34" charset="0"/>
                <a:ea typeface="Calibri" panose="020F0502020204030204" pitchFamily="34" charset="0"/>
                <a:cs typeface="Times New Roman" panose="02020603050405020304" pitchFamily="18" charset="0"/>
              </a:rPr>
              <a:t>the "frozen" magnetic field within Interplanetary Coronal Mass Ejections (ICMEs)</a:t>
            </a:r>
            <a:r>
              <a:rPr lang="en-AM" sz="1200" dirty="0">
                <a:effectLst/>
              </a:rPr>
              <a:t> </a:t>
            </a:r>
            <a:r>
              <a:rPr lang="en-AM" sz="1800" kern="100" dirty="0">
                <a:effectLst/>
                <a:latin typeface="Calibri" panose="020F0502020204030204" pitchFamily="34" charset="0"/>
                <a:ea typeface="Calibri" panose="020F0502020204030204" pitchFamily="34" charset="0"/>
                <a:cs typeface="Times New Roman" panose="02020603050405020304" pitchFamily="18" charset="0"/>
              </a:rPr>
              <a:t>facilitates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increased penetration of solar wind particles into the magnetosphere. Thus, the fluxes registered by terrestrial particle detectors are amplified, and particle fluxes are enhanced</a:t>
            </a:r>
            <a:r>
              <a:rPr lang="en-AM" sz="1800" kern="100" dirty="0">
                <a:effectLst/>
                <a:latin typeface="Calibri" panose="020F0502020204030204" pitchFamily="34" charset="0"/>
                <a:ea typeface="Calibri" panose="020F0502020204030204" pitchFamily="34" charset="0"/>
                <a:cs typeface="Times New Roman" panose="02020603050405020304" pitchFamily="18" charset="0"/>
              </a:rPr>
              <a:t> through reduced cutoff rigidity (magnetospheric effect, ME). </a:t>
            </a:r>
          </a:p>
          <a:p>
            <a:r>
              <a:rPr lang="en-AM" sz="1800" kern="100" dirty="0">
                <a:effectLst/>
                <a:latin typeface="Calibri" panose="020F0502020204030204" pitchFamily="34" charset="0"/>
                <a:ea typeface="Calibri" panose="020F0502020204030204" pitchFamily="34" charset="0"/>
                <a:cs typeface="Times New Roman" panose="02020603050405020304" pitchFamily="18" charset="0"/>
              </a:rPr>
              <a:t>Conversely, the orientation of the Bz component is less crucial for a Forbush decrease (FD); instead, the strength of the ejecta's scalar magnetic field (B) predominates, with a northward Bz component also potentially triggering a significant FD. </a:t>
            </a:r>
          </a:p>
          <a:p>
            <a:r>
              <a:rPr lang="en-AM" sz="1800" kern="100" dirty="0">
                <a:effectLst/>
                <a:latin typeface="Calibri" panose="020F0502020204030204" pitchFamily="34" charset="0"/>
                <a:ea typeface="Calibri" panose="020F0502020204030204" pitchFamily="34" charset="0"/>
                <a:cs typeface="Times New Roman" panose="02020603050405020304" pitchFamily="18" charset="0"/>
              </a:rPr>
              <a:t>The study methodically explores how these magnetic field variations influence the detector flux of neutrons and muons, effectively modifying the observed rates of cosmic ray influx. Comprehensive data from the WIND magnetometer and Aragats spectrometers underline the direct relationship between ICME magnetic configurations and variations in ground-level particle fluxes. </a:t>
            </a:r>
          </a:p>
          <a:p>
            <a:r>
              <a:rPr lang="en-AM"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Moreover, the energy spectra of additional particles during ME are limited to 10 MeV due to the low energy of solar protons that generate secondary particles in the terrestrial atmosphere. In contrast, the energy spectra of the “missing” FD particles can extend up to 100 MeV, demonstrating that magnetic traps and cradles formed by interactions between ejecta and Earth's magnetic fields can deflect high-energy solar protons. </a:t>
            </a:r>
          </a:p>
          <a:p>
            <a:r>
              <a:rPr lang="en-AM" sz="1800" kern="100" dirty="0">
                <a:effectLst/>
                <a:latin typeface="Calibri" panose="020F0502020204030204" pitchFamily="34" charset="0"/>
                <a:ea typeface="Calibri" panose="020F0502020204030204" pitchFamily="34" charset="0"/>
                <a:cs typeface="Times New Roman" panose="02020603050405020304" pitchFamily="18" charset="0"/>
              </a:rPr>
              <a:t>These insights advance our understanding of geomagnetic modulation of particle fluxes and bolster predictive models of space weather impacts on particle detection technologies.</a:t>
            </a:r>
          </a:p>
          <a:p>
            <a:endParaRPr lang="en-AM" dirty="0"/>
          </a:p>
        </p:txBody>
      </p:sp>
    </p:spTree>
    <p:extLst>
      <p:ext uri="{BB962C8B-B14F-4D97-AF65-F5344CB8AC3E}">
        <p14:creationId xmlns:p14="http://schemas.microsoft.com/office/powerpoint/2010/main" val="418406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083E-8FCB-2D98-76E1-B37EBF93214C}"/>
              </a:ext>
            </a:extLst>
          </p:cNvPr>
          <p:cNvSpPr>
            <a:spLocks noGrp="1"/>
          </p:cNvSpPr>
          <p:nvPr>
            <p:ph type="title"/>
          </p:nvPr>
        </p:nvSpPr>
        <p:spPr/>
        <p:txBody>
          <a:bodyPr>
            <a:normAutofit fontScale="90000"/>
          </a:bodyPr>
          <a:lstStyle/>
          <a:p>
            <a:r>
              <a:rPr lang="en-AM" kern="0" dirty="0">
                <a:latin typeface="Times New Roman" panose="02020603050405020304" pitchFamily="18" charset="0"/>
                <a:ea typeface="Times New Roman" panose="02020603050405020304" pitchFamily="18" charset="0"/>
                <a:cs typeface="Times New Roman" panose="02020603050405020304" pitchFamily="18" charset="0"/>
              </a:rPr>
              <a:t>D</a:t>
            </a:r>
            <a:r>
              <a:rPr lang="en-AM" sz="4400" kern="0" dirty="0">
                <a:effectLst/>
                <a:latin typeface="Times New Roman" panose="02020603050405020304" pitchFamily="18" charset="0"/>
                <a:ea typeface="Times New Roman" panose="02020603050405020304" pitchFamily="18" charset="0"/>
                <a:cs typeface="Times New Roman" panose="02020603050405020304" pitchFamily="18" charset="0"/>
              </a:rPr>
              <a:t>efinition of the Magnetospheric Effect. Our classification consists of the following criteria:</a:t>
            </a:r>
            <a:br>
              <a:rPr lang="en-AM"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AM" dirty="0"/>
          </a:p>
        </p:txBody>
      </p:sp>
      <p:sp>
        <p:nvSpPr>
          <p:cNvPr id="3" name="Content Placeholder 2">
            <a:extLst>
              <a:ext uri="{FF2B5EF4-FFF2-40B4-BE49-F238E27FC236}">
                <a16:creationId xmlns:a16="http://schemas.microsoft.com/office/drawing/2014/main" id="{8B54A6B8-2BAD-63C9-5791-8A6072E97199}"/>
              </a:ext>
            </a:extLst>
          </p:cNvPr>
          <p:cNvSpPr>
            <a:spLocks noGrp="1"/>
          </p:cNvSpPr>
          <p:nvPr>
            <p:ph idx="1"/>
          </p:nvPr>
        </p:nvSpPr>
        <p:spPr/>
        <p:txBody>
          <a:bodyPr>
            <a:normAutofit fontScale="92500"/>
          </a:bodyPr>
          <a:lstStyle/>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Observation by High-Latitude and Middle-Latitude Detectors: Antarctic and near-polar neutron monitors do not register flux enhancements, whereas middle-latitude NMs and muon detectors consistently observe count rate increases.</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Influence of Atmospheric Cutoff Rigidity: Due to atmospheric cutoff rigidity, NMs and SEVAN detectors located on mountain tops at middle latitudes exhibit flux enhancements, while those at sea level do not.</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en-AM" sz="2800" kern="0" dirty="0">
                <a:effectLst/>
                <a:latin typeface="Times New Roman" panose="02020603050405020304" pitchFamily="18" charset="0"/>
                <a:ea typeface="Times New Roman" panose="02020603050405020304" pitchFamily="18" charset="0"/>
                <a:cs typeface="Times New Roman" panose="02020603050405020304" pitchFamily="18" charset="0"/>
              </a:rPr>
              <a:t>Distinct Energy Spectra: The energy spectra of shower particles measured during ME events differ significantly from other causes of flux enhancement, making this criterion essential for ME identification.</a:t>
            </a:r>
            <a:endParaRPr lang="en-AM"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M" dirty="0"/>
          </a:p>
        </p:txBody>
      </p:sp>
    </p:spTree>
    <p:extLst>
      <p:ext uri="{BB962C8B-B14F-4D97-AF65-F5344CB8AC3E}">
        <p14:creationId xmlns:p14="http://schemas.microsoft.com/office/powerpoint/2010/main" val="1543567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41DC-0C19-F619-969B-C3C528FDD42C}"/>
              </a:ext>
            </a:extLst>
          </p:cNvPr>
          <p:cNvSpPr>
            <a:spLocks noGrp="1"/>
          </p:cNvSpPr>
          <p:nvPr>
            <p:ph type="title"/>
          </p:nvPr>
        </p:nvSpPr>
        <p:spPr>
          <a:xfrm>
            <a:off x="193306" y="-279132"/>
            <a:ext cx="11998694" cy="1325563"/>
          </a:xfrm>
        </p:spPr>
        <p:txBody>
          <a:bodyPr/>
          <a:lstStyle/>
          <a:p>
            <a:pPr algn="r"/>
            <a:r>
              <a:rPr lang="en-AM" dirty="0"/>
              <a:t>Ever first Aurora Boreal in Armenia 10/11 M</a:t>
            </a:r>
            <a:r>
              <a:rPr lang="en-US" dirty="0"/>
              <a:t>a</a:t>
            </a:r>
            <a:r>
              <a:rPr lang="en-AM" dirty="0"/>
              <a:t>y 2024</a:t>
            </a:r>
          </a:p>
        </p:txBody>
      </p:sp>
      <p:pic>
        <p:nvPicPr>
          <p:cNvPr id="5" name="Picture 4">
            <a:extLst>
              <a:ext uri="{FF2B5EF4-FFF2-40B4-BE49-F238E27FC236}">
                <a16:creationId xmlns:a16="http://schemas.microsoft.com/office/drawing/2014/main" id="{ADFBB387-EA57-DD08-58AB-0CD0360E54D8}"/>
              </a:ext>
            </a:extLst>
          </p:cNvPr>
          <p:cNvPicPr>
            <a:picLocks noChangeAspect="1"/>
          </p:cNvPicPr>
          <p:nvPr/>
        </p:nvPicPr>
        <p:blipFill>
          <a:blip r:embed="rId2"/>
          <a:stretch>
            <a:fillRect/>
          </a:stretch>
        </p:blipFill>
        <p:spPr>
          <a:xfrm>
            <a:off x="1066800" y="849664"/>
            <a:ext cx="5143500" cy="6858000"/>
          </a:xfrm>
          <a:prstGeom prst="rect">
            <a:avLst/>
          </a:prstGeom>
        </p:spPr>
      </p:pic>
      <p:sp>
        <p:nvSpPr>
          <p:cNvPr id="6" name="TextBox 5">
            <a:extLst>
              <a:ext uri="{FF2B5EF4-FFF2-40B4-BE49-F238E27FC236}">
                <a16:creationId xmlns:a16="http://schemas.microsoft.com/office/drawing/2014/main" id="{C0B0A3F7-A022-FF42-2E87-E6269B49A3E0}"/>
              </a:ext>
            </a:extLst>
          </p:cNvPr>
          <p:cNvSpPr txBox="1"/>
          <p:nvPr/>
        </p:nvSpPr>
        <p:spPr>
          <a:xfrm>
            <a:off x="1356227" y="6338499"/>
            <a:ext cx="4369659" cy="400110"/>
          </a:xfrm>
          <a:prstGeom prst="rect">
            <a:avLst/>
          </a:prstGeom>
          <a:noFill/>
        </p:spPr>
        <p:txBody>
          <a:bodyPr wrap="square">
            <a:spAutoFit/>
          </a:bodyPr>
          <a:lstStyle/>
          <a:p>
            <a:r>
              <a:rPr lang="en-US" sz="2000" dirty="0">
                <a:solidFill>
                  <a:schemeClr val="bg1"/>
                </a:solidFill>
                <a:effectLst/>
                <a:latin typeface="Helvetica Neue" panose="02000503000000020004" pitchFamily="2" charset="0"/>
              </a:rPr>
              <a:t>Christina Khachatryan, Ararat region</a:t>
            </a:r>
          </a:p>
        </p:txBody>
      </p:sp>
      <p:pic>
        <p:nvPicPr>
          <p:cNvPr id="8" name="Picture 7">
            <a:extLst>
              <a:ext uri="{FF2B5EF4-FFF2-40B4-BE49-F238E27FC236}">
                <a16:creationId xmlns:a16="http://schemas.microsoft.com/office/drawing/2014/main" id="{48CD0CF0-AD4A-06F2-69F7-39EC6084FC1C}"/>
              </a:ext>
            </a:extLst>
          </p:cNvPr>
          <p:cNvPicPr>
            <a:picLocks noChangeAspect="1"/>
          </p:cNvPicPr>
          <p:nvPr/>
        </p:nvPicPr>
        <p:blipFill>
          <a:blip r:embed="rId3"/>
          <a:stretch>
            <a:fillRect/>
          </a:stretch>
        </p:blipFill>
        <p:spPr>
          <a:xfrm>
            <a:off x="6210300" y="849664"/>
            <a:ext cx="5143500" cy="6858000"/>
          </a:xfrm>
          <a:prstGeom prst="rect">
            <a:avLst/>
          </a:prstGeom>
        </p:spPr>
      </p:pic>
    </p:spTree>
    <p:extLst>
      <p:ext uri="{BB962C8B-B14F-4D97-AF65-F5344CB8AC3E}">
        <p14:creationId xmlns:p14="http://schemas.microsoft.com/office/powerpoint/2010/main" val="258704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E9D1-9499-5C58-DF99-2E8621EA3861}"/>
              </a:ext>
            </a:extLst>
          </p:cNvPr>
          <p:cNvSpPr>
            <a:spLocks noGrp="1"/>
          </p:cNvSpPr>
          <p:nvPr>
            <p:ph type="title"/>
          </p:nvPr>
        </p:nvSpPr>
        <p:spPr/>
        <p:txBody>
          <a:bodyPr/>
          <a:lstStyle/>
          <a:p>
            <a:endParaRPr lang="en-AM"/>
          </a:p>
        </p:txBody>
      </p:sp>
      <p:pic>
        <p:nvPicPr>
          <p:cNvPr id="1026" name="Picture 2" descr="Updated solar cycle 25 prediction">
            <a:extLst>
              <a:ext uri="{FF2B5EF4-FFF2-40B4-BE49-F238E27FC236}">
                <a16:creationId xmlns:a16="http://schemas.microsoft.com/office/drawing/2014/main" id="{F45555AB-6D09-D947-4597-763824FC1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121920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4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C13921-9127-B2DC-8B9E-0C86D263A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0"/>
            <a:ext cx="11471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1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B1AA15-CB95-EDFF-31FD-8C395B892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035F37-F611-B0FB-1BD0-3BC098E633AE}"/>
              </a:ext>
            </a:extLst>
          </p:cNvPr>
          <p:cNvSpPr txBox="1"/>
          <p:nvPr/>
        </p:nvSpPr>
        <p:spPr>
          <a:xfrm>
            <a:off x="6858000" y="-119743"/>
            <a:ext cx="6509657" cy="6740307"/>
          </a:xfrm>
          <a:prstGeom prst="rect">
            <a:avLst/>
          </a:prstGeom>
          <a:noFill/>
        </p:spPr>
        <p:txBody>
          <a:bodyPr wrap="square" rtlCol="0">
            <a:spAutoFit/>
          </a:bodyPr>
          <a:lstStyle/>
          <a:p>
            <a:pPr algn="l"/>
            <a:r>
              <a:rPr lang="en-US" b="1" i="0" dirty="0">
                <a:effectLst/>
                <a:highlight>
                  <a:srgbClr val="FFFFFF"/>
                </a:highlight>
                <a:latin typeface="Arial" panose="020B0604020202020204" pitchFamily="34" charset="0"/>
              </a:rPr>
              <a:t>A CARRINGTON-CLASS SUNSPOT: </a:t>
            </a:r>
            <a:r>
              <a:rPr lang="en-US" b="0" i="0" dirty="0">
                <a:solidFill>
                  <a:srgbClr val="333333"/>
                </a:solidFill>
                <a:effectLst/>
                <a:highlight>
                  <a:srgbClr val="FFFFFF"/>
                </a:highlight>
                <a:latin typeface="Arial" panose="020B0604020202020204" pitchFamily="34" charset="0"/>
              </a:rPr>
              <a:t>Sunspot AR3664 has grown so large, it now rivals the great Carrington sunspot of 1859. To illustrate their similarity, we've added </a:t>
            </a:r>
            <a:r>
              <a:rPr lang="en-US" b="0" i="0" dirty="0">
                <a:effectLst/>
                <a:highlight>
                  <a:srgbClr val="FFFFFF"/>
                </a:highlight>
                <a:latin typeface="Arial" panose="020B0604020202020204" pitchFamily="34" charset="0"/>
                <a:hlinkClick r:id="rId3"/>
              </a:rPr>
              <a:t>Carrington's famous sketch</a:t>
            </a:r>
            <a:r>
              <a:rPr lang="en-US" b="0" i="0" dirty="0">
                <a:solidFill>
                  <a:srgbClr val="333333"/>
                </a:solidFill>
                <a:effectLst/>
                <a:highlight>
                  <a:srgbClr val="FFFFFF"/>
                </a:highlight>
                <a:latin typeface="Arial" panose="020B0604020202020204" pitchFamily="34" charset="0"/>
              </a:rPr>
              <a:t> (to scale) to a NASA photo of today's sun. Sprawling almost 200,000 km from end to end, AR3664 is 15 times wider than Earth. You can see it through ordinary eclipse glasses with no magnification at all. Moreover, it is easy to </a:t>
            </a:r>
            <a:r>
              <a:rPr lang="en-US" b="0" i="0" dirty="0">
                <a:solidFill>
                  <a:srgbClr val="333333"/>
                </a:solidFill>
                <a:effectLst/>
                <a:highlight>
                  <a:srgbClr val="FFFFFF"/>
                </a:highlight>
                <a:latin typeface="Arial" panose="020B0604020202020204" pitchFamily="34" charset="0"/>
                <a:hlinkClick r:id="rId4"/>
              </a:rPr>
              <a:t>project an image</a:t>
            </a:r>
            <a:r>
              <a:rPr lang="en-US" b="0" i="0" dirty="0">
                <a:solidFill>
                  <a:srgbClr val="333333"/>
                </a:solidFill>
                <a:effectLst/>
                <a:highlight>
                  <a:srgbClr val="FFFFFF"/>
                </a:highlight>
                <a:latin typeface="Arial" panose="020B0604020202020204" pitchFamily="34" charset="0"/>
              </a:rPr>
              <a:t> of this sunspot onto the sidewalk or a white screen just as Carrington did in the 19th century.</a:t>
            </a:r>
          </a:p>
          <a:p>
            <a:pPr algn="l"/>
            <a:r>
              <a:rPr lang="en-US" b="0" i="0" dirty="0">
                <a:solidFill>
                  <a:srgbClr val="333333"/>
                </a:solidFill>
                <a:effectLst/>
                <a:highlight>
                  <a:srgbClr val="FFFFFF"/>
                </a:highlight>
                <a:latin typeface="Arial" panose="020B0604020202020204" pitchFamily="34" charset="0"/>
              </a:rPr>
              <a:t>Carrington's sunspot is famous because in August and Sept. 1859 it emitted a series of intense solar flares and CMEs. The resulting geomagnetic storms set fire to telegraph offices and sparked auroras from Cuba to Hawaii. The "</a:t>
            </a:r>
            <a:r>
              <a:rPr lang="en-US" b="0" i="0" dirty="0">
                <a:solidFill>
                  <a:srgbClr val="333333"/>
                </a:solidFill>
                <a:effectLst/>
                <a:highlight>
                  <a:srgbClr val="FFFFFF"/>
                </a:highlight>
                <a:latin typeface="Arial" panose="020B0604020202020204" pitchFamily="34" charset="0"/>
                <a:hlinkClick r:id="rId5"/>
              </a:rPr>
              <a:t>Carrington Event</a:t>
            </a:r>
            <a:r>
              <a:rPr lang="en-US" b="0" i="0" dirty="0">
                <a:solidFill>
                  <a:srgbClr val="333333"/>
                </a:solidFill>
                <a:effectLst/>
                <a:highlight>
                  <a:srgbClr val="FFFFFF"/>
                </a:highlight>
                <a:latin typeface="Arial" panose="020B0604020202020204" pitchFamily="34" charset="0"/>
              </a:rPr>
              <a:t>" has since become a touchstone of space weather in pop culture, with recent headlines stoking fears of an "</a:t>
            </a:r>
            <a:r>
              <a:rPr lang="en-US" b="0" i="0" dirty="0">
                <a:solidFill>
                  <a:srgbClr val="333333"/>
                </a:solidFill>
                <a:effectLst/>
                <a:highlight>
                  <a:srgbClr val="FFFFFF"/>
                </a:highlight>
                <a:latin typeface="Arial" panose="020B0604020202020204" pitchFamily="34" charset="0"/>
                <a:hlinkClick r:id="rId6"/>
              </a:rPr>
              <a:t>internet apocalypse</a:t>
            </a:r>
            <a:r>
              <a:rPr lang="en-US" b="0" i="0" dirty="0">
                <a:solidFill>
                  <a:srgbClr val="333333"/>
                </a:solidFill>
                <a:effectLst/>
                <a:highlight>
                  <a:srgbClr val="FFFFFF"/>
                </a:highlight>
                <a:latin typeface="Arial" panose="020B0604020202020204" pitchFamily="34" charset="0"/>
              </a:rPr>
              <a:t>" if it repeats.</a:t>
            </a:r>
          </a:p>
          <a:p>
            <a:pPr algn="l"/>
            <a:r>
              <a:rPr lang="en-US" b="0" i="0" dirty="0">
                <a:solidFill>
                  <a:srgbClr val="333333"/>
                </a:solidFill>
                <a:effectLst/>
                <a:highlight>
                  <a:srgbClr val="FFFFFF"/>
                </a:highlight>
                <a:latin typeface="Arial" panose="020B0604020202020204" pitchFamily="34" charset="0"/>
              </a:rPr>
              <a:t>Indeed, it could repeat. </a:t>
            </a:r>
            <a:r>
              <a:rPr lang="en-US" b="0" i="0" dirty="0">
                <a:solidFill>
                  <a:srgbClr val="333333"/>
                </a:solidFill>
                <a:effectLst/>
                <a:highlight>
                  <a:srgbClr val="FFFFFF"/>
                </a:highlight>
                <a:latin typeface="Arial" panose="020B0604020202020204" pitchFamily="34" charset="0"/>
                <a:hlinkClick r:id="rId7"/>
              </a:rPr>
              <a:t>Studies</a:t>
            </a:r>
            <a:r>
              <a:rPr lang="en-US" b="0" i="0" dirty="0">
                <a:solidFill>
                  <a:srgbClr val="333333"/>
                </a:solidFill>
                <a:effectLst/>
                <a:highlight>
                  <a:srgbClr val="FFFFFF"/>
                </a:highlight>
                <a:latin typeface="Arial" panose="020B0604020202020204" pitchFamily="34" charset="0"/>
              </a:rPr>
              <a:t> suggest that Carrington-class storms occur once every 40 to 60 years, so we're overdue. Don't worry, though. The four CMEs currently </a:t>
            </a:r>
            <a:r>
              <a:rPr lang="en-US" b="0" i="0" dirty="0" err="1">
                <a:solidFill>
                  <a:srgbClr val="333333"/>
                </a:solidFill>
                <a:effectLst/>
                <a:highlight>
                  <a:srgbClr val="FFFFFF"/>
                </a:highlight>
                <a:latin typeface="Arial" panose="020B0604020202020204" pitchFamily="34" charset="0"/>
              </a:rPr>
              <a:t>en</a:t>
            </a:r>
            <a:r>
              <a:rPr lang="en-US" b="0" i="0" dirty="0">
                <a:solidFill>
                  <a:srgbClr val="333333"/>
                </a:solidFill>
                <a:effectLst/>
                <a:highlight>
                  <a:srgbClr val="FFFFFF"/>
                </a:highlight>
                <a:latin typeface="Arial" panose="020B0604020202020204" pitchFamily="34" charset="0"/>
              </a:rPr>
              <a:t> route to Earth--even combined--are probably no match for the monster CME of 1859. The Carrington Event won't happen again this weekend. Nevertheless, it would be wise to keep an eye on this growing active region while Earth is in its strike zone. </a:t>
            </a:r>
          </a:p>
          <a:p>
            <a:endParaRPr lang="en-AM" dirty="0"/>
          </a:p>
        </p:txBody>
      </p:sp>
    </p:spTree>
    <p:extLst>
      <p:ext uri="{BB962C8B-B14F-4D97-AF65-F5344CB8AC3E}">
        <p14:creationId xmlns:p14="http://schemas.microsoft.com/office/powerpoint/2010/main" val="140923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22C3E6-7440-9046-49F5-C6B5F998C963}"/>
              </a:ext>
            </a:extLst>
          </p:cNvPr>
          <p:cNvSpPr>
            <a:spLocks noGrp="1"/>
          </p:cNvSpPr>
          <p:nvPr>
            <p:ph type="title"/>
          </p:nvPr>
        </p:nvSpPr>
        <p:spPr>
          <a:xfrm>
            <a:off x="838200" y="136525"/>
            <a:ext cx="10515600" cy="1325563"/>
          </a:xfrm>
        </p:spPr>
        <p:txBody>
          <a:bodyPr/>
          <a:lstStyle/>
          <a:p>
            <a:r>
              <a:rPr lang="en-AM" dirty="0"/>
              <a:t>Solar particle events events</a:t>
            </a:r>
          </a:p>
        </p:txBody>
      </p:sp>
      <p:sp>
        <p:nvSpPr>
          <p:cNvPr id="4" name="Content Placeholder 3">
            <a:extLst>
              <a:ext uri="{FF2B5EF4-FFF2-40B4-BE49-F238E27FC236}">
                <a16:creationId xmlns:a16="http://schemas.microsoft.com/office/drawing/2014/main" id="{D16027C7-2574-C948-58BB-E250861B5BBD}"/>
              </a:ext>
            </a:extLst>
          </p:cNvPr>
          <p:cNvSpPr>
            <a:spLocks noGrp="1"/>
          </p:cNvSpPr>
          <p:nvPr>
            <p:ph idx="1"/>
          </p:nvPr>
        </p:nvSpPr>
        <p:spPr>
          <a:xfrm>
            <a:off x="838200" y="1088571"/>
            <a:ext cx="10515600" cy="5088392"/>
          </a:xfrm>
        </p:spPr>
        <p:txBody>
          <a:bodyPr>
            <a:normAutofit fontScale="92500"/>
          </a:bodyPr>
          <a:lstStyle/>
          <a:p>
            <a:r>
              <a:rPr lang="en-AM" b="1" dirty="0"/>
              <a:t>Ground level enhancements (GLE)</a:t>
            </a:r>
            <a:r>
              <a:rPr lang="en-AM" dirty="0"/>
              <a:t> – GeV energy solar protons entering </a:t>
            </a:r>
            <a:r>
              <a:rPr lang="en-US" dirty="0"/>
              <a:t>the </a:t>
            </a:r>
            <a:r>
              <a:rPr lang="en-AM" dirty="0"/>
              <a:t>terrestrial atmospher</a:t>
            </a:r>
            <a:r>
              <a:rPr lang="en-US" dirty="0"/>
              <a:t>e</a:t>
            </a:r>
            <a:r>
              <a:rPr lang="en-AM" dirty="0"/>
              <a:t> </a:t>
            </a:r>
            <a:r>
              <a:rPr lang="en-US" dirty="0"/>
              <a:t>c</a:t>
            </a:r>
            <a:r>
              <a:rPr lang="en-AM" dirty="0"/>
              <a:t>reate neutrons and muons that can reach Earth’s surface and be registered as impulsive enhancements with amplitudes dependent on cutoff r</a:t>
            </a:r>
            <a:r>
              <a:rPr lang="en-US" dirty="0" err="1"/>
              <a:t>i</a:t>
            </a:r>
            <a:r>
              <a:rPr lang="en-AM" dirty="0"/>
              <a:t>gidity and altitude. </a:t>
            </a:r>
            <a:r>
              <a:rPr lang="en-US" dirty="0"/>
              <a:t>The la</a:t>
            </a:r>
            <a:r>
              <a:rPr lang="en-AM" dirty="0"/>
              <a:t>st large GLE was detected on Aragats 20 J</a:t>
            </a:r>
            <a:r>
              <a:rPr lang="en-US" dirty="0"/>
              <a:t>a</a:t>
            </a:r>
            <a:r>
              <a:rPr lang="en-AM" dirty="0"/>
              <a:t>n</a:t>
            </a:r>
            <a:r>
              <a:rPr lang="en-US" dirty="0"/>
              <a:t>u</a:t>
            </a:r>
            <a:r>
              <a:rPr lang="en-AM" dirty="0"/>
              <a:t>ary 2005 and 11 May 2024 (small and untypic</a:t>
            </a:r>
            <a:r>
              <a:rPr lang="en-US" dirty="0"/>
              <a:t>al</a:t>
            </a:r>
            <a:r>
              <a:rPr lang="en-AM" dirty="0"/>
              <a:t>)</a:t>
            </a:r>
          </a:p>
          <a:p>
            <a:r>
              <a:rPr lang="en-AM" b="1" dirty="0"/>
              <a:t>Forbush decreases (FD)</a:t>
            </a:r>
            <a:r>
              <a:rPr lang="en-US" b="1" dirty="0"/>
              <a:t> </a:t>
            </a:r>
            <a:r>
              <a:rPr lang="en-US" dirty="0"/>
              <a:t>—In interactions of ejecta and geomagnetic fields, traps and cradles emerge, preventing galactic protons with energies above the cutoff rigidity from entering the atmosphere, and the flux of secondary particles registered by the</a:t>
            </a:r>
            <a:r>
              <a:rPr lang="en-AM" dirty="0"/>
              <a:t> surface detector decreases.</a:t>
            </a:r>
          </a:p>
          <a:p>
            <a:r>
              <a:rPr lang="en-AM" b="1" dirty="0"/>
              <a:t>M</a:t>
            </a:r>
            <a:r>
              <a:rPr lang="en-US" b="1" dirty="0"/>
              <a:t>a</a:t>
            </a:r>
            <a:r>
              <a:rPr lang="en-AM" b="1" dirty="0"/>
              <a:t>gnetospheric effect (ME)</a:t>
            </a:r>
            <a:r>
              <a:rPr lang="en-AM" dirty="0"/>
              <a:t> – Southward directed Bz enables solar protons with energies below cutoff r</a:t>
            </a:r>
            <a:r>
              <a:rPr lang="en-US" dirty="0" err="1"/>
              <a:t>igidity</a:t>
            </a:r>
            <a:r>
              <a:rPr lang="en-US" dirty="0"/>
              <a:t> to enter the atmosphere and create secondaries comprising </a:t>
            </a:r>
            <a:r>
              <a:rPr lang="en-US" dirty="0" err="1"/>
              <a:t>enhanc</a:t>
            </a:r>
            <a:r>
              <a:rPr lang="en-AM" dirty="0"/>
              <a:t>ed flux registered by surface detectors.</a:t>
            </a:r>
          </a:p>
        </p:txBody>
      </p:sp>
    </p:spTree>
    <p:extLst>
      <p:ext uri="{BB962C8B-B14F-4D97-AF65-F5344CB8AC3E}">
        <p14:creationId xmlns:p14="http://schemas.microsoft.com/office/powerpoint/2010/main" val="8108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D3EE-00E6-E91D-68A3-0FD3DF861275}"/>
              </a:ext>
            </a:extLst>
          </p:cNvPr>
          <p:cNvSpPr>
            <a:spLocks noGrp="1"/>
          </p:cNvSpPr>
          <p:nvPr>
            <p:ph type="title"/>
          </p:nvPr>
        </p:nvSpPr>
        <p:spPr/>
        <p:txBody>
          <a:bodyPr/>
          <a:lstStyle/>
          <a:p>
            <a:r>
              <a:rPr lang="en-AM" dirty="0"/>
              <a:t>Network of N</a:t>
            </a:r>
            <a:r>
              <a:rPr lang="en-US" dirty="0"/>
              <a:t>e</a:t>
            </a:r>
            <a:r>
              <a:rPr lang="en-AM" dirty="0"/>
              <a:t>utron Monitors 50 detectors from Antarctic to Arctic</a:t>
            </a:r>
          </a:p>
        </p:txBody>
      </p:sp>
      <p:pic>
        <p:nvPicPr>
          <p:cNvPr id="3" name="Picture 2">
            <a:extLst>
              <a:ext uri="{FF2B5EF4-FFF2-40B4-BE49-F238E27FC236}">
                <a16:creationId xmlns:a16="http://schemas.microsoft.com/office/drawing/2014/main" id="{4FB07D9B-560C-E1B0-E332-272B999A50BE}"/>
              </a:ext>
            </a:extLst>
          </p:cNvPr>
          <p:cNvPicPr>
            <a:picLocks noChangeAspect="1"/>
          </p:cNvPicPr>
          <p:nvPr/>
        </p:nvPicPr>
        <p:blipFill>
          <a:blip r:embed="rId3"/>
          <a:stretch>
            <a:fillRect/>
          </a:stretch>
        </p:blipFill>
        <p:spPr>
          <a:xfrm>
            <a:off x="6226574" y="1110343"/>
            <a:ext cx="4147512" cy="4222750"/>
          </a:xfrm>
          <a:prstGeom prst="rect">
            <a:avLst/>
          </a:prstGeom>
        </p:spPr>
      </p:pic>
      <p:pic>
        <p:nvPicPr>
          <p:cNvPr id="5" name="Picture 4">
            <a:extLst>
              <a:ext uri="{FF2B5EF4-FFF2-40B4-BE49-F238E27FC236}">
                <a16:creationId xmlns:a16="http://schemas.microsoft.com/office/drawing/2014/main" id="{066EB885-4FC9-0790-068A-C3AF29738B1D}"/>
              </a:ext>
            </a:extLst>
          </p:cNvPr>
          <p:cNvPicPr>
            <a:picLocks noChangeAspect="1"/>
          </p:cNvPicPr>
          <p:nvPr/>
        </p:nvPicPr>
        <p:blipFill>
          <a:blip r:embed="rId4"/>
          <a:stretch>
            <a:fillRect/>
          </a:stretch>
        </p:blipFill>
        <p:spPr>
          <a:xfrm>
            <a:off x="955070" y="1905000"/>
            <a:ext cx="4916328" cy="3279190"/>
          </a:xfrm>
          <a:prstGeom prst="rect">
            <a:avLst/>
          </a:prstGeom>
        </p:spPr>
      </p:pic>
    </p:spTree>
    <p:extLst>
      <p:ext uri="{BB962C8B-B14F-4D97-AF65-F5344CB8AC3E}">
        <p14:creationId xmlns:p14="http://schemas.microsoft.com/office/powerpoint/2010/main" val="122715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pic>
        <p:nvPicPr>
          <p:cNvPr id="17412" name="Picture 8" descr="Header_Artu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Footer_Artur1_fu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60"/>
            <a:ext cx="12192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itle 1"/>
          <p:cNvSpPr>
            <a:spLocks/>
          </p:cNvSpPr>
          <p:nvPr/>
        </p:nvSpPr>
        <p:spPr bwMode="auto">
          <a:xfrm>
            <a:off x="2639616" y="1"/>
            <a:ext cx="731718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600" b="1" dirty="0">
                <a:solidFill>
                  <a:srgbClr val="000099"/>
                </a:solidFill>
                <a:latin typeface="Sylfaen" pitchFamily="18" charset="0"/>
              </a:rPr>
              <a:t>SEVAN home page: </a:t>
            </a:r>
          </a:p>
          <a:p>
            <a:pPr algn="ctr"/>
            <a:r>
              <a:rPr lang="en-US" sz="2600" b="1" dirty="0">
                <a:solidFill>
                  <a:srgbClr val="000099"/>
                </a:solidFill>
                <a:latin typeface="Sylfaen" pitchFamily="18" charset="0"/>
              </a:rPr>
              <a:t>http://crd.yerphi.am/SEVAN_Data</a:t>
            </a:r>
          </a:p>
          <a:p>
            <a:pPr algn="ctr"/>
            <a:endParaRPr lang="en-US" sz="1000" b="1" dirty="0">
              <a:solidFill>
                <a:srgbClr val="000099"/>
              </a:solidFill>
              <a:latin typeface="Sylfaen" pitchFamily="18" charset="0"/>
            </a:endParaRPr>
          </a:p>
          <a:p>
            <a:pPr algn="ctr"/>
            <a:r>
              <a:rPr lang="en-US" sz="2600" b="1" dirty="0">
                <a:solidFill>
                  <a:srgbClr val="000099"/>
                </a:solidFill>
                <a:latin typeface="Sylfaen" pitchFamily="18" charset="0"/>
              </a:rPr>
              <a:t>         http://crd.yerphi.am/ADEI</a:t>
            </a:r>
            <a:endParaRPr lang="ru-RU" sz="2600" b="1" dirty="0">
              <a:solidFill>
                <a:srgbClr val="000099"/>
              </a:solidFill>
              <a:latin typeface="Sylfaen" pitchFamily="18" charset="0"/>
            </a:endParaRPr>
          </a:p>
        </p:txBody>
      </p:sp>
      <p:pic>
        <p:nvPicPr>
          <p:cNvPr id="7" name="Picture 2" descr="C:\Users\admin\Desktop\ARB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563" y="6346412"/>
            <a:ext cx="1728192" cy="5115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igran\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91035"/>
            <a:ext cx="12174405" cy="494585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3.jpg"/>
          <p:cNvPicPr/>
          <p:nvPr/>
        </p:nvPicPr>
        <p:blipFill>
          <a:blip r:embed="rId6"/>
          <a:srcRect/>
          <a:stretch>
            <a:fillRect/>
          </a:stretch>
        </p:blipFill>
        <p:spPr>
          <a:xfrm>
            <a:off x="4033170" y="3273551"/>
            <a:ext cx="5731510" cy="3136265"/>
          </a:xfrm>
          <a:prstGeom prst="rect">
            <a:avLst/>
          </a:prstGeom>
          <a:ln/>
        </p:spPr>
      </p:pic>
      <p:sp>
        <p:nvSpPr>
          <p:cNvPr id="11" name="Rectangle 9"/>
          <p:cNvSpPr>
            <a:spLocks noChangeArrowheads="1"/>
          </p:cNvSpPr>
          <p:nvPr/>
        </p:nvSpPr>
        <p:spPr bwMode="auto">
          <a:xfrm>
            <a:off x="-1" y="6055811"/>
            <a:ext cx="12191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eaLnBrk="0" hangingPunct="0"/>
            <a:r>
              <a:rPr lang="en-US" sz="1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EGU 2023</a:t>
            </a:r>
          </a:p>
        </p:txBody>
      </p:sp>
    </p:spTree>
    <p:extLst>
      <p:ext uri="{BB962C8B-B14F-4D97-AF65-F5344CB8AC3E}">
        <p14:creationId xmlns:p14="http://schemas.microsoft.com/office/powerpoint/2010/main" val="396198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37BF1EB-ABA0-6242-B718-6EB30DBD34CE}" type="slidenum">
              <a:rPr lang="en-US" altLang="x-none"/>
              <a:pPr/>
              <a:t>9</a:t>
            </a:fld>
            <a:endParaRPr lang="en-US" altLang="x-none"/>
          </a:p>
        </p:txBody>
      </p:sp>
      <p:pic>
        <p:nvPicPr>
          <p:cNvPr id="51203"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53885" y="619125"/>
            <a:ext cx="9144000" cy="573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112114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1424</Words>
  <Application>Microsoft Macintosh PowerPoint</Application>
  <PresentationFormat>Widescreen</PresentationFormat>
  <Paragraphs>120</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AdvEPSTIM</vt:lpstr>
      <vt:lpstr>Arial</vt:lpstr>
      <vt:lpstr>Calibri</vt:lpstr>
      <vt:lpstr>Calibri Light</vt:lpstr>
      <vt:lpstr>Helvetica</vt:lpstr>
      <vt:lpstr>Helvetica Neue</vt:lpstr>
      <vt:lpstr>Sylfaen</vt:lpstr>
      <vt:lpstr>Times New Roman</vt:lpstr>
      <vt:lpstr>Office Theme</vt:lpstr>
      <vt:lpstr>PowerPoint Presentation</vt:lpstr>
      <vt:lpstr>Panel predictions of the 25th solar activity cycle and experimental progression </vt:lpstr>
      <vt:lpstr>PowerPoint Presentation</vt:lpstr>
      <vt:lpstr>PowerPoint Presentation</vt:lpstr>
      <vt:lpstr>PowerPoint Presentation</vt:lpstr>
      <vt:lpstr>Solar particle events events</vt:lpstr>
      <vt:lpstr>Network of Neutron Monitors 50 detectors from Antarctic to Arctic</vt:lpstr>
      <vt:lpstr>PowerPoint Presentation</vt:lpstr>
      <vt:lpstr>PowerPoint Presentation</vt:lpstr>
      <vt:lpstr>Rigidity dependence of the amplitude for the 20 January 2005 GLE. Carpet (R&gt;6 GeV) – 28%, AMMM (R&gt;20 GeV) – 4%)</vt:lpstr>
      <vt:lpstr>Characteristics of Solar particle events at approaching the maximum of 25ths Solar cycle.  </vt:lpstr>
      <vt:lpstr>PowerPoint Presentation</vt:lpstr>
      <vt:lpstr>The magnetospheric effect observed at 10:20 – 13:40 on 5/11, 2023</vt:lpstr>
      <vt:lpstr>The interplanetary magnetic field peaked southward (Bz ≈ 27nT), coinciding with the reduction of the horizontal component of Earth's magnetic field (Bx ≈-0.5%). Thus making ideal conditions of magnetic reconnections and the entrance of solar protons with energies below cutoff rigidity into the terrestrial atmosphere (see the peak in the count rate of electron/muon detectors)</vt:lpstr>
      <vt:lpstr>High-altitude stations show count rate enhancement, low-altitude (Ouly) – not!</vt:lpstr>
      <vt:lpstr>SEVAN network detection of the GE on 5/11, 2023. Upper 5 cm. thick scintillatoror</vt:lpstr>
      <vt:lpstr>Corsika Simulations Primary particle – Proton with energy 6 GeV at Aragats and sea level</vt:lpstr>
      <vt:lpstr>PowerPoint Presentation</vt:lpstr>
      <vt:lpstr>SEVAN 010: five-minute time-series</vt:lpstr>
      <vt:lpstr>PowerPoint Presentation</vt:lpstr>
      <vt:lpstr>PowerPoint Presentation</vt:lpstr>
      <vt:lpstr>FD and GLE measured by Aragats detectors</vt:lpstr>
      <vt:lpstr>Energy spectra measured by SEVAN light spectrometer: ME and GLE</vt:lpstr>
      <vt:lpstr>Approaching the maximum of the 25th solar activity cycle: as seen by particle detectors' networks. </vt:lpstr>
      <vt:lpstr>Definition of the Magnetospheric Effect. Our classification consists of the following criteria: </vt:lpstr>
      <vt:lpstr>Ever first Aurora Boreal in Armenia 10/11 May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Ashot Chilingaryan</dc:creator>
  <cp:lastModifiedBy>Ashot Chilingaryan</cp:lastModifiedBy>
  <cp:revision>9</cp:revision>
  <dcterms:created xsi:type="dcterms:W3CDTF">2024-06-01T07:21:30Z</dcterms:created>
  <dcterms:modified xsi:type="dcterms:W3CDTF">2025-03-16T04:46:28Z</dcterms:modified>
</cp:coreProperties>
</file>