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7" r:id="rId3"/>
    <p:sldId id="278" r:id="rId4"/>
    <p:sldId id="258" r:id="rId5"/>
    <p:sldId id="259" r:id="rId6"/>
    <p:sldId id="264" r:id="rId7"/>
    <p:sldId id="295" r:id="rId8"/>
    <p:sldId id="304" r:id="rId9"/>
    <p:sldId id="265" r:id="rId10"/>
    <p:sldId id="262" r:id="rId11"/>
    <p:sldId id="263" r:id="rId12"/>
    <p:sldId id="270" r:id="rId13"/>
    <p:sldId id="271" r:id="rId14"/>
    <p:sldId id="266" r:id="rId15"/>
    <p:sldId id="267" r:id="rId16"/>
    <p:sldId id="268" r:id="rId17"/>
    <p:sldId id="269" r:id="rId18"/>
    <p:sldId id="272" r:id="rId19"/>
  </p:sldIdLst>
  <p:sldSz cx="14398625" cy="8997950"/>
  <p:notesSz cx="6858000" cy="9144000"/>
  <p:defaultTextStyle>
    <a:defPPr>
      <a:defRPr lang="el-GR"/>
    </a:defPPr>
    <a:lvl1pPr marL="0" algn="l" defTabSz="1335918" rtl="0" eaLnBrk="1" latinLnBrk="0" hangingPunct="1">
      <a:defRPr sz="2600" kern="1200">
        <a:solidFill>
          <a:schemeClr val="tx1"/>
        </a:solidFill>
        <a:latin typeface="+mn-lt"/>
        <a:ea typeface="+mn-ea"/>
        <a:cs typeface="+mn-cs"/>
      </a:defRPr>
    </a:lvl1pPr>
    <a:lvl2pPr marL="667957" algn="l" defTabSz="1335918" rtl="0" eaLnBrk="1" latinLnBrk="0" hangingPunct="1">
      <a:defRPr sz="2600" kern="1200">
        <a:solidFill>
          <a:schemeClr val="tx1"/>
        </a:solidFill>
        <a:latin typeface="+mn-lt"/>
        <a:ea typeface="+mn-ea"/>
        <a:cs typeface="+mn-cs"/>
      </a:defRPr>
    </a:lvl2pPr>
    <a:lvl3pPr marL="1335918" algn="l" defTabSz="1335918" rtl="0" eaLnBrk="1" latinLnBrk="0" hangingPunct="1">
      <a:defRPr sz="2600" kern="1200">
        <a:solidFill>
          <a:schemeClr val="tx1"/>
        </a:solidFill>
        <a:latin typeface="+mn-lt"/>
        <a:ea typeface="+mn-ea"/>
        <a:cs typeface="+mn-cs"/>
      </a:defRPr>
    </a:lvl3pPr>
    <a:lvl4pPr marL="2003877" algn="l" defTabSz="1335918" rtl="0" eaLnBrk="1" latinLnBrk="0" hangingPunct="1">
      <a:defRPr sz="2600" kern="1200">
        <a:solidFill>
          <a:schemeClr val="tx1"/>
        </a:solidFill>
        <a:latin typeface="+mn-lt"/>
        <a:ea typeface="+mn-ea"/>
        <a:cs typeface="+mn-cs"/>
      </a:defRPr>
    </a:lvl4pPr>
    <a:lvl5pPr marL="2671833" algn="l" defTabSz="1335918" rtl="0" eaLnBrk="1" latinLnBrk="0" hangingPunct="1">
      <a:defRPr sz="2600" kern="1200">
        <a:solidFill>
          <a:schemeClr val="tx1"/>
        </a:solidFill>
        <a:latin typeface="+mn-lt"/>
        <a:ea typeface="+mn-ea"/>
        <a:cs typeface="+mn-cs"/>
      </a:defRPr>
    </a:lvl5pPr>
    <a:lvl6pPr marL="3339790" algn="l" defTabSz="1335918" rtl="0" eaLnBrk="1" latinLnBrk="0" hangingPunct="1">
      <a:defRPr sz="2600" kern="1200">
        <a:solidFill>
          <a:schemeClr val="tx1"/>
        </a:solidFill>
        <a:latin typeface="+mn-lt"/>
        <a:ea typeface="+mn-ea"/>
        <a:cs typeface="+mn-cs"/>
      </a:defRPr>
    </a:lvl6pPr>
    <a:lvl7pPr marL="4007754" algn="l" defTabSz="1335918" rtl="0" eaLnBrk="1" latinLnBrk="0" hangingPunct="1">
      <a:defRPr sz="2600" kern="1200">
        <a:solidFill>
          <a:schemeClr val="tx1"/>
        </a:solidFill>
        <a:latin typeface="+mn-lt"/>
        <a:ea typeface="+mn-ea"/>
        <a:cs typeface="+mn-cs"/>
      </a:defRPr>
    </a:lvl7pPr>
    <a:lvl8pPr marL="4675717" algn="l" defTabSz="1335918" rtl="0" eaLnBrk="1" latinLnBrk="0" hangingPunct="1">
      <a:defRPr sz="2600" kern="1200">
        <a:solidFill>
          <a:schemeClr val="tx1"/>
        </a:solidFill>
        <a:latin typeface="+mn-lt"/>
        <a:ea typeface="+mn-ea"/>
        <a:cs typeface="+mn-cs"/>
      </a:defRPr>
    </a:lvl8pPr>
    <a:lvl9pPr marL="5343673" algn="l" defTabSz="1335918"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34">
          <p15:clr>
            <a:srgbClr val="A4A3A4"/>
          </p15:clr>
        </p15:guide>
        <p15:guide id="2" pos="45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68"/>
    <a:srgbClr val="663300"/>
    <a:srgbClr val="800000"/>
    <a:srgbClr val="660033"/>
    <a:srgbClr val="3399FF"/>
    <a:srgbClr val="0033CC"/>
    <a:srgbClr val="000099"/>
    <a:srgbClr val="666633"/>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38"/>
    <p:restoredTop sz="91278"/>
  </p:normalViewPr>
  <p:slideViewPr>
    <p:cSldViewPr>
      <p:cViewPr varScale="1">
        <p:scale>
          <a:sx n="90" d="100"/>
          <a:sy n="90" d="100"/>
        </p:scale>
        <p:origin x="1984" y="216"/>
      </p:cViewPr>
      <p:guideLst>
        <p:guide orient="horz" pos="2834"/>
        <p:guide pos="4535"/>
      </p:guideLst>
    </p:cSldViewPr>
  </p:slideViewPr>
  <p:outlineViewPr>
    <p:cViewPr>
      <p:scale>
        <a:sx n="33" d="100"/>
        <a:sy n="33" d="100"/>
      </p:scale>
      <p:origin x="0" y="-13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1AE941-7FC6-4196-A114-8580F5516FAD}" type="datetimeFigureOut">
              <a:rPr lang="el-GR" smtClean="0"/>
              <a:t>19/3/25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2544B-E5D6-4741-9FAB-FFF18950EE4E}" type="slidenum">
              <a:rPr lang="el-GR" smtClean="0"/>
              <a:t>‹#›</a:t>
            </a:fld>
            <a:endParaRPr lang="el-GR"/>
          </a:p>
        </p:txBody>
      </p:sp>
    </p:spTree>
    <p:extLst>
      <p:ext uri="{BB962C8B-B14F-4D97-AF65-F5344CB8AC3E}">
        <p14:creationId xmlns:p14="http://schemas.microsoft.com/office/powerpoint/2010/main" val="348641399"/>
      </p:ext>
    </p:extLst>
  </p:cSld>
  <p:clrMap bg1="lt1" tx1="dk1" bg2="lt2" tx2="dk2" accent1="accent1" accent2="accent2" accent3="accent3" accent4="accent4" accent5="accent5" accent6="accent6" hlink="hlink" folHlink="folHlink"/>
  <p:notesStyle>
    <a:lvl1pPr marL="0" algn="l" defTabSz="1335918" rtl="0" eaLnBrk="1" latinLnBrk="0" hangingPunct="1">
      <a:defRPr sz="1800" kern="1200">
        <a:solidFill>
          <a:schemeClr val="tx1"/>
        </a:solidFill>
        <a:latin typeface="+mn-lt"/>
        <a:ea typeface="+mn-ea"/>
        <a:cs typeface="+mn-cs"/>
      </a:defRPr>
    </a:lvl1pPr>
    <a:lvl2pPr marL="667957" algn="l" defTabSz="1335918" rtl="0" eaLnBrk="1" latinLnBrk="0" hangingPunct="1">
      <a:defRPr sz="1800" kern="1200">
        <a:solidFill>
          <a:schemeClr val="tx1"/>
        </a:solidFill>
        <a:latin typeface="+mn-lt"/>
        <a:ea typeface="+mn-ea"/>
        <a:cs typeface="+mn-cs"/>
      </a:defRPr>
    </a:lvl2pPr>
    <a:lvl3pPr marL="1335918" algn="l" defTabSz="1335918" rtl="0" eaLnBrk="1" latinLnBrk="0" hangingPunct="1">
      <a:defRPr sz="1800" kern="1200">
        <a:solidFill>
          <a:schemeClr val="tx1"/>
        </a:solidFill>
        <a:latin typeface="+mn-lt"/>
        <a:ea typeface="+mn-ea"/>
        <a:cs typeface="+mn-cs"/>
      </a:defRPr>
    </a:lvl3pPr>
    <a:lvl4pPr marL="2003877" algn="l" defTabSz="1335918" rtl="0" eaLnBrk="1" latinLnBrk="0" hangingPunct="1">
      <a:defRPr sz="1800" kern="1200">
        <a:solidFill>
          <a:schemeClr val="tx1"/>
        </a:solidFill>
        <a:latin typeface="+mn-lt"/>
        <a:ea typeface="+mn-ea"/>
        <a:cs typeface="+mn-cs"/>
      </a:defRPr>
    </a:lvl4pPr>
    <a:lvl5pPr marL="2671833" algn="l" defTabSz="1335918" rtl="0" eaLnBrk="1" latinLnBrk="0" hangingPunct="1">
      <a:defRPr sz="1800" kern="1200">
        <a:solidFill>
          <a:schemeClr val="tx1"/>
        </a:solidFill>
        <a:latin typeface="+mn-lt"/>
        <a:ea typeface="+mn-ea"/>
        <a:cs typeface="+mn-cs"/>
      </a:defRPr>
    </a:lvl5pPr>
    <a:lvl6pPr marL="3339790" algn="l" defTabSz="1335918" rtl="0" eaLnBrk="1" latinLnBrk="0" hangingPunct="1">
      <a:defRPr sz="1800" kern="1200">
        <a:solidFill>
          <a:schemeClr val="tx1"/>
        </a:solidFill>
        <a:latin typeface="+mn-lt"/>
        <a:ea typeface="+mn-ea"/>
        <a:cs typeface="+mn-cs"/>
      </a:defRPr>
    </a:lvl6pPr>
    <a:lvl7pPr marL="4007754" algn="l" defTabSz="1335918" rtl="0" eaLnBrk="1" latinLnBrk="0" hangingPunct="1">
      <a:defRPr sz="1800" kern="1200">
        <a:solidFill>
          <a:schemeClr val="tx1"/>
        </a:solidFill>
        <a:latin typeface="+mn-lt"/>
        <a:ea typeface="+mn-ea"/>
        <a:cs typeface="+mn-cs"/>
      </a:defRPr>
    </a:lvl7pPr>
    <a:lvl8pPr marL="4675717" algn="l" defTabSz="1335918" rtl="0" eaLnBrk="1" latinLnBrk="0" hangingPunct="1">
      <a:defRPr sz="1800" kern="1200">
        <a:solidFill>
          <a:schemeClr val="tx1"/>
        </a:solidFill>
        <a:latin typeface="+mn-lt"/>
        <a:ea typeface="+mn-ea"/>
        <a:cs typeface="+mn-cs"/>
      </a:defRPr>
    </a:lvl8pPr>
    <a:lvl9pPr marL="5343673" algn="l" defTabSz="133591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with, let me give you a quick overview of</a:t>
            </a:r>
            <a:r>
              <a:rPr lang="el-GR" dirty="0"/>
              <a:t> </a:t>
            </a:r>
            <a:r>
              <a:rPr lang="en-US" dirty="0"/>
              <a:t>the presentation. We will go over the key points of the GLE events that occurred in 2024 and how they were detected by the GLE ALERT system. We will go over key information about the three GLEs, including how they are detected in space by satellites, on Earth by ground-based neutron monitors, and how the GLE ALERT system responds to each event</a:t>
            </a:r>
          </a:p>
        </p:txBody>
      </p:sp>
      <p:sp>
        <p:nvSpPr>
          <p:cNvPr id="4" name="Slide Number Placeholder 3"/>
          <p:cNvSpPr>
            <a:spLocks noGrp="1"/>
          </p:cNvSpPr>
          <p:nvPr>
            <p:ph type="sldNum" sz="quarter" idx="5"/>
          </p:nvPr>
        </p:nvSpPr>
        <p:spPr/>
        <p:txBody>
          <a:bodyPr/>
          <a:lstStyle/>
          <a:p>
            <a:fld id="{9962544B-E5D6-4741-9FAB-FFF18950EE4E}" type="slidenum">
              <a:rPr lang="el-GR" smtClean="0"/>
              <a:t>2</a:t>
            </a:fld>
            <a:endParaRPr lang="el-GR"/>
          </a:p>
        </p:txBody>
      </p:sp>
    </p:spTree>
    <p:extLst>
      <p:ext uri="{BB962C8B-B14F-4D97-AF65-F5344CB8AC3E}">
        <p14:creationId xmlns:p14="http://schemas.microsoft.com/office/powerpoint/2010/main" val="276945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2544B-E5D6-4741-9FAB-FFF18950EE4E}" type="slidenum">
              <a:rPr lang="el-GR" smtClean="0"/>
              <a:t>12</a:t>
            </a:fld>
            <a:endParaRPr lang="el-GR"/>
          </a:p>
        </p:txBody>
      </p:sp>
    </p:spTree>
    <p:extLst>
      <p:ext uri="{BB962C8B-B14F-4D97-AF65-F5344CB8AC3E}">
        <p14:creationId xmlns:p14="http://schemas.microsoft.com/office/powerpoint/2010/main" val="328321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want to examine the solar activity with this GLE it is essential to note that this event occurred during a highly active period in terms of solar activity. Just to refer that </a:t>
            </a:r>
            <a:r>
              <a:rPr lang="en-US" sz="1800" kern="1200" dirty="0">
                <a:solidFill>
                  <a:schemeClr val="tx1"/>
                </a:solidFill>
                <a:effectLst/>
                <a:latin typeface="+mn-lt"/>
                <a:ea typeface="+mn-ea"/>
                <a:cs typeface="+mn-cs"/>
              </a:rPr>
              <a:t> between May 2 and May 15, it produced 89 significant X-ray flares, 48 ones belonging to M-class and 10 - to X-class</a:t>
            </a:r>
          </a:p>
          <a:p>
            <a:r>
              <a:rPr lang="en-US" sz="1800" kern="1200" dirty="0">
                <a:solidFill>
                  <a:schemeClr val="tx1"/>
                </a:solidFill>
                <a:effectLst/>
                <a:latin typeface="+mn-lt"/>
                <a:ea typeface="+mn-ea"/>
                <a:cs typeface="+mn-cs"/>
              </a:rPr>
              <a:t>Activity in AR13664 did not stop further and were registered on</a:t>
            </a:r>
          </a:p>
          <a:p>
            <a:r>
              <a:rPr lang="en-US" sz="1800" kern="1200" dirty="0">
                <a:solidFill>
                  <a:schemeClr val="tx1"/>
                </a:solidFill>
                <a:effectLst/>
                <a:latin typeface="+mn-lt"/>
                <a:ea typeface="+mn-ea"/>
                <a:cs typeface="+mn-cs"/>
              </a:rPr>
              <a:t>May 9. Including X2.2 (at 08:45 UT) and X1.1 (at 17:23 UT) flares, accompanied by halo CMEs</a:t>
            </a:r>
          </a:p>
          <a:p>
            <a:r>
              <a:rPr lang="en-US" sz="1800" kern="1200" dirty="0">
                <a:solidFill>
                  <a:schemeClr val="tx1"/>
                </a:solidFill>
                <a:effectLst/>
                <a:latin typeface="+mn-lt"/>
                <a:ea typeface="+mn-ea"/>
                <a:cs typeface="+mn-cs"/>
              </a:rPr>
              <a:t>with initial velocities of 1280 km/s and 1024 km/s respectively.</a:t>
            </a:r>
          </a:p>
          <a:p>
            <a:r>
              <a:rPr lang="en-US" sz="1800" kern="1200" dirty="0">
                <a:solidFill>
                  <a:schemeClr val="tx1"/>
                </a:solidFill>
                <a:effectLst/>
                <a:latin typeface="+mn-lt"/>
                <a:ea typeface="+mn-ea"/>
                <a:cs typeface="+mn-cs"/>
              </a:rPr>
              <a:t>On May 10 and 11, the active region produced two more significant flares (X3.9 and X5.8),</a:t>
            </a:r>
          </a:p>
          <a:p>
            <a:r>
              <a:rPr lang="en-US" sz="1800" kern="1200" dirty="0">
                <a:solidFill>
                  <a:schemeClr val="tx1"/>
                </a:solidFill>
                <a:effectLst/>
                <a:latin typeface="+mn-lt"/>
                <a:ea typeface="+mn-ea"/>
                <a:cs typeface="+mn-cs"/>
              </a:rPr>
              <a:t>with fast CMEs, which lead to an increase in observed proton fluxes according to GOES data</a:t>
            </a:r>
          </a:p>
          <a:p>
            <a:r>
              <a:rPr lang="en-US" sz="1800" kern="1200" dirty="0">
                <a:solidFill>
                  <a:schemeClr val="tx1"/>
                </a:solidFill>
                <a:effectLst/>
                <a:latin typeface="+mn-lt"/>
                <a:ea typeface="+mn-ea"/>
                <a:cs typeface="+mn-cs"/>
              </a:rPr>
              <a:t>(https://</a:t>
            </a:r>
            <a:r>
              <a:rPr lang="en-US" sz="1800" kern="1200" dirty="0" err="1">
                <a:solidFill>
                  <a:schemeClr val="tx1"/>
                </a:solidFill>
                <a:effectLst/>
                <a:latin typeface="+mn-lt"/>
                <a:ea typeface="+mn-ea"/>
                <a:cs typeface="+mn-cs"/>
              </a:rPr>
              <a:t>www.swpc.noaa.gov</a:t>
            </a:r>
            <a:r>
              <a:rPr lang="en-US" sz="1800" kern="1200" dirty="0">
                <a:solidFill>
                  <a:schemeClr val="tx1"/>
                </a:solidFill>
                <a:effectLst/>
                <a:latin typeface="+mn-lt"/>
                <a:ea typeface="+mn-ea"/>
                <a:cs typeface="+mn-cs"/>
              </a:rPr>
              <a:t>/products/goes-proton-flux). </a:t>
            </a:r>
          </a:p>
          <a:p>
            <a:endParaRPr lang="en-US" dirty="0"/>
          </a:p>
        </p:txBody>
      </p:sp>
      <p:sp>
        <p:nvSpPr>
          <p:cNvPr id="4" name="Slide Number Placeholder 3"/>
          <p:cNvSpPr>
            <a:spLocks noGrp="1"/>
          </p:cNvSpPr>
          <p:nvPr>
            <p:ph type="sldNum" sz="quarter" idx="5"/>
          </p:nvPr>
        </p:nvSpPr>
        <p:spPr/>
        <p:txBody>
          <a:bodyPr/>
          <a:lstStyle/>
          <a:p>
            <a:fld id="{9962544B-E5D6-4741-9FAB-FFF18950EE4E}" type="slidenum">
              <a:rPr lang="el-GR" smtClean="0"/>
              <a:t>3</a:t>
            </a:fld>
            <a:endParaRPr lang="el-GR"/>
          </a:p>
        </p:txBody>
      </p:sp>
    </p:spTree>
    <p:extLst>
      <p:ext uri="{BB962C8B-B14F-4D97-AF65-F5344CB8AC3E}">
        <p14:creationId xmlns:p14="http://schemas.microsoft.com/office/powerpoint/2010/main" val="2688248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three years after the first recorded Ground Level Enhancement (GLE 73) of Solar Cycle 25 on October 28, 2021, a new GLE occurred on May 11.</a:t>
            </a:r>
          </a:p>
          <a:p>
            <a:r>
              <a:rPr lang="en-US" dirty="0"/>
              <a:t> This event occurred during a highly active period in terms of solar activity. Just to refer that </a:t>
            </a:r>
            <a:r>
              <a:rPr lang="en-US" sz="1800" kern="1200" dirty="0">
                <a:solidFill>
                  <a:schemeClr val="tx1"/>
                </a:solidFill>
                <a:effectLst/>
                <a:latin typeface="+mn-lt"/>
                <a:ea typeface="+mn-ea"/>
                <a:cs typeface="+mn-cs"/>
              </a:rPr>
              <a:t> between May 2 and May 15, it produced 89 significant X-ray flares, 48 ones belonging to M-class and 10 - to X-class</a:t>
            </a:r>
          </a:p>
          <a:p>
            <a:r>
              <a:rPr lang="en-US" sz="1800" kern="1200" dirty="0">
                <a:solidFill>
                  <a:schemeClr val="tx1"/>
                </a:solidFill>
                <a:effectLst/>
                <a:latin typeface="+mn-lt"/>
                <a:ea typeface="+mn-ea"/>
                <a:cs typeface="+mn-cs"/>
              </a:rPr>
              <a:t>Activity in AR13664 did not stop further and were registered on</a:t>
            </a:r>
          </a:p>
          <a:p>
            <a:r>
              <a:rPr lang="en-US" sz="1800" kern="1200" dirty="0">
                <a:solidFill>
                  <a:schemeClr val="tx1"/>
                </a:solidFill>
                <a:effectLst/>
                <a:latin typeface="+mn-lt"/>
                <a:ea typeface="+mn-ea"/>
                <a:cs typeface="+mn-cs"/>
              </a:rPr>
              <a:t>May 9. Including X2.2 (at 08:45 UT) and X1.1 (at 17:23 UT) flares, accompanied by halo CMEs</a:t>
            </a:r>
          </a:p>
          <a:p>
            <a:r>
              <a:rPr lang="en-US" sz="1800" kern="1200" dirty="0">
                <a:solidFill>
                  <a:schemeClr val="tx1"/>
                </a:solidFill>
                <a:effectLst/>
                <a:latin typeface="+mn-lt"/>
                <a:ea typeface="+mn-ea"/>
                <a:cs typeface="+mn-cs"/>
              </a:rPr>
              <a:t>with initial velocities of 1280 km/s and 1024 km/s respectively.</a:t>
            </a:r>
          </a:p>
          <a:p>
            <a:r>
              <a:rPr lang="en-US" sz="1800" kern="1200" dirty="0">
                <a:solidFill>
                  <a:schemeClr val="tx1"/>
                </a:solidFill>
                <a:effectLst/>
                <a:latin typeface="+mn-lt"/>
                <a:ea typeface="+mn-ea"/>
                <a:cs typeface="+mn-cs"/>
              </a:rPr>
              <a:t>On May 10 and 11, the active region produced two more significant flares (X3.9 and X5.8),</a:t>
            </a:r>
          </a:p>
          <a:p>
            <a:r>
              <a:rPr lang="en-US" sz="1800" kern="1200" dirty="0">
                <a:solidFill>
                  <a:schemeClr val="tx1"/>
                </a:solidFill>
                <a:effectLst/>
                <a:latin typeface="+mn-lt"/>
                <a:ea typeface="+mn-ea"/>
                <a:cs typeface="+mn-cs"/>
              </a:rPr>
              <a:t>with fast CMEs, which lead to an increase in observed proton fluxes according to GOES data</a:t>
            </a:r>
          </a:p>
          <a:p>
            <a:r>
              <a:rPr lang="en-US" sz="1800" kern="1200" dirty="0">
                <a:solidFill>
                  <a:schemeClr val="tx1"/>
                </a:solidFill>
                <a:effectLst/>
                <a:latin typeface="+mn-lt"/>
                <a:ea typeface="+mn-ea"/>
                <a:cs typeface="+mn-cs"/>
              </a:rPr>
              <a:t>(https://</a:t>
            </a:r>
            <a:r>
              <a:rPr lang="en-US" sz="1800" kern="1200" dirty="0" err="1">
                <a:solidFill>
                  <a:schemeClr val="tx1"/>
                </a:solidFill>
                <a:effectLst/>
                <a:latin typeface="+mn-lt"/>
                <a:ea typeface="+mn-ea"/>
                <a:cs typeface="+mn-cs"/>
              </a:rPr>
              <a:t>www.swpc.noaa.gov</a:t>
            </a:r>
            <a:r>
              <a:rPr lang="en-US" sz="1800" kern="1200" dirty="0">
                <a:solidFill>
                  <a:schemeClr val="tx1"/>
                </a:solidFill>
                <a:effectLst/>
                <a:latin typeface="+mn-lt"/>
                <a:ea typeface="+mn-ea"/>
                <a:cs typeface="+mn-cs"/>
              </a:rPr>
              <a:t>/products/goes-proton-flux). </a:t>
            </a:r>
          </a:p>
          <a:p>
            <a:endParaRPr lang="en-US" dirty="0"/>
          </a:p>
        </p:txBody>
      </p:sp>
      <p:sp>
        <p:nvSpPr>
          <p:cNvPr id="4" name="Slide Number Placeholder 3"/>
          <p:cNvSpPr>
            <a:spLocks noGrp="1"/>
          </p:cNvSpPr>
          <p:nvPr>
            <p:ph type="sldNum" sz="quarter" idx="5"/>
          </p:nvPr>
        </p:nvSpPr>
        <p:spPr/>
        <p:txBody>
          <a:bodyPr/>
          <a:lstStyle/>
          <a:p>
            <a:fld id="{9962544B-E5D6-4741-9FAB-FFF18950EE4E}" type="slidenum">
              <a:rPr lang="el-GR" smtClean="0"/>
              <a:t>4</a:t>
            </a:fld>
            <a:endParaRPr lang="el-GR"/>
          </a:p>
        </p:txBody>
      </p:sp>
    </p:spTree>
    <p:extLst>
      <p:ext uri="{BB962C8B-B14F-4D97-AF65-F5344CB8AC3E}">
        <p14:creationId xmlns:p14="http://schemas.microsoft.com/office/powerpoint/2010/main" val="21245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high-energy tail of this SPE is registered by Neutron Monitor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From May 7 – 11, multiple strong solar flares and at least seven CMEs stormed toward Earth. </a:t>
            </a:r>
          </a:p>
          <a:p>
            <a:r>
              <a:rPr lang="en-US" dirty="0"/>
              <a:t> 74 occurred during an irregular </a:t>
            </a:r>
            <a:r>
              <a:rPr lang="en-US" dirty="0" err="1"/>
              <a:t>Forbush</a:t>
            </a:r>
            <a:r>
              <a:rPr lang="en-US" dirty="0"/>
              <a:t> Decrease with sharp amplitude reduction and rapid recovery. Specifically, a 15% decrease was recorded, followed by an exceptionally fast 10% recovery within 1.5 hours, as observed by the Oulu neutron monitor </a:t>
            </a:r>
            <a:r>
              <a:rPr lang="en-US" dirty="0" err="1"/>
              <a:t>station.This</a:t>
            </a:r>
            <a:r>
              <a:rPr lang="en-US" dirty="0"/>
              <a:t> event triggered the strongest geomagnetic storm in two decades (May 10–11, 2024), causing auroras at unprecedented latitudes worldwide. OULOU about 5% LMKS 4%</a:t>
            </a:r>
          </a:p>
        </p:txBody>
      </p:sp>
      <p:sp>
        <p:nvSpPr>
          <p:cNvPr id="4" name="Slide Number Placeholder 3"/>
          <p:cNvSpPr>
            <a:spLocks noGrp="1"/>
          </p:cNvSpPr>
          <p:nvPr>
            <p:ph type="sldNum" sz="quarter" idx="5"/>
          </p:nvPr>
        </p:nvSpPr>
        <p:spPr/>
        <p:txBody>
          <a:bodyPr/>
          <a:lstStyle/>
          <a:p>
            <a:fld id="{9962544B-E5D6-4741-9FAB-FFF18950EE4E}" type="slidenum">
              <a:rPr lang="el-GR" smtClean="0"/>
              <a:t>5</a:t>
            </a:fld>
            <a:endParaRPr lang="el-GR"/>
          </a:p>
        </p:txBody>
      </p:sp>
    </p:spTree>
    <p:extLst>
      <p:ext uri="{BB962C8B-B14F-4D97-AF65-F5344CB8AC3E}">
        <p14:creationId xmlns:p14="http://schemas.microsoft.com/office/powerpoint/2010/main" val="1012131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response of the GLE Alert to this enhancement was to first activate Alert status at the OULU station</a:t>
            </a:r>
          </a:p>
        </p:txBody>
      </p:sp>
      <p:sp>
        <p:nvSpPr>
          <p:cNvPr id="4" name="Slide Number Placeholder 3"/>
          <p:cNvSpPr>
            <a:spLocks noGrp="1"/>
          </p:cNvSpPr>
          <p:nvPr>
            <p:ph type="sldNum" sz="quarter" idx="5"/>
          </p:nvPr>
        </p:nvSpPr>
        <p:spPr/>
        <p:txBody>
          <a:bodyPr/>
          <a:lstStyle/>
          <a:p>
            <a:fld id="{9962544B-E5D6-4741-9FAB-FFF18950EE4E}" type="slidenum">
              <a:rPr lang="el-GR" smtClean="0"/>
              <a:t>6</a:t>
            </a:fld>
            <a:endParaRPr lang="el-GR"/>
          </a:p>
        </p:txBody>
      </p:sp>
    </p:spTree>
    <p:extLst>
      <p:ext uri="{BB962C8B-B14F-4D97-AF65-F5344CB8AC3E}">
        <p14:creationId xmlns:p14="http://schemas.microsoft.com/office/powerpoint/2010/main" val="3113280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evolution progressed as depicted in these figures. Initially, t</a:t>
            </a:r>
          </a:p>
        </p:txBody>
      </p:sp>
      <p:sp>
        <p:nvSpPr>
          <p:cNvPr id="4" name="Slide Number Placeholder 3"/>
          <p:cNvSpPr>
            <a:spLocks noGrp="1"/>
          </p:cNvSpPr>
          <p:nvPr>
            <p:ph type="sldNum" sz="quarter" idx="5"/>
          </p:nvPr>
        </p:nvSpPr>
        <p:spPr/>
        <p:txBody>
          <a:bodyPr/>
          <a:lstStyle/>
          <a:p>
            <a:fld id="{8AF391B8-AFA8-C645-9DF2-6810A123C4D5}" type="slidenum">
              <a:rPr lang="en-US" smtClean="0"/>
              <a:t>7</a:t>
            </a:fld>
            <a:endParaRPr lang="en-US"/>
          </a:p>
        </p:txBody>
      </p:sp>
    </p:spTree>
    <p:extLst>
      <p:ext uri="{BB962C8B-B14F-4D97-AF65-F5344CB8AC3E}">
        <p14:creationId xmlns:p14="http://schemas.microsoft.com/office/powerpoint/2010/main" val="901219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GLE Alert ++ has successfully generated and issued a GLE alert notification at 2:05UT </a:t>
            </a:r>
            <a:r>
              <a:rPr lang="en-US" sz="1000" b="1" dirty="0"/>
              <a:t>(based on </a:t>
            </a:r>
            <a:r>
              <a:rPr lang="en-US" sz="1000" b="1" dirty="0" err="1"/>
              <a:t>ANeMos</a:t>
            </a:r>
            <a:r>
              <a:rPr lang="en-US" sz="1000" b="1" dirty="0"/>
              <a:t> server timestamp)  </a:t>
            </a:r>
          </a:p>
          <a:p>
            <a:endParaRPr lang="en-US" dirty="0"/>
          </a:p>
        </p:txBody>
      </p:sp>
      <p:sp>
        <p:nvSpPr>
          <p:cNvPr id="4" name="Slide Number Placeholder 3"/>
          <p:cNvSpPr>
            <a:spLocks noGrp="1"/>
          </p:cNvSpPr>
          <p:nvPr>
            <p:ph type="sldNum" sz="quarter" idx="5"/>
          </p:nvPr>
        </p:nvSpPr>
        <p:spPr/>
        <p:txBody>
          <a:bodyPr/>
          <a:lstStyle/>
          <a:p>
            <a:fld id="{8AF391B8-AFA8-C645-9DF2-6810A123C4D5}" type="slidenum">
              <a:rPr lang="en-US" smtClean="0"/>
              <a:t>8</a:t>
            </a:fld>
            <a:endParaRPr lang="en-US"/>
          </a:p>
        </p:txBody>
      </p:sp>
    </p:spTree>
    <p:extLst>
      <p:ext uri="{BB962C8B-B14F-4D97-AF65-F5344CB8AC3E}">
        <p14:creationId xmlns:p14="http://schemas.microsoft.com/office/powerpoint/2010/main" val="278371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200" dirty="0">
                <a:solidFill>
                  <a:schemeClr val="tx1"/>
                </a:solidFill>
                <a:effectLst/>
                <a:latin typeface="+mn-lt"/>
                <a:ea typeface="+mn-ea"/>
                <a:cs typeface="+mn-cs"/>
              </a:rPr>
              <a:t>We have performed a careful analysis of the sub-GLE of 08-Jun-2024 and found that it meets the criteria for the GLE definition: in addition to SOPO/B and DOMC/B, a weak but statistically significant response (~2 %*</a:t>
            </a:r>
            <a:r>
              <a:rPr lang="en-US" sz="1800" kern="1200" dirty="0" err="1">
                <a:solidFill>
                  <a:schemeClr val="tx1"/>
                </a:solidFill>
                <a:effectLst/>
                <a:latin typeface="+mn-lt"/>
                <a:ea typeface="+mn-ea"/>
                <a:cs typeface="+mn-cs"/>
              </a:rPr>
              <a:t>hr</a:t>
            </a:r>
            <a:r>
              <a:rPr lang="en-US" sz="1800" kern="1200" dirty="0">
                <a:solidFill>
                  <a:schemeClr val="tx1"/>
                </a:solidFill>
                <a:effectLst/>
                <a:latin typeface="+mn-lt"/>
                <a:ea typeface="+mn-ea"/>
                <a:cs typeface="+mn-cs"/>
              </a:rPr>
              <a:t>) was found in PWNK (</a:t>
            </a:r>
            <a:r>
              <a:rPr lang="en-US" sz="1800" kern="1200" dirty="0" err="1">
                <a:solidFill>
                  <a:schemeClr val="tx1"/>
                </a:solidFill>
                <a:effectLst/>
                <a:latin typeface="+mn-lt"/>
                <a:ea typeface="+mn-ea"/>
                <a:cs typeface="+mn-cs"/>
              </a:rPr>
              <a:t>Peawanuck</a:t>
            </a:r>
            <a:r>
              <a:rPr lang="en-US" sz="1800" kern="1200" dirty="0">
                <a:solidFill>
                  <a:schemeClr val="tx1"/>
                </a:solidFill>
                <a:effectLst/>
                <a:latin typeface="+mn-lt"/>
                <a:ea typeface="+mn-ea"/>
                <a:cs typeface="+mn-cs"/>
              </a:rPr>
              <a:t> </a:t>
            </a:r>
            <a:r>
              <a:rPr lang="en-US" sz="1800" kern="1200" dirty="0" err="1">
                <a:solidFill>
                  <a:schemeClr val="tx1"/>
                </a:solidFill>
                <a:effectLst/>
                <a:latin typeface="+mn-lt"/>
                <a:ea typeface="+mn-ea"/>
                <a:cs typeface="+mn-cs"/>
              </a:rPr>
              <a:t>pioounak</a:t>
            </a:r>
            <a:r>
              <a:rPr lang="en-US" sz="1800" kern="1200" dirty="0">
                <a:solidFill>
                  <a:schemeClr val="tx1"/>
                </a:solidFill>
                <a:effectLst/>
                <a:latin typeface="+mn-lt"/>
                <a:ea typeface="+mn-ea"/>
                <a:cs typeface="+mn-cs"/>
              </a:rPr>
              <a:t>) dataset. A paper about that is in preparation. </a:t>
            </a:r>
          </a:p>
          <a:p>
            <a:r>
              <a:rPr lang="en-US" dirty="0" err="1"/>
              <a:t>Kp</a:t>
            </a:r>
            <a:r>
              <a:rPr lang="en-US" dirty="0"/>
              <a:t> index does not directly measure interplanetary conditions, it is influenced by them. Specifically, high-speed solar wind streams, coronal mass ejections (CMEs), and strong southward IMF components (</a:t>
            </a:r>
            <a:r>
              <a:rPr lang="en-US" b="1" dirty="0" err="1"/>
              <a:t>Bz</a:t>
            </a:r>
            <a:r>
              <a:rPr lang="en-US" dirty="0"/>
              <a:t>) can enhance geomagnetic activity, leading to higher </a:t>
            </a:r>
            <a:r>
              <a:rPr lang="en-US" dirty="0" err="1"/>
              <a:t>Kp</a:t>
            </a:r>
            <a:r>
              <a:rPr lang="en-US" dirty="0"/>
              <a:t> values.</a:t>
            </a:r>
          </a:p>
          <a:p>
            <a:r>
              <a:rPr lang="en-US" dirty="0"/>
              <a:t>Thus, the </a:t>
            </a:r>
            <a:r>
              <a:rPr lang="en-US" b="1" dirty="0" err="1"/>
              <a:t>Kp</a:t>
            </a:r>
            <a:r>
              <a:rPr lang="en-US" b="1" dirty="0"/>
              <a:t> index reflects geomagnetic activity, which is driven by interplanetary conditions.</a:t>
            </a:r>
            <a:endParaRPr lang="en-US" dirty="0"/>
          </a:p>
          <a:p>
            <a:endParaRPr lang="en-US" sz="1800" kern="1200" dirty="0">
              <a:solidFill>
                <a:schemeClr val="tx1"/>
              </a:solidFill>
              <a:effectLst/>
              <a:latin typeface="+mn-lt"/>
              <a:ea typeface="+mn-ea"/>
              <a:cs typeface="+mn-cs"/>
            </a:endParaRPr>
          </a:p>
          <a:p>
            <a:br>
              <a:rPr lang="en-US" sz="1800" kern="1200" dirty="0">
                <a:solidFill>
                  <a:schemeClr val="tx1"/>
                </a:solidFill>
                <a:effectLst/>
                <a:latin typeface="+mn-lt"/>
                <a:ea typeface="+mn-ea"/>
                <a:cs typeface="+mn-cs"/>
              </a:rPr>
            </a:br>
            <a:endParaRPr lang="en-US" sz="1800" kern="1200" dirty="0">
              <a:solidFill>
                <a:schemeClr val="tx1"/>
              </a:solidFill>
              <a:effectLst/>
              <a:latin typeface="+mn-lt"/>
              <a:ea typeface="+mn-ea"/>
              <a:cs typeface="+mn-cs"/>
            </a:endParaRPr>
          </a:p>
          <a:p>
            <a:r>
              <a:rPr lang="en-US" sz="1800" kern="1200" dirty="0">
                <a:solidFill>
                  <a:schemeClr val="tx1"/>
                </a:solidFill>
                <a:effectLst/>
                <a:latin typeface="+mn-lt"/>
                <a:ea typeface="+mn-ea"/>
                <a:cs typeface="+mn-cs"/>
              </a:rPr>
              <a:t>Thus, the SEP event of 08-Jun-2024 becomes GLE#75, while that of 21-Nov-2024 is GLE#76.</a:t>
            </a:r>
          </a:p>
          <a:p>
            <a:endParaRPr lang="en-US" dirty="0"/>
          </a:p>
        </p:txBody>
      </p:sp>
      <p:sp>
        <p:nvSpPr>
          <p:cNvPr id="4" name="Slide Number Placeholder 3"/>
          <p:cNvSpPr>
            <a:spLocks noGrp="1"/>
          </p:cNvSpPr>
          <p:nvPr>
            <p:ph type="sldNum" sz="quarter" idx="5"/>
          </p:nvPr>
        </p:nvSpPr>
        <p:spPr/>
        <p:txBody>
          <a:bodyPr/>
          <a:lstStyle/>
          <a:p>
            <a:fld id="{9962544B-E5D6-4741-9FAB-FFF18950EE4E}" type="slidenum">
              <a:rPr lang="el-GR" smtClean="0"/>
              <a:t>10</a:t>
            </a:fld>
            <a:endParaRPr lang="el-GR"/>
          </a:p>
        </p:txBody>
      </p:sp>
    </p:spTree>
    <p:extLst>
      <p:ext uri="{BB962C8B-B14F-4D97-AF65-F5344CB8AC3E}">
        <p14:creationId xmlns:p14="http://schemas.microsoft.com/office/powerpoint/2010/main" val="1623828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62544B-E5D6-4741-9FAB-FFF18950EE4E}" type="slidenum">
              <a:rPr lang="el-GR" smtClean="0"/>
              <a:t>11</a:t>
            </a:fld>
            <a:endParaRPr lang="el-GR"/>
          </a:p>
        </p:txBody>
      </p:sp>
    </p:spTree>
    <p:extLst>
      <p:ext uri="{BB962C8B-B14F-4D97-AF65-F5344CB8AC3E}">
        <p14:creationId xmlns:p14="http://schemas.microsoft.com/office/powerpoint/2010/main" val="145590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79897" y="2795212"/>
            <a:ext cx="12238831" cy="1928727"/>
          </a:xfrm>
        </p:spPr>
        <p:txBody>
          <a:bodyPr/>
          <a:lstStyle/>
          <a:p>
            <a:r>
              <a:rPr lang="el-GR"/>
              <a:t>Στυλ κύριου τίτλου</a:t>
            </a:r>
          </a:p>
        </p:txBody>
      </p:sp>
      <p:sp>
        <p:nvSpPr>
          <p:cNvPr id="3" name="Υπότιτλος 2"/>
          <p:cNvSpPr>
            <a:spLocks noGrp="1"/>
          </p:cNvSpPr>
          <p:nvPr>
            <p:ph type="subTitle" idx="1"/>
          </p:nvPr>
        </p:nvSpPr>
        <p:spPr>
          <a:xfrm>
            <a:off x="2159794" y="5098838"/>
            <a:ext cx="10079038" cy="2299476"/>
          </a:xfrm>
        </p:spPr>
        <p:txBody>
          <a:bodyPr/>
          <a:lstStyle>
            <a:lvl1pPr marL="0" indent="0" algn="ctr">
              <a:buNone/>
              <a:defRPr>
                <a:solidFill>
                  <a:schemeClr val="tx1">
                    <a:tint val="75000"/>
                  </a:schemeClr>
                </a:solidFill>
              </a:defRPr>
            </a:lvl1pPr>
            <a:lvl2pPr marL="667957" indent="0" algn="ctr">
              <a:buNone/>
              <a:defRPr>
                <a:solidFill>
                  <a:schemeClr val="tx1">
                    <a:tint val="75000"/>
                  </a:schemeClr>
                </a:solidFill>
              </a:defRPr>
            </a:lvl2pPr>
            <a:lvl3pPr marL="1335918" indent="0" algn="ctr">
              <a:buNone/>
              <a:defRPr>
                <a:solidFill>
                  <a:schemeClr val="tx1">
                    <a:tint val="75000"/>
                  </a:schemeClr>
                </a:solidFill>
              </a:defRPr>
            </a:lvl3pPr>
            <a:lvl4pPr marL="2003877" indent="0" algn="ctr">
              <a:buNone/>
              <a:defRPr>
                <a:solidFill>
                  <a:schemeClr val="tx1">
                    <a:tint val="75000"/>
                  </a:schemeClr>
                </a:solidFill>
              </a:defRPr>
            </a:lvl4pPr>
            <a:lvl5pPr marL="2671833" indent="0" algn="ctr">
              <a:buNone/>
              <a:defRPr>
                <a:solidFill>
                  <a:schemeClr val="tx1">
                    <a:tint val="75000"/>
                  </a:schemeClr>
                </a:solidFill>
              </a:defRPr>
            </a:lvl5pPr>
            <a:lvl6pPr marL="3339790" indent="0" algn="ctr">
              <a:buNone/>
              <a:defRPr>
                <a:solidFill>
                  <a:schemeClr val="tx1">
                    <a:tint val="75000"/>
                  </a:schemeClr>
                </a:solidFill>
              </a:defRPr>
            </a:lvl6pPr>
            <a:lvl7pPr marL="4007754" indent="0" algn="ctr">
              <a:buNone/>
              <a:defRPr>
                <a:solidFill>
                  <a:schemeClr val="tx1">
                    <a:tint val="75000"/>
                  </a:schemeClr>
                </a:solidFill>
              </a:defRPr>
            </a:lvl7pPr>
            <a:lvl8pPr marL="4675717" indent="0" algn="ctr">
              <a:buNone/>
              <a:defRPr>
                <a:solidFill>
                  <a:schemeClr val="tx1">
                    <a:tint val="75000"/>
                  </a:schemeClr>
                </a:solidFill>
              </a:defRPr>
            </a:lvl8pPr>
            <a:lvl9pPr marL="5343673" indent="0" algn="ctr">
              <a:buNone/>
              <a:defRPr>
                <a:solidFill>
                  <a:schemeClr val="tx1">
                    <a:tint val="75000"/>
                  </a:schemeClr>
                </a:solidFill>
              </a:defRPr>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6BDECDF9-84F8-40B2-8F99-3FE62B843CC1}" type="datetimeFigureOut">
              <a:rPr lang="el-GR" smtClean="0"/>
              <a:t>19/3/25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5E69AF-4C15-4FE8-92DC-4D49A9667E3C}" type="slidenum">
              <a:rPr lang="el-GR" smtClean="0"/>
              <a:t>‹#›</a:t>
            </a:fld>
            <a:endParaRPr lang="el-GR"/>
          </a:p>
        </p:txBody>
      </p:sp>
    </p:spTree>
    <p:extLst>
      <p:ext uri="{BB962C8B-B14F-4D97-AF65-F5344CB8AC3E}">
        <p14:creationId xmlns:p14="http://schemas.microsoft.com/office/powerpoint/2010/main" val="377942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BDECDF9-84F8-40B2-8F99-3FE62B843CC1}" type="datetimeFigureOut">
              <a:rPr lang="el-GR" smtClean="0"/>
              <a:t>19/3/25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5E69AF-4C15-4FE8-92DC-4D49A9667E3C}" type="slidenum">
              <a:rPr lang="el-GR" smtClean="0"/>
              <a:t>‹#›</a:t>
            </a:fld>
            <a:endParaRPr lang="el-GR"/>
          </a:p>
        </p:txBody>
      </p:sp>
    </p:spTree>
    <p:extLst>
      <p:ext uri="{BB962C8B-B14F-4D97-AF65-F5344CB8AC3E}">
        <p14:creationId xmlns:p14="http://schemas.microsoft.com/office/powerpoint/2010/main" val="34695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16438430" y="472811"/>
            <a:ext cx="5102014" cy="10072705"/>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1132393" y="472811"/>
            <a:ext cx="15066060" cy="1007270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BDECDF9-84F8-40B2-8F99-3FE62B843CC1}" type="datetimeFigureOut">
              <a:rPr lang="el-GR" smtClean="0"/>
              <a:t>19/3/25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5E69AF-4C15-4FE8-92DC-4D49A9667E3C}" type="slidenum">
              <a:rPr lang="el-GR" smtClean="0"/>
              <a:t>‹#›</a:t>
            </a:fld>
            <a:endParaRPr lang="el-GR"/>
          </a:p>
        </p:txBody>
      </p:sp>
    </p:spTree>
    <p:extLst>
      <p:ext uri="{BB962C8B-B14F-4D97-AF65-F5344CB8AC3E}">
        <p14:creationId xmlns:p14="http://schemas.microsoft.com/office/powerpoint/2010/main" val="353601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BDECDF9-84F8-40B2-8F99-3FE62B843CC1}" type="datetimeFigureOut">
              <a:rPr lang="el-GR" smtClean="0"/>
              <a:t>19/3/25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5E69AF-4C15-4FE8-92DC-4D49A9667E3C}" type="slidenum">
              <a:rPr lang="el-GR" smtClean="0"/>
              <a:t>‹#›</a:t>
            </a:fld>
            <a:endParaRPr lang="el-GR"/>
          </a:p>
        </p:txBody>
      </p:sp>
    </p:spTree>
    <p:extLst>
      <p:ext uri="{BB962C8B-B14F-4D97-AF65-F5344CB8AC3E}">
        <p14:creationId xmlns:p14="http://schemas.microsoft.com/office/powerpoint/2010/main" val="205224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1137392" y="5782031"/>
            <a:ext cx="12238831" cy="1787093"/>
          </a:xfrm>
        </p:spPr>
        <p:txBody>
          <a:bodyPr anchor="t"/>
          <a:lstStyle>
            <a:lvl1pPr algn="l">
              <a:defRPr sz="5800" b="1" cap="all"/>
            </a:lvl1pPr>
          </a:lstStyle>
          <a:p>
            <a:r>
              <a:rPr lang="el-GR"/>
              <a:t>Στυλ κύριου τίτλου</a:t>
            </a:r>
          </a:p>
        </p:txBody>
      </p:sp>
      <p:sp>
        <p:nvSpPr>
          <p:cNvPr id="3" name="Θέση κειμένου 2"/>
          <p:cNvSpPr>
            <a:spLocks noGrp="1"/>
          </p:cNvSpPr>
          <p:nvPr>
            <p:ph type="body" idx="1"/>
          </p:nvPr>
        </p:nvSpPr>
        <p:spPr>
          <a:xfrm>
            <a:off x="1137392" y="3813730"/>
            <a:ext cx="12238831" cy="1968301"/>
          </a:xfrm>
        </p:spPr>
        <p:txBody>
          <a:bodyPr anchor="b"/>
          <a:lstStyle>
            <a:lvl1pPr marL="0" indent="0">
              <a:buNone/>
              <a:defRPr sz="2900">
                <a:solidFill>
                  <a:schemeClr val="tx1">
                    <a:tint val="75000"/>
                  </a:schemeClr>
                </a:solidFill>
              </a:defRPr>
            </a:lvl1pPr>
            <a:lvl2pPr marL="667957" indent="0">
              <a:buNone/>
              <a:defRPr sz="2600">
                <a:solidFill>
                  <a:schemeClr val="tx1">
                    <a:tint val="75000"/>
                  </a:schemeClr>
                </a:solidFill>
              </a:defRPr>
            </a:lvl2pPr>
            <a:lvl3pPr marL="1335918" indent="0">
              <a:buNone/>
              <a:defRPr sz="2300">
                <a:solidFill>
                  <a:schemeClr val="tx1">
                    <a:tint val="75000"/>
                  </a:schemeClr>
                </a:solidFill>
              </a:defRPr>
            </a:lvl3pPr>
            <a:lvl4pPr marL="2003877" indent="0">
              <a:buNone/>
              <a:defRPr sz="2000">
                <a:solidFill>
                  <a:schemeClr val="tx1">
                    <a:tint val="75000"/>
                  </a:schemeClr>
                </a:solidFill>
              </a:defRPr>
            </a:lvl4pPr>
            <a:lvl5pPr marL="2671833" indent="0">
              <a:buNone/>
              <a:defRPr sz="2000">
                <a:solidFill>
                  <a:schemeClr val="tx1">
                    <a:tint val="75000"/>
                  </a:schemeClr>
                </a:solidFill>
              </a:defRPr>
            </a:lvl5pPr>
            <a:lvl6pPr marL="3339790" indent="0">
              <a:buNone/>
              <a:defRPr sz="2000">
                <a:solidFill>
                  <a:schemeClr val="tx1">
                    <a:tint val="75000"/>
                  </a:schemeClr>
                </a:solidFill>
              </a:defRPr>
            </a:lvl6pPr>
            <a:lvl7pPr marL="4007754" indent="0">
              <a:buNone/>
              <a:defRPr sz="2000">
                <a:solidFill>
                  <a:schemeClr val="tx1">
                    <a:tint val="75000"/>
                  </a:schemeClr>
                </a:solidFill>
              </a:defRPr>
            </a:lvl7pPr>
            <a:lvl8pPr marL="4675717" indent="0">
              <a:buNone/>
              <a:defRPr sz="2000">
                <a:solidFill>
                  <a:schemeClr val="tx1">
                    <a:tint val="75000"/>
                  </a:schemeClr>
                </a:solidFill>
              </a:defRPr>
            </a:lvl8pPr>
            <a:lvl9pPr marL="5343673" indent="0">
              <a:buNone/>
              <a:defRPr sz="20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6BDECDF9-84F8-40B2-8F99-3FE62B843CC1}" type="datetimeFigureOut">
              <a:rPr lang="el-GR" smtClean="0"/>
              <a:t>19/3/25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5E69AF-4C15-4FE8-92DC-4D49A9667E3C}" type="slidenum">
              <a:rPr lang="el-GR" smtClean="0"/>
              <a:t>‹#›</a:t>
            </a:fld>
            <a:endParaRPr lang="el-GR"/>
          </a:p>
        </p:txBody>
      </p:sp>
    </p:spTree>
    <p:extLst>
      <p:ext uri="{BB962C8B-B14F-4D97-AF65-F5344CB8AC3E}">
        <p14:creationId xmlns:p14="http://schemas.microsoft.com/office/powerpoint/2010/main" val="223951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1132411" y="2755623"/>
            <a:ext cx="10084037" cy="77898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11456425" y="2755623"/>
            <a:ext cx="10084037" cy="7789892"/>
          </a:xfrm>
        </p:spPr>
        <p:txBody>
          <a:bodyPr/>
          <a:lstStyle>
            <a:lvl1pPr>
              <a:defRPr sz="4100"/>
            </a:lvl1pPr>
            <a:lvl2pPr>
              <a:defRPr sz="3500"/>
            </a:lvl2pPr>
            <a:lvl3pPr>
              <a:defRPr sz="2900"/>
            </a:lvl3pPr>
            <a:lvl4pPr>
              <a:defRPr sz="2600"/>
            </a:lvl4pPr>
            <a:lvl5pPr>
              <a:defRPr sz="2600"/>
            </a:lvl5pPr>
            <a:lvl6pPr>
              <a:defRPr sz="2600"/>
            </a:lvl6pPr>
            <a:lvl7pPr>
              <a:defRPr sz="2600"/>
            </a:lvl7pPr>
            <a:lvl8pPr>
              <a:defRPr sz="2600"/>
            </a:lvl8pPr>
            <a:lvl9pPr>
              <a:defRPr sz="2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6BDECDF9-84F8-40B2-8F99-3FE62B843CC1}" type="datetimeFigureOut">
              <a:rPr lang="el-GR" smtClean="0"/>
              <a:t>19/3/25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F5E69AF-4C15-4FE8-92DC-4D49A9667E3C}" type="slidenum">
              <a:rPr lang="el-GR" smtClean="0"/>
              <a:t>‹#›</a:t>
            </a:fld>
            <a:endParaRPr lang="el-GR"/>
          </a:p>
        </p:txBody>
      </p:sp>
    </p:spTree>
    <p:extLst>
      <p:ext uri="{BB962C8B-B14F-4D97-AF65-F5344CB8AC3E}">
        <p14:creationId xmlns:p14="http://schemas.microsoft.com/office/powerpoint/2010/main" val="198453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719931" y="360335"/>
            <a:ext cx="12958763" cy="1499658"/>
          </a:xfrm>
        </p:spPr>
        <p:txBody>
          <a:bodyPr/>
          <a:lstStyle>
            <a:lvl1pPr>
              <a:defRPr/>
            </a:lvl1pPr>
          </a:lstStyle>
          <a:p>
            <a:r>
              <a:rPr lang="el-GR"/>
              <a:t>Στυλ κύριου τίτλου</a:t>
            </a:r>
          </a:p>
        </p:txBody>
      </p:sp>
      <p:sp>
        <p:nvSpPr>
          <p:cNvPr id="3" name="Θέση κειμένου 2"/>
          <p:cNvSpPr>
            <a:spLocks noGrp="1"/>
          </p:cNvSpPr>
          <p:nvPr>
            <p:ph type="body" idx="1"/>
          </p:nvPr>
        </p:nvSpPr>
        <p:spPr>
          <a:xfrm>
            <a:off x="719931" y="2014125"/>
            <a:ext cx="6361893" cy="839391"/>
          </a:xfrm>
        </p:spPr>
        <p:txBody>
          <a:bodyPr anchor="b"/>
          <a:lstStyle>
            <a:lvl1pPr marL="0" indent="0">
              <a:buNone/>
              <a:defRPr sz="3500" b="1"/>
            </a:lvl1pPr>
            <a:lvl2pPr marL="667957" indent="0">
              <a:buNone/>
              <a:defRPr sz="2900" b="1"/>
            </a:lvl2pPr>
            <a:lvl3pPr marL="1335918" indent="0">
              <a:buNone/>
              <a:defRPr sz="2600" b="1"/>
            </a:lvl3pPr>
            <a:lvl4pPr marL="2003877" indent="0">
              <a:buNone/>
              <a:defRPr sz="2300" b="1"/>
            </a:lvl4pPr>
            <a:lvl5pPr marL="2671833" indent="0">
              <a:buNone/>
              <a:defRPr sz="2300" b="1"/>
            </a:lvl5pPr>
            <a:lvl6pPr marL="3339790" indent="0">
              <a:buNone/>
              <a:defRPr sz="2300" b="1"/>
            </a:lvl6pPr>
            <a:lvl7pPr marL="4007754" indent="0">
              <a:buNone/>
              <a:defRPr sz="2300" b="1"/>
            </a:lvl7pPr>
            <a:lvl8pPr marL="4675717" indent="0">
              <a:buNone/>
              <a:defRPr sz="2300" b="1"/>
            </a:lvl8pPr>
            <a:lvl9pPr marL="5343673" indent="0">
              <a:buNone/>
              <a:defRPr sz="2300" b="1"/>
            </a:lvl9pPr>
          </a:lstStyle>
          <a:p>
            <a:pPr lvl="0"/>
            <a:r>
              <a:rPr lang="el-GR"/>
              <a:t>Στυλ υποδείγματος κειμένου</a:t>
            </a:r>
          </a:p>
        </p:txBody>
      </p:sp>
      <p:sp>
        <p:nvSpPr>
          <p:cNvPr id="4" name="Θέση περιεχομένου 3"/>
          <p:cNvSpPr>
            <a:spLocks noGrp="1"/>
          </p:cNvSpPr>
          <p:nvPr>
            <p:ph sz="half" idx="2"/>
          </p:nvPr>
        </p:nvSpPr>
        <p:spPr>
          <a:xfrm>
            <a:off x="719931" y="2853517"/>
            <a:ext cx="6361893" cy="518423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7314302" y="2014125"/>
            <a:ext cx="6364392" cy="839391"/>
          </a:xfrm>
        </p:spPr>
        <p:txBody>
          <a:bodyPr anchor="b"/>
          <a:lstStyle>
            <a:lvl1pPr marL="0" indent="0">
              <a:buNone/>
              <a:defRPr sz="3500" b="1"/>
            </a:lvl1pPr>
            <a:lvl2pPr marL="667957" indent="0">
              <a:buNone/>
              <a:defRPr sz="2900" b="1"/>
            </a:lvl2pPr>
            <a:lvl3pPr marL="1335918" indent="0">
              <a:buNone/>
              <a:defRPr sz="2600" b="1"/>
            </a:lvl3pPr>
            <a:lvl4pPr marL="2003877" indent="0">
              <a:buNone/>
              <a:defRPr sz="2300" b="1"/>
            </a:lvl4pPr>
            <a:lvl5pPr marL="2671833" indent="0">
              <a:buNone/>
              <a:defRPr sz="2300" b="1"/>
            </a:lvl5pPr>
            <a:lvl6pPr marL="3339790" indent="0">
              <a:buNone/>
              <a:defRPr sz="2300" b="1"/>
            </a:lvl6pPr>
            <a:lvl7pPr marL="4007754" indent="0">
              <a:buNone/>
              <a:defRPr sz="2300" b="1"/>
            </a:lvl7pPr>
            <a:lvl8pPr marL="4675717" indent="0">
              <a:buNone/>
              <a:defRPr sz="2300" b="1"/>
            </a:lvl8pPr>
            <a:lvl9pPr marL="5343673" indent="0">
              <a:buNone/>
              <a:defRPr sz="23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7314302" y="2853517"/>
            <a:ext cx="6364392" cy="5184236"/>
          </a:xfrm>
        </p:spPr>
        <p:txBody>
          <a:bodyPr/>
          <a:lstStyle>
            <a:lvl1pPr>
              <a:defRPr sz="35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6BDECDF9-84F8-40B2-8F99-3FE62B843CC1}" type="datetimeFigureOut">
              <a:rPr lang="el-GR" smtClean="0"/>
              <a:t>19/3/25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F5E69AF-4C15-4FE8-92DC-4D49A9667E3C}" type="slidenum">
              <a:rPr lang="el-GR" smtClean="0"/>
              <a:t>‹#›</a:t>
            </a:fld>
            <a:endParaRPr lang="el-GR"/>
          </a:p>
        </p:txBody>
      </p:sp>
    </p:spTree>
    <p:extLst>
      <p:ext uri="{BB962C8B-B14F-4D97-AF65-F5344CB8AC3E}">
        <p14:creationId xmlns:p14="http://schemas.microsoft.com/office/powerpoint/2010/main" val="402656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6BDECDF9-84F8-40B2-8F99-3FE62B843CC1}" type="datetimeFigureOut">
              <a:rPr lang="el-GR" smtClean="0"/>
              <a:t>19/3/25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F5E69AF-4C15-4FE8-92DC-4D49A9667E3C}" type="slidenum">
              <a:rPr lang="el-GR" smtClean="0"/>
              <a:t>‹#›</a:t>
            </a:fld>
            <a:endParaRPr lang="el-GR"/>
          </a:p>
        </p:txBody>
      </p:sp>
    </p:spTree>
    <p:extLst>
      <p:ext uri="{BB962C8B-B14F-4D97-AF65-F5344CB8AC3E}">
        <p14:creationId xmlns:p14="http://schemas.microsoft.com/office/powerpoint/2010/main" val="4231101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BDECDF9-84F8-40B2-8F99-3FE62B843CC1}" type="datetimeFigureOut">
              <a:rPr lang="el-GR" smtClean="0"/>
              <a:t>19/3/25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F5E69AF-4C15-4FE8-92DC-4D49A9667E3C}" type="slidenum">
              <a:rPr lang="el-GR" smtClean="0"/>
              <a:t>‹#›</a:t>
            </a:fld>
            <a:endParaRPr lang="el-GR"/>
          </a:p>
        </p:txBody>
      </p:sp>
    </p:spTree>
    <p:extLst>
      <p:ext uri="{BB962C8B-B14F-4D97-AF65-F5344CB8AC3E}">
        <p14:creationId xmlns:p14="http://schemas.microsoft.com/office/powerpoint/2010/main" val="2924224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719932" y="358253"/>
            <a:ext cx="4737048" cy="1524653"/>
          </a:xfrm>
        </p:spPr>
        <p:txBody>
          <a:bodyPr anchor="b"/>
          <a:lstStyle>
            <a:lvl1pPr algn="l">
              <a:defRPr sz="2900" b="1"/>
            </a:lvl1pPr>
          </a:lstStyle>
          <a:p>
            <a:r>
              <a:rPr lang="el-GR"/>
              <a:t>Στυλ κύριου τίτλου</a:t>
            </a:r>
          </a:p>
        </p:txBody>
      </p:sp>
      <p:sp>
        <p:nvSpPr>
          <p:cNvPr id="3" name="Θέση περιεχομένου 2"/>
          <p:cNvSpPr>
            <a:spLocks noGrp="1"/>
          </p:cNvSpPr>
          <p:nvPr>
            <p:ph idx="1"/>
          </p:nvPr>
        </p:nvSpPr>
        <p:spPr>
          <a:xfrm>
            <a:off x="5629464" y="358267"/>
            <a:ext cx="8049231" cy="7679501"/>
          </a:xfrm>
        </p:spPr>
        <p:txBody>
          <a:bodyPr/>
          <a:lstStyle>
            <a:lvl1pPr>
              <a:defRPr sz="4700"/>
            </a:lvl1pPr>
            <a:lvl2pPr>
              <a:defRPr sz="4100"/>
            </a:lvl2pPr>
            <a:lvl3pPr>
              <a:defRPr sz="3500"/>
            </a:lvl3pPr>
            <a:lvl4pPr>
              <a:defRPr sz="2900"/>
            </a:lvl4pPr>
            <a:lvl5pPr>
              <a:defRPr sz="2900"/>
            </a:lvl5pPr>
            <a:lvl6pPr>
              <a:defRPr sz="2900"/>
            </a:lvl6pPr>
            <a:lvl7pPr>
              <a:defRPr sz="2900"/>
            </a:lvl7pPr>
            <a:lvl8pPr>
              <a:defRPr sz="2900"/>
            </a:lvl8pPr>
            <a:lvl9pPr>
              <a:defRPr sz="29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719932" y="1882905"/>
            <a:ext cx="4737048" cy="6154848"/>
          </a:xfrm>
        </p:spPr>
        <p:txBody>
          <a:bodyPr/>
          <a:lstStyle>
            <a:lvl1pPr marL="0" indent="0">
              <a:buNone/>
              <a:defRPr sz="2000"/>
            </a:lvl1pPr>
            <a:lvl2pPr marL="667957" indent="0">
              <a:buNone/>
              <a:defRPr sz="1800"/>
            </a:lvl2pPr>
            <a:lvl3pPr marL="1335918" indent="0">
              <a:buNone/>
              <a:defRPr sz="1500"/>
            </a:lvl3pPr>
            <a:lvl4pPr marL="2003877" indent="0">
              <a:buNone/>
              <a:defRPr sz="1300"/>
            </a:lvl4pPr>
            <a:lvl5pPr marL="2671833" indent="0">
              <a:buNone/>
              <a:defRPr sz="1300"/>
            </a:lvl5pPr>
            <a:lvl6pPr marL="3339790" indent="0">
              <a:buNone/>
              <a:defRPr sz="1300"/>
            </a:lvl6pPr>
            <a:lvl7pPr marL="4007754" indent="0">
              <a:buNone/>
              <a:defRPr sz="1300"/>
            </a:lvl7pPr>
            <a:lvl8pPr marL="4675717" indent="0">
              <a:buNone/>
              <a:defRPr sz="1300"/>
            </a:lvl8pPr>
            <a:lvl9pPr marL="5343673" indent="0">
              <a:buNone/>
              <a:defRPr sz="13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6BDECDF9-84F8-40B2-8F99-3FE62B843CC1}" type="datetimeFigureOut">
              <a:rPr lang="el-GR" smtClean="0"/>
              <a:t>19/3/25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F5E69AF-4C15-4FE8-92DC-4D49A9667E3C}" type="slidenum">
              <a:rPr lang="el-GR" smtClean="0"/>
              <a:t>‹#›</a:t>
            </a:fld>
            <a:endParaRPr lang="el-GR"/>
          </a:p>
        </p:txBody>
      </p:sp>
    </p:spTree>
    <p:extLst>
      <p:ext uri="{BB962C8B-B14F-4D97-AF65-F5344CB8AC3E}">
        <p14:creationId xmlns:p14="http://schemas.microsoft.com/office/powerpoint/2010/main" val="162704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822231" y="6298565"/>
            <a:ext cx="8639175" cy="743581"/>
          </a:xfrm>
        </p:spPr>
        <p:txBody>
          <a:bodyPr anchor="b"/>
          <a:lstStyle>
            <a:lvl1pPr algn="l">
              <a:defRPr sz="2900" b="1"/>
            </a:lvl1pPr>
          </a:lstStyle>
          <a:p>
            <a:r>
              <a:rPr lang="el-GR"/>
              <a:t>Στυλ κύριου τίτλου</a:t>
            </a:r>
          </a:p>
        </p:txBody>
      </p:sp>
      <p:sp>
        <p:nvSpPr>
          <p:cNvPr id="3" name="Θέση εικόνας 2"/>
          <p:cNvSpPr>
            <a:spLocks noGrp="1"/>
          </p:cNvSpPr>
          <p:nvPr>
            <p:ph type="pic" idx="1"/>
          </p:nvPr>
        </p:nvSpPr>
        <p:spPr>
          <a:xfrm>
            <a:off x="2822231" y="803983"/>
            <a:ext cx="8639175" cy="5398770"/>
          </a:xfrm>
        </p:spPr>
        <p:txBody>
          <a:bodyPr/>
          <a:lstStyle>
            <a:lvl1pPr marL="0" indent="0">
              <a:buNone/>
              <a:defRPr sz="4700"/>
            </a:lvl1pPr>
            <a:lvl2pPr marL="667957" indent="0">
              <a:buNone/>
              <a:defRPr sz="4100"/>
            </a:lvl2pPr>
            <a:lvl3pPr marL="1335918" indent="0">
              <a:buNone/>
              <a:defRPr sz="3500"/>
            </a:lvl3pPr>
            <a:lvl4pPr marL="2003877" indent="0">
              <a:buNone/>
              <a:defRPr sz="2900"/>
            </a:lvl4pPr>
            <a:lvl5pPr marL="2671833" indent="0">
              <a:buNone/>
              <a:defRPr sz="2900"/>
            </a:lvl5pPr>
            <a:lvl6pPr marL="3339790" indent="0">
              <a:buNone/>
              <a:defRPr sz="2900"/>
            </a:lvl6pPr>
            <a:lvl7pPr marL="4007754" indent="0">
              <a:buNone/>
              <a:defRPr sz="2900"/>
            </a:lvl7pPr>
            <a:lvl8pPr marL="4675717" indent="0">
              <a:buNone/>
              <a:defRPr sz="2900"/>
            </a:lvl8pPr>
            <a:lvl9pPr marL="5343673" indent="0">
              <a:buNone/>
              <a:defRPr sz="2900"/>
            </a:lvl9pPr>
          </a:lstStyle>
          <a:p>
            <a:endParaRPr lang="el-GR"/>
          </a:p>
        </p:txBody>
      </p:sp>
      <p:sp>
        <p:nvSpPr>
          <p:cNvPr id="4" name="Θέση κειμένου 3"/>
          <p:cNvSpPr>
            <a:spLocks noGrp="1"/>
          </p:cNvSpPr>
          <p:nvPr>
            <p:ph type="body" sz="half" idx="2"/>
          </p:nvPr>
        </p:nvSpPr>
        <p:spPr>
          <a:xfrm>
            <a:off x="2822231" y="7042146"/>
            <a:ext cx="8639175" cy="1056009"/>
          </a:xfrm>
        </p:spPr>
        <p:txBody>
          <a:bodyPr/>
          <a:lstStyle>
            <a:lvl1pPr marL="0" indent="0">
              <a:buNone/>
              <a:defRPr sz="2000"/>
            </a:lvl1pPr>
            <a:lvl2pPr marL="667957" indent="0">
              <a:buNone/>
              <a:defRPr sz="1800"/>
            </a:lvl2pPr>
            <a:lvl3pPr marL="1335918" indent="0">
              <a:buNone/>
              <a:defRPr sz="1500"/>
            </a:lvl3pPr>
            <a:lvl4pPr marL="2003877" indent="0">
              <a:buNone/>
              <a:defRPr sz="1300"/>
            </a:lvl4pPr>
            <a:lvl5pPr marL="2671833" indent="0">
              <a:buNone/>
              <a:defRPr sz="1300"/>
            </a:lvl5pPr>
            <a:lvl6pPr marL="3339790" indent="0">
              <a:buNone/>
              <a:defRPr sz="1300"/>
            </a:lvl6pPr>
            <a:lvl7pPr marL="4007754" indent="0">
              <a:buNone/>
              <a:defRPr sz="1300"/>
            </a:lvl7pPr>
            <a:lvl8pPr marL="4675717" indent="0">
              <a:buNone/>
              <a:defRPr sz="1300"/>
            </a:lvl8pPr>
            <a:lvl9pPr marL="5343673" indent="0">
              <a:buNone/>
              <a:defRPr sz="13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6BDECDF9-84F8-40B2-8F99-3FE62B843CC1}" type="datetimeFigureOut">
              <a:rPr lang="el-GR" smtClean="0"/>
              <a:t>19/3/25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F5E69AF-4C15-4FE8-92DC-4D49A9667E3C}" type="slidenum">
              <a:rPr lang="el-GR" smtClean="0"/>
              <a:t>‹#›</a:t>
            </a:fld>
            <a:endParaRPr lang="el-GR"/>
          </a:p>
        </p:txBody>
      </p:sp>
    </p:spTree>
    <p:extLst>
      <p:ext uri="{BB962C8B-B14F-4D97-AF65-F5344CB8AC3E}">
        <p14:creationId xmlns:p14="http://schemas.microsoft.com/office/powerpoint/2010/main" val="1355207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719931" y="360335"/>
            <a:ext cx="12958763" cy="1499658"/>
          </a:xfrm>
          <a:prstGeom prst="rect">
            <a:avLst/>
          </a:prstGeom>
        </p:spPr>
        <p:txBody>
          <a:bodyPr vert="horz" lIns="133589" tIns="66799" rIns="133589" bIns="66799" rtlCol="0" anchor="ctr">
            <a:normAutofit/>
          </a:bodyPr>
          <a:lstStyle/>
          <a:p>
            <a:r>
              <a:rPr lang="el-GR"/>
              <a:t>Στυλ κύριου τίτλου</a:t>
            </a:r>
          </a:p>
        </p:txBody>
      </p:sp>
      <p:sp>
        <p:nvSpPr>
          <p:cNvPr id="3" name="Θέση κειμένου 2"/>
          <p:cNvSpPr>
            <a:spLocks noGrp="1"/>
          </p:cNvSpPr>
          <p:nvPr>
            <p:ph type="body" idx="1"/>
          </p:nvPr>
        </p:nvSpPr>
        <p:spPr>
          <a:xfrm>
            <a:off x="719931" y="2099537"/>
            <a:ext cx="12958763" cy="5938231"/>
          </a:xfrm>
          <a:prstGeom prst="rect">
            <a:avLst/>
          </a:prstGeom>
        </p:spPr>
        <p:txBody>
          <a:bodyPr vert="horz" lIns="133589" tIns="66799" rIns="133589" bIns="66799"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719931" y="8339767"/>
            <a:ext cx="3359679" cy="479058"/>
          </a:xfrm>
          <a:prstGeom prst="rect">
            <a:avLst/>
          </a:prstGeom>
        </p:spPr>
        <p:txBody>
          <a:bodyPr vert="horz" lIns="133589" tIns="66799" rIns="133589" bIns="66799" rtlCol="0" anchor="ctr"/>
          <a:lstStyle>
            <a:lvl1pPr algn="l">
              <a:defRPr sz="1800">
                <a:solidFill>
                  <a:schemeClr val="tx1">
                    <a:tint val="75000"/>
                  </a:schemeClr>
                </a:solidFill>
              </a:defRPr>
            </a:lvl1pPr>
          </a:lstStyle>
          <a:p>
            <a:fld id="{6BDECDF9-84F8-40B2-8F99-3FE62B843CC1}" type="datetimeFigureOut">
              <a:rPr lang="el-GR" smtClean="0"/>
              <a:t>19/3/25</a:t>
            </a:fld>
            <a:endParaRPr lang="el-GR"/>
          </a:p>
        </p:txBody>
      </p:sp>
      <p:sp>
        <p:nvSpPr>
          <p:cNvPr id="5" name="Θέση υποσέλιδου 4"/>
          <p:cNvSpPr>
            <a:spLocks noGrp="1"/>
          </p:cNvSpPr>
          <p:nvPr>
            <p:ph type="ftr" sz="quarter" idx="3"/>
          </p:nvPr>
        </p:nvSpPr>
        <p:spPr>
          <a:xfrm>
            <a:off x="4919530" y="8339767"/>
            <a:ext cx="4559565" cy="479058"/>
          </a:xfrm>
          <a:prstGeom prst="rect">
            <a:avLst/>
          </a:prstGeom>
        </p:spPr>
        <p:txBody>
          <a:bodyPr vert="horz" lIns="133589" tIns="66799" rIns="133589" bIns="66799" rtlCol="0" anchor="ctr"/>
          <a:lstStyle>
            <a:lvl1pPr algn="ctr">
              <a:defRPr sz="18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10319016" y="8339767"/>
            <a:ext cx="3359679" cy="479058"/>
          </a:xfrm>
          <a:prstGeom prst="rect">
            <a:avLst/>
          </a:prstGeom>
        </p:spPr>
        <p:txBody>
          <a:bodyPr vert="horz" lIns="133589" tIns="66799" rIns="133589" bIns="66799" rtlCol="0" anchor="ctr"/>
          <a:lstStyle>
            <a:lvl1pPr algn="r">
              <a:defRPr sz="1800">
                <a:solidFill>
                  <a:schemeClr val="tx1">
                    <a:tint val="75000"/>
                  </a:schemeClr>
                </a:solidFill>
              </a:defRPr>
            </a:lvl1pPr>
          </a:lstStyle>
          <a:p>
            <a:fld id="{FF5E69AF-4C15-4FE8-92DC-4D49A9667E3C}" type="slidenum">
              <a:rPr lang="el-GR" smtClean="0"/>
              <a:t>‹#›</a:t>
            </a:fld>
            <a:endParaRPr lang="el-GR"/>
          </a:p>
        </p:txBody>
      </p:sp>
    </p:spTree>
    <p:extLst>
      <p:ext uri="{BB962C8B-B14F-4D97-AF65-F5344CB8AC3E}">
        <p14:creationId xmlns:p14="http://schemas.microsoft.com/office/powerpoint/2010/main" val="1235726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35918" rtl="0" eaLnBrk="1" latinLnBrk="0" hangingPunct="1">
        <a:spcBef>
          <a:spcPct val="0"/>
        </a:spcBef>
        <a:buNone/>
        <a:defRPr sz="6400" kern="1200">
          <a:solidFill>
            <a:schemeClr val="tx1"/>
          </a:solidFill>
          <a:latin typeface="+mj-lt"/>
          <a:ea typeface="+mj-ea"/>
          <a:cs typeface="+mj-cs"/>
        </a:defRPr>
      </a:lvl1pPr>
    </p:titleStyle>
    <p:bodyStyle>
      <a:lvl1pPr marL="500968" indent="-500968" algn="l" defTabSz="1335918" rtl="0" eaLnBrk="1" latinLnBrk="0" hangingPunct="1">
        <a:spcBef>
          <a:spcPct val="20000"/>
        </a:spcBef>
        <a:buFont typeface="Arial" pitchFamily="34" charset="0"/>
        <a:buChar char="•"/>
        <a:defRPr sz="4700" kern="1200">
          <a:solidFill>
            <a:schemeClr val="tx1"/>
          </a:solidFill>
          <a:latin typeface="+mn-lt"/>
          <a:ea typeface="+mn-ea"/>
          <a:cs typeface="+mn-cs"/>
        </a:defRPr>
      </a:lvl1pPr>
      <a:lvl2pPr marL="1085431" indent="-417473" algn="l" defTabSz="1335918" rtl="0" eaLnBrk="1" latinLnBrk="0" hangingPunct="1">
        <a:spcBef>
          <a:spcPct val="20000"/>
        </a:spcBef>
        <a:buFont typeface="Arial" pitchFamily="34" charset="0"/>
        <a:buChar char="–"/>
        <a:defRPr sz="4100" kern="1200">
          <a:solidFill>
            <a:schemeClr val="tx1"/>
          </a:solidFill>
          <a:latin typeface="+mn-lt"/>
          <a:ea typeface="+mn-ea"/>
          <a:cs typeface="+mn-cs"/>
        </a:defRPr>
      </a:lvl2pPr>
      <a:lvl3pPr marL="1669895" indent="-333979" algn="l" defTabSz="1335918" rtl="0" eaLnBrk="1" latinLnBrk="0" hangingPunct="1">
        <a:spcBef>
          <a:spcPct val="20000"/>
        </a:spcBef>
        <a:buFont typeface="Arial" pitchFamily="34" charset="0"/>
        <a:buChar char="•"/>
        <a:defRPr sz="3500" kern="1200">
          <a:solidFill>
            <a:schemeClr val="tx1"/>
          </a:solidFill>
          <a:latin typeface="+mn-lt"/>
          <a:ea typeface="+mn-ea"/>
          <a:cs typeface="+mn-cs"/>
        </a:defRPr>
      </a:lvl3pPr>
      <a:lvl4pPr marL="2337858" indent="-333979" algn="l" defTabSz="1335918" rtl="0" eaLnBrk="1" latinLnBrk="0" hangingPunct="1">
        <a:spcBef>
          <a:spcPct val="20000"/>
        </a:spcBef>
        <a:buFont typeface="Arial" pitchFamily="34" charset="0"/>
        <a:buChar char="–"/>
        <a:defRPr sz="2900" kern="1200">
          <a:solidFill>
            <a:schemeClr val="tx1"/>
          </a:solidFill>
          <a:latin typeface="+mn-lt"/>
          <a:ea typeface="+mn-ea"/>
          <a:cs typeface="+mn-cs"/>
        </a:defRPr>
      </a:lvl4pPr>
      <a:lvl5pPr marL="3005819" indent="-333979" algn="l" defTabSz="1335918" rtl="0" eaLnBrk="1" latinLnBrk="0" hangingPunct="1">
        <a:spcBef>
          <a:spcPct val="20000"/>
        </a:spcBef>
        <a:buFont typeface="Arial" pitchFamily="34" charset="0"/>
        <a:buChar char="»"/>
        <a:defRPr sz="2900" kern="1200">
          <a:solidFill>
            <a:schemeClr val="tx1"/>
          </a:solidFill>
          <a:latin typeface="+mn-lt"/>
          <a:ea typeface="+mn-ea"/>
          <a:cs typeface="+mn-cs"/>
        </a:defRPr>
      </a:lvl5pPr>
      <a:lvl6pPr marL="3673779" indent="-333979" algn="l" defTabSz="1335918"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341729" indent="-333979" algn="l" defTabSz="1335918"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5009694" indent="-333979" algn="l" defTabSz="1335918"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677654" indent="-333979" algn="l" defTabSz="1335918"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l-GR"/>
      </a:defPPr>
      <a:lvl1pPr marL="0" algn="l" defTabSz="1335918" rtl="0" eaLnBrk="1" latinLnBrk="0" hangingPunct="1">
        <a:defRPr sz="2600" kern="1200">
          <a:solidFill>
            <a:schemeClr val="tx1"/>
          </a:solidFill>
          <a:latin typeface="+mn-lt"/>
          <a:ea typeface="+mn-ea"/>
          <a:cs typeface="+mn-cs"/>
        </a:defRPr>
      </a:lvl1pPr>
      <a:lvl2pPr marL="667957" algn="l" defTabSz="1335918" rtl="0" eaLnBrk="1" latinLnBrk="0" hangingPunct="1">
        <a:defRPr sz="2600" kern="1200">
          <a:solidFill>
            <a:schemeClr val="tx1"/>
          </a:solidFill>
          <a:latin typeface="+mn-lt"/>
          <a:ea typeface="+mn-ea"/>
          <a:cs typeface="+mn-cs"/>
        </a:defRPr>
      </a:lvl2pPr>
      <a:lvl3pPr marL="1335918" algn="l" defTabSz="1335918" rtl="0" eaLnBrk="1" latinLnBrk="0" hangingPunct="1">
        <a:defRPr sz="2600" kern="1200">
          <a:solidFill>
            <a:schemeClr val="tx1"/>
          </a:solidFill>
          <a:latin typeface="+mn-lt"/>
          <a:ea typeface="+mn-ea"/>
          <a:cs typeface="+mn-cs"/>
        </a:defRPr>
      </a:lvl3pPr>
      <a:lvl4pPr marL="2003877" algn="l" defTabSz="1335918" rtl="0" eaLnBrk="1" latinLnBrk="0" hangingPunct="1">
        <a:defRPr sz="2600" kern="1200">
          <a:solidFill>
            <a:schemeClr val="tx1"/>
          </a:solidFill>
          <a:latin typeface="+mn-lt"/>
          <a:ea typeface="+mn-ea"/>
          <a:cs typeface="+mn-cs"/>
        </a:defRPr>
      </a:lvl4pPr>
      <a:lvl5pPr marL="2671833" algn="l" defTabSz="1335918" rtl="0" eaLnBrk="1" latinLnBrk="0" hangingPunct="1">
        <a:defRPr sz="2600" kern="1200">
          <a:solidFill>
            <a:schemeClr val="tx1"/>
          </a:solidFill>
          <a:latin typeface="+mn-lt"/>
          <a:ea typeface="+mn-ea"/>
          <a:cs typeface="+mn-cs"/>
        </a:defRPr>
      </a:lvl5pPr>
      <a:lvl6pPr marL="3339790" algn="l" defTabSz="1335918" rtl="0" eaLnBrk="1" latinLnBrk="0" hangingPunct="1">
        <a:defRPr sz="2600" kern="1200">
          <a:solidFill>
            <a:schemeClr val="tx1"/>
          </a:solidFill>
          <a:latin typeface="+mn-lt"/>
          <a:ea typeface="+mn-ea"/>
          <a:cs typeface="+mn-cs"/>
        </a:defRPr>
      </a:lvl6pPr>
      <a:lvl7pPr marL="4007754" algn="l" defTabSz="1335918" rtl="0" eaLnBrk="1" latinLnBrk="0" hangingPunct="1">
        <a:defRPr sz="2600" kern="1200">
          <a:solidFill>
            <a:schemeClr val="tx1"/>
          </a:solidFill>
          <a:latin typeface="+mn-lt"/>
          <a:ea typeface="+mn-ea"/>
          <a:cs typeface="+mn-cs"/>
        </a:defRPr>
      </a:lvl7pPr>
      <a:lvl8pPr marL="4675717" algn="l" defTabSz="1335918" rtl="0" eaLnBrk="1" latinLnBrk="0" hangingPunct="1">
        <a:defRPr sz="2600" kern="1200">
          <a:solidFill>
            <a:schemeClr val="tx1"/>
          </a:solidFill>
          <a:latin typeface="+mn-lt"/>
          <a:ea typeface="+mn-ea"/>
          <a:cs typeface="+mn-cs"/>
        </a:defRPr>
      </a:lvl8pPr>
      <a:lvl9pPr marL="5343673" algn="l" defTabSz="1335918"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gle.oulu.fi/#/"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s://www.nmdb.eu/ne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s://www.nmdb.eu/"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gle.oulu.fi/#/"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nmdb.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paceweatherlive.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spaceweatherlive.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gle.oulu.fi/#/" TargetMode="External"/><Relationship Id="rId4" Type="http://schemas.openxmlformats.org/officeDocument/2006/relationships/hyperlink" Target="https://www.nmdb.eu/nes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swe.ssa.esa.int/anemos-federated"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7"/>
          <p:cNvSpPr/>
          <p:nvPr/>
        </p:nvSpPr>
        <p:spPr>
          <a:xfrm>
            <a:off x="1262533" y="254397"/>
            <a:ext cx="9407687" cy="1058232"/>
          </a:xfrm>
          <a:prstGeom prst="rect">
            <a:avLst/>
          </a:prstGeom>
        </p:spPr>
        <p:txBody>
          <a:bodyPr wrap="square" lIns="133589" tIns="66799" rIns="133589" bIns="66799">
            <a:spAutoFit/>
          </a:bodyPr>
          <a:lstStyle/>
          <a:p>
            <a:pPr>
              <a:defRPr/>
            </a:pPr>
            <a:r>
              <a:rPr lang="en-US" sz="2000" b="1" kern="0" dirty="0">
                <a:cs typeface="Times New Roman"/>
              </a:rPr>
              <a:t>National &amp; </a:t>
            </a:r>
            <a:r>
              <a:rPr lang="en-US" sz="2000" b="1" kern="0" dirty="0" err="1">
                <a:cs typeface="Times New Roman"/>
              </a:rPr>
              <a:t>Kapodostrian</a:t>
            </a:r>
            <a:r>
              <a:rPr lang="en-US" sz="2000" b="1" kern="0" dirty="0">
                <a:cs typeface="Times New Roman"/>
              </a:rPr>
              <a:t> University of Athens</a:t>
            </a:r>
            <a:br>
              <a:rPr lang="el-GR" sz="2000" b="1" kern="0" dirty="0">
                <a:cs typeface="Times New Roman"/>
              </a:rPr>
            </a:br>
            <a:r>
              <a:rPr lang="en-US" sz="2000" b="1" kern="0" dirty="0">
                <a:cs typeface="Times New Roman"/>
              </a:rPr>
              <a:t>Physics Department</a:t>
            </a:r>
            <a:r>
              <a:rPr lang="el-GR" sz="2000" b="1" kern="0" dirty="0">
                <a:cs typeface="Times New Roman"/>
              </a:rPr>
              <a:t> – </a:t>
            </a:r>
            <a:r>
              <a:rPr lang="en-US" sz="2000" b="1" kern="0" dirty="0">
                <a:cs typeface="Times New Roman"/>
              </a:rPr>
              <a:t>Nuclear &amp; Particle Physics Sector</a:t>
            </a:r>
            <a:br>
              <a:rPr lang="el-GR" sz="2000" b="1" kern="0" dirty="0">
                <a:cs typeface="Times New Roman"/>
              </a:rPr>
            </a:br>
            <a:r>
              <a:rPr lang="en-US" sz="2000" b="1" kern="0" dirty="0">
                <a:cs typeface="Times New Roman"/>
              </a:rPr>
              <a:t>Athens Cosmic Ray Group</a:t>
            </a:r>
            <a:r>
              <a:rPr lang="el-GR" sz="2000" b="1" kern="0" dirty="0">
                <a:cs typeface="Times New Roman"/>
              </a:rPr>
              <a:t> – Α</a:t>
            </a:r>
            <a:r>
              <a:rPr lang="en-US" sz="2000" b="1" kern="0" dirty="0">
                <a:cs typeface="Times New Roman"/>
              </a:rPr>
              <a:t>.</a:t>
            </a:r>
            <a:r>
              <a:rPr lang="en-US" sz="2000" b="1" kern="0" dirty="0" err="1">
                <a:cs typeface="Times New Roman"/>
              </a:rPr>
              <a:t>Ne.Mo.S</a:t>
            </a:r>
            <a:r>
              <a:rPr lang="el-GR" sz="2000" b="1" kern="0" dirty="0">
                <a:cs typeface="Times New Roman"/>
              </a:rPr>
              <a:t>.</a:t>
            </a:r>
            <a:endParaRPr lang="el-GR" sz="2000" b="1" kern="0" dirty="0"/>
          </a:p>
        </p:txBody>
      </p:sp>
      <p:pic>
        <p:nvPicPr>
          <p:cNvPr id="9" name="Picture 9" descr="http://cosray.phys.uoa.gr/images/logo_ekp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60" y="152759"/>
            <a:ext cx="740598" cy="1172419"/>
          </a:xfrm>
          <a:prstGeom prst="rect">
            <a:avLst/>
          </a:prstGeom>
          <a:noFill/>
          <a:extLst>
            <a:ext uri="{909E8E84-426E-40DD-AFC4-6F175D3DCCD1}">
              <a14:hiddenFill xmlns:a14="http://schemas.microsoft.com/office/drawing/2010/main">
                <a:solidFill>
                  <a:srgbClr val="FFFFFF"/>
                </a:solidFill>
              </a14:hiddenFill>
            </a:ext>
          </a:extLst>
        </p:spPr>
      </p:pic>
      <p:sp>
        <p:nvSpPr>
          <p:cNvPr id="10" name="Τίτλος 1"/>
          <p:cNvSpPr>
            <a:spLocks noGrp="1"/>
          </p:cNvSpPr>
          <p:nvPr>
            <p:ph type="ctrTitle"/>
          </p:nvPr>
        </p:nvSpPr>
        <p:spPr>
          <a:xfrm>
            <a:off x="2074119" y="2716542"/>
            <a:ext cx="9865096" cy="1296144"/>
          </a:xfrm>
          <a:prstGeom prst="rect">
            <a:avLst/>
          </a:prstGeom>
        </p:spPr>
        <p:txBody>
          <a:bodyPr>
            <a:normAutofit/>
          </a:bodyPr>
          <a:lstStyle/>
          <a:p>
            <a:pPr fontAlgn="base">
              <a:spcBef>
                <a:spcPts val="0"/>
              </a:spcBef>
              <a:spcAft>
                <a:spcPct val="0"/>
              </a:spcAft>
              <a:defRPr/>
            </a:pPr>
            <a:r>
              <a:rPr lang="en-US" sz="3700" b="1" kern="0" dirty="0">
                <a:latin typeface="Calibri" pitchFamily="34" charset="0"/>
                <a:ea typeface="+mn-ea"/>
                <a:cs typeface="Times New Roman" pitchFamily="18" charset="0"/>
              </a:rPr>
              <a:t>The response of the GLE Alert ++ system during GLE74, GLE75 and GLE76</a:t>
            </a:r>
            <a:endParaRPr lang="el-GR" sz="3700" b="1" kern="0" dirty="0"/>
          </a:p>
        </p:txBody>
      </p:sp>
      <p:sp>
        <p:nvSpPr>
          <p:cNvPr id="12" name="Υπότιτλος 2"/>
          <p:cNvSpPr>
            <a:spLocks noGrp="1"/>
          </p:cNvSpPr>
          <p:nvPr>
            <p:ph type="subTitle" idx="1"/>
          </p:nvPr>
        </p:nvSpPr>
        <p:spPr>
          <a:xfrm>
            <a:off x="1193344" y="7161434"/>
            <a:ext cx="12417500" cy="576064"/>
          </a:xfrm>
        </p:spPr>
        <p:txBody>
          <a:bodyPr>
            <a:noAutofit/>
          </a:bodyPr>
          <a:lstStyle/>
          <a:p>
            <a:pPr fontAlgn="base">
              <a:spcBef>
                <a:spcPts val="0"/>
              </a:spcBef>
              <a:spcAft>
                <a:spcPct val="0"/>
              </a:spcAft>
            </a:pPr>
            <a:r>
              <a:rPr lang="en-US" sz="2600" b="1" dirty="0">
                <a:solidFill>
                  <a:schemeClr val="tx1"/>
                </a:solidFill>
                <a:cs typeface="Times New Roman" pitchFamily="18" charset="0"/>
              </a:rPr>
              <a:t>Website: http://cosray.phys.uoa.gr</a:t>
            </a:r>
            <a:endParaRPr lang="el-GR" sz="2600" b="1" dirty="0">
              <a:solidFill>
                <a:schemeClr val="tx1"/>
              </a:solidFill>
              <a:cs typeface="Times New Roman" pitchFamily="18"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8041" y="363315"/>
            <a:ext cx="2334309" cy="751286"/>
          </a:xfrm>
          <a:prstGeom prst="rect">
            <a:avLst/>
          </a:prstGeom>
          <a:solidFill>
            <a:schemeClr val="bg1"/>
          </a:solidFill>
          <a:ln>
            <a:noFill/>
          </a:ln>
          <a:effectLst/>
        </p:spPr>
      </p:pic>
      <p:cxnSp>
        <p:nvCxnSpPr>
          <p:cNvPr id="11" name="Ευθεία γραμμή σύνδεσης 10"/>
          <p:cNvCxnSpPr/>
          <p:nvPr/>
        </p:nvCxnSpPr>
        <p:spPr>
          <a:xfrm>
            <a:off x="-1227" y="1440000"/>
            <a:ext cx="143998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Ορθογώνιο 3"/>
          <p:cNvSpPr/>
          <p:nvPr/>
        </p:nvSpPr>
        <p:spPr>
          <a:xfrm>
            <a:off x="3382275" y="6651192"/>
            <a:ext cx="7632848" cy="492443"/>
          </a:xfrm>
          <a:prstGeom prst="rect">
            <a:avLst/>
          </a:prstGeom>
        </p:spPr>
        <p:txBody>
          <a:bodyPr wrap="square">
            <a:spAutoFit/>
          </a:bodyPr>
          <a:lstStyle/>
          <a:p>
            <a:pPr lvl="0" algn="ctr" fontAlgn="base">
              <a:spcAft>
                <a:spcPct val="0"/>
              </a:spcAft>
            </a:pPr>
            <a:r>
              <a:rPr lang="en-US" b="1" dirty="0">
                <a:cs typeface="Times New Roman" pitchFamily="18" charset="0"/>
              </a:rPr>
              <a:t>Athens Neutron Monitor Station (</a:t>
            </a:r>
            <a:r>
              <a:rPr lang="en-US" b="1" dirty="0" err="1">
                <a:cs typeface="Times New Roman" pitchFamily="18" charset="0"/>
              </a:rPr>
              <a:t>A.Ne.Mo.S</a:t>
            </a:r>
            <a:r>
              <a:rPr lang="en-US" b="1" dirty="0">
                <a:cs typeface="Times New Roman" pitchFamily="18" charset="0"/>
              </a:rPr>
              <a:t>.), NKUA</a:t>
            </a:r>
          </a:p>
        </p:txBody>
      </p:sp>
      <p:cxnSp>
        <p:nvCxnSpPr>
          <p:cNvPr id="24" name="Ευθεία γραμμή σύνδεσης 23"/>
          <p:cNvCxnSpPr/>
          <p:nvPr/>
        </p:nvCxnSpPr>
        <p:spPr>
          <a:xfrm>
            <a:off x="0" y="1402631"/>
            <a:ext cx="143986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Line 11"/>
          <p:cNvSpPr>
            <a:spLocks noChangeShapeType="1"/>
          </p:cNvSpPr>
          <p:nvPr/>
        </p:nvSpPr>
        <p:spPr bwMode="auto">
          <a:xfrm>
            <a:off x="-1227" y="7737498"/>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schemeClr val="bg1"/>
              </a:solidFill>
            </a:endParaRPr>
          </a:p>
        </p:txBody>
      </p:sp>
      <p:sp>
        <p:nvSpPr>
          <p:cNvPr id="5" name="Rectangle 4">
            <a:extLst>
              <a:ext uri="{FF2B5EF4-FFF2-40B4-BE49-F238E27FC236}">
                <a16:creationId xmlns:a16="http://schemas.microsoft.com/office/drawing/2014/main" id="{D502FDB4-2868-5340-8554-258257616B7F}"/>
              </a:ext>
            </a:extLst>
          </p:cNvPr>
          <p:cNvSpPr/>
          <p:nvPr/>
        </p:nvSpPr>
        <p:spPr>
          <a:xfrm>
            <a:off x="2074119" y="4500941"/>
            <a:ext cx="9433922" cy="830997"/>
          </a:xfrm>
          <a:prstGeom prst="rect">
            <a:avLst/>
          </a:prstGeom>
        </p:spPr>
        <p:txBody>
          <a:bodyPr wrap="square">
            <a:spAutoFit/>
          </a:bodyPr>
          <a:lstStyle/>
          <a:p>
            <a:pPr algn="ctr"/>
            <a:r>
              <a:rPr lang="en-US" sz="2400" dirty="0"/>
              <a:t>Maria Gerontidou, Pavlos Paschalis, Helen Mavromichalaki,  </a:t>
            </a:r>
          </a:p>
          <a:p>
            <a:pPr algn="ctr"/>
            <a:r>
              <a:rPr lang="en-US" sz="2400" dirty="0"/>
              <a:t>Maria Papailiou , Dimitra Lingri</a:t>
            </a:r>
          </a:p>
        </p:txBody>
      </p:sp>
      <p:sp>
        <p:nvSpPr>
          <p:cNvPr id="6" name="Rectangle 5">
            <a:extLst>
              <a:ext uri="{FF2B5EF4-FFF2-40B4-BE49-F238E27FC236}">
                <a16:creationId xmlns:a16="http://schemas.microsoft.com/office/drawing/2014/main" id="{A843D0FA-1C41-C049-AF77-59399F8D623A}"/>
              </a:ext>
            </a:extLst>
          </p:cNvPr>
          <p:cNvSpPr/>
          <p:nvPr/>
        </p:nvSpPr>
        <p:spPr>
          <a:xfrm>
            <a:off x="3023574" y="5620138"/>
            <a:ext cx="7535011" cy="400110"/>
          </a:xfrm>
          <a:prstGeom prst="rect">
            <a:avLst/>
          </a:prstGeom>
        </p:spPr>
        <p:txBody>
          <a:bodyPr wrap="none">
            <a:spAutoFit/>
          </a:bodyPr>
          <a:lstStyle/>
          <a:p>
            <a:r>
              <a:rPr lang="en-US" sz="2000" i="1" baseline="30000" dirty="0"/>
              <a:t>1</a:t>
            </a:r>
            <a:r>
              <a:rPr lang="en-US" sz="2000" i="1" dirty="0"/>
              <a:t>National and </a:t>
            </a:r>
            <a:r>
              <a:rPr lang="en-US" sz="2000" i="1" dirty="0" err="1"/>
              <a:t>Kapodistrian</a:t>
            </a:r>
            <a:r>
              <a:rPr lang="en-US" sz="2000" i="1" dirty="0"/>
              <a:t> University of Athens, Physics Department </a:t>
            </a:r>
          </a:p>
        </p:txBody>
      </p:sp>
      <p:sp>
        <p:nvSpPr>
          <p:cNvPr id="17" name="TextBox 16">
            <a:extLst>
              <a:ext uri="{FF2B5EF4-FFF2-40B4-BE49-F238E27FC236}">
                <a16:creationId xmlns:a16="http://schemas.microsoft.com/office/drawing/2014/main" id="{18604FB9-0B10-2B46-8275-14DBF3085B5C}"/>
              </a:ext>
            </a:extLst>
          </p:cNvPr>
          <p:cNvSpPr txBox="1"/>
          <p:nvPr/>
        </p:nvSpPr>
        <p:spPr>
          <a:xfrm>
            <a:off x="4318992" y="7992433"/>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Tree>
    <p:extLst>
      <p:ext uri="{BB962C8B-B14F-4D97-AF65-F5344CB8AC3E}">
        <p14:creationId xmlns:p14="http://schemas.microsoft.com/office/powerpoint/2010/main" val="37137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p:cNvSpPr>
            <a:spLocks noChangeShapeType="1"/>
          </p:cNvSpPr>
          <p:nvPr/>
        </p:nvSpPr>
        <p:spPr bwMode="auto">
          <a:xfrm>
            <a:off x="0" y="7994630"/>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schemeClr val="bg1"/>
              </a:solidFill>
            </a:endParaRPr>
          </a:p>
        </p:txBody>
      </p:sp>
      <p:sp>
        <p:nvSpPr>
          <p:cNvPr id="9" name="TextBox 8"/>
          <p:cNvSpPr txBox="1"/>
          <p:nvPr/>
        </p:nvSpPr>
        <p:spPr>
          <a:xfrm>
            <a:off x="5966377" y="82256"/>
            <a:ext cx="3115953" cy="492443"/>
          </a:xfrm>
          <a:prstGeom prst="rect">
            <a:avLst/>
          </a:prstGeom>
          <a:solidFill>
            <a:srgbClr val="006600"/>
          </a:solidFill>
        </p:spPr>
        <p:txBody>
          <a:bodyPr wrap="square" rtlCol="0">
            <a:spAutoFit/>
          </a:bodyPr>
          <a:lstStyle/>
          <a:p>
            <a:pPr algn="ctr"/>
            <a:r>
              <a:rPr lang="en-US" b="1" dirty="0">
                <a:solidFill>
                  <a:prstClr val="white"/>
                </a:solidFill>
              </a:rPr>
              <a:t>GLE75 – June 8, 2024  </a:t>
            </a:r>
            <a:endParaRPr lang="el-GR" b="1" dirty="0">
              <a:solidFill>
                <a:prstClr val="white"/>
              </a:solidFill>
            </a:endParaRPr>
          </a:p>
        </p:txBody>
      </p:sp>
      <p:sp>
        <p:nvSpPr>
          <p:cNvPr id="10" name="TextBox 9">
            <a:extLst>
              <a:ext uri="{FF2B5EF4-FFF2-40B4-BE49-F238E27FC236}">
                <a16:creationId xmlns:a16="http://schemas.microsoft.com/office/drawing/2014/main" id="{2A41FF75-B67A-399C-E42F-039DD0D9D2F8}"/>
              </a:ext>
            </a:extLst>
          </p:cNvPr>
          <p:cNvSpPr txBox="1"/>
          <p:nvPr/>
        </p:nvSpPr>
        <p:spPr>
          <a:xfrm>
            <a:off x="2231380" y="574699"/>
            <a:ext cx="36004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6600"/>
                </a:solidFill>
                <a:effectLst/>
                <a:uLnTx/>
                <a:uFillTx/>
              </a:rPr>
              <a:t>Space-borne observations </a:t>
            </a:r>
            <a:endParaRPr kumimoji="0" lang="el-GR" sz="2400" b="1" i="0" u="none" strike="noStrike" kern="0" cap="none" spc="0" normalizeH="0" baseline="0" noProof="0" dirty="0">
              <a:ln>
                <a:noFill/>
              </a:ln>
              <a:solidFill>
                <a:srgbClr val="006600"/>
              </a:solidFill>
              <a:effectLst/>
              <a:uLnTx/>
              <a:uFillTx/>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05" y="3630755"/>
            <a:ext cx="7631607"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248" y="1263603"/>
            <a:ext cx="7631607" cy="269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8806" y="2770783"/>
            <a:ext cx="6407225" cy="3832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98A74E41-B9F3-565F-F346-CA5C8F09B257}"/>
              </a:ext>
            </a:extLst>
          </p:cNvPr>
          <p:cNvSpPr txBox="1"/>
          <p:nvPr/>
        </p:nvSpPr>
        <p:spPr>
          <a:xfrm>
            <a:off x="127803" y="6978967"/>
            <a:ext cx="7875213" cy="1015663"/>
          </a:xfrm>
          <a:prstGeom prst="rect">
            <a:avLst/>
          </a:prstGeom>
          <a:noFill/>
        </p:spPr>
        <p:txBody>
          <a:bodyPr wrap="square">
            <a:spAutoFit/>
          </a:bodyPr>
          <a:lstStyle/>
          <a:p>
            <a:pPr algn="just"/>
            <a:r>
              <a:rPr lang="en-US" sz="2000" dirty="0">
                <a:solidFill>
                  <a:srgbClr val="006600"/>
                </a:solidFill>
                <a:effectLst/>
                <a:ea typeface="Calibri" panose="020F0502020204030204" pitchFamily="34" charset="0"/>
                <a:cs typeface="Times New Roman" panose="02020603050405020304" pitchFamily="18" charset="0"/>
              </a:rPr>
              <a:t>Figure 8. GOES-16 X-ray fluence in 0.5–4.0 </a:t>
            </a:r>
            <a:r>
              <a:rPr lang="en-US" sz="2000" dirty="0">
                <a:solidFill>
                  <a:srgbClr val="006600"/>
                </a:solidFill>
                <a:effectLst/>
                <a:ea typeface="Calibri" panose="020F0502020204030204" pitchFamily="34" charset="0"/>
                <a:cs typeface="Cambria Math" panose="02040503050406030204" pitchFamily="18" charset="0"/>
              </a:rPr>
              <a:t>Å</a:t>
            </a:r>
            <a:r>
              <a:rPr lang="en-US" sz="2000" dirty="0">
                <a:solidFill>
                  <a:srgbClr val="006600"/>
                </a:solidFill>
                <a:effectLst/>
                <a:ea typeface="Calibri" panose="020F0502020204030204" pitchFamily="34" charset="0"/>
                <a:cs typeface="Times New Roman" panose="02020603050405020304" pitchFamily="18" charset="0"/>
              </a:rPr>
              <a:t> and 1.0–8.0 </a:t>
            </a:r>
            <a:r>
              <a:rPr lang="en-US" sz="2000" dirty="0">
                <a:solidFill>
                  <a:srgbClr val="006600"/>
                </a:solidFill>
                <a:effectLst/>
                <a:ea typeface="Calibri" panose="020F0502020204030204" pitchFamily="34" charset="0"/>
                <a:cs typeface="Cambria Math" panose="02040503050406030204" pitchFamily="18" charset="0"/>
              </a:rPr>
              <a:t>Å</a:t>
            </a:r>
            <a:r>
              <a:rPr lang="en-US" sz="2000" dirty="0">
                <a:solidFill>
                  <a:srgbClr val="006600"/>
                </a:solidFill>
                <a:ea typeface="Calibri" panose="020F0502020204030204" pitchFamily="34" charset="0"/>
                <a:cs typeface="Times New Roman" panose="02020603050405020304" pitchFamily="18" charset="0"/>
              </a:rPr>
              <a:t> and GOES proton flux &gt;10 MeV and &gt; 100MeV </a:t>
            </a:r>
            <a:r>
              <a:rPr lang="en-US" sz="2000" dirty="0">
                <a:solidFill>
                  <a:srgbClr val="006600"/>
                </a:solidFill>
                <a:effectLst/>
                <a:ea typeface="Calibri" panose="020F0502020204030204" pitchFamily="34" charset="0"/>
                <a:cs typeface="Times New Roman" panose="02020603050405020304" pitchFamily="18" charset="0"/>
              </a:rPr>
              <a:t> as derived from </a:t>
            </a:r>
            <a:r>
              <a:rPr lang="en-US" sz="2000" dirty="0">
                <a:solidFill>
                  <a:srgbClr val="006600"/>
                </a:solidFill>
                <a:ea typeface="Calibri" panose="020F0502020204030204" pitchFamily="34" charset="0"/>
                <a:cs typeface="Times New Roman" panose="02020603050405020304" pitchFamily="18" charset="0"/>
              </a:rPr>
              <a:t>https://lasp.colorado.edu/space-weather-portal/goes-proton-flux/.</a:t>
            </a:r>
          </a:p>
        </p:txBody>
      </p:sp>
      <p:sp>
        <p:nvSpPr>
          <p:cNvPr id="14" name="Ορθογώνιο 13"/>
          <p:cNvSpPr/>
          <p:nvPr/>
        </p:nvSpPr>
        <p:spPr>
          <a:xfrm>
            <a:off x="8377221" y="1546647"/>
            <a:ext cx="5410396" cy="1015663"/>
          </a:xfrm>
          <a:prstGeom prst="rect">
            <a:avLst/>
          </a:prstGeom>
          <a:solidFill>
            <a:srgbClr val="006600"/>
          </a:solidFill>
        </p:spPr>
        <p:txBody>
          <a:bodyPr wrap="square">
            <a:spAutoFit/>
          </a:bodyPr>
          <a:lstStyle/>
          <a:p>
            <a:pPr algn="ctr"/>
            <a:r>
              <a:rPr lang="en-US" sz="2000" b="1" dirty="0">
                <a:solidFill>
                  <a:prstClr val="white"/>
                </a:solidFill>
              </a:rPr>
              <a:t>Geophysical Activity  </a:t>
            </a:r>
          </a:p>
          <a:p>
            <a:pPr algn="ctr"/>
            <a:r>
              <a:rPr lang="en-US" sz="2000" b="1" dirty="0">
                <a:solidFill>
                  <a:prstClr val="white"/>
                </a:solidFill>
              </a:rPr>
              <a:t>   </a:t>
            </a:r>
          </a:p>
          <a:p>
            <a:pPr algn="ctr"/>
            <a:r>
              <a:rPr lang="en-US" sz="2000" b="1" dirty="0">
                <a:solidFill>
                  <a:prstClr val="white"/>
                </a:solidFill>
              </a:rPr>
              <a:t>Quiet geomagnetic field on June 8, 2024</a:t>
            </a:r>
          </a:p>
        </p:txBody>
      </p:sp>
      <p:sp>
        <p:nvSpPr>
          <p:cNvPr id="15" name="TextBox 14">
            <a:extLst>
              <a:ext uri="{FF2B5EF4-FFF2-40B4-BE49-F238E27FC236}">
                <a16:creationId xmlns:a16="http://schemas.microsoft.com/office/drawing/2014/main" id="{98A74E41-B9F3-565F-F346-CA5C8F09B257}"/>
              </a:ext>
            </a:extLst>
          </p:cNvPr>
          <p:cNvSpPr txBox="1"/>
          <p:nvPr/>
        </p:nvSpPr>
        <p:spPr>
          <a:xfrm>
            <a:off x="8371098" y="6609784"/>
            <a:ext cx="5615137" cy="1323439"/>
          </a:xfrm>
          <a:prstGeom prst="rect">
            <a:avLst/>
          </a:prstGeom>
          <a:noFill/>
        </p:spPr>
        <p:txBody>
          <a:bodyPr wrap="square">
            <a:spAutoFit/>
          </a:bodyPr>
          <a:lstStyle/>
          <a:p>
            <a:pPr algn="just"/>
            <a:r>
              <a:rPr lang="en-US" sz="2000" dirty="0">
                <a:solidFill>
                  <a:srgbClr val="006600"/>
                </a:solidFill>
                <a:effectLst/>
                <a:ea typeface="Calibri" panose="020F0502020204030204" pitchFamily="34" charset="0"/>
                <a:cs typeface="Times New Roman" panose="02020603050405020304" pitchFamily="18" charset="0"/>
              </a:rPr>
              <a:t>Figure 9. </a:t>
            </a:r>
            <a:r>
              <a:rPr lang="en-US" sz="2000" dirty="0" err="1">
                <a:solidFill>
                  <a:srgbClr val="006600"/>
                </a:solidFill>
                <a:effectLst/>
                <a:ea typeface="Calibri" panose="020F0502020204030204" pitchFamily="34" charset="0"/>
                <a:cs typeface="Times New Roman" panose="02020603050405020304" pitchFamily="18" charset="0"/>
              </a:rPr>
              <a:t>Kp</a:t>
            </a:r>
            <a:r>
              <a:rPr lang="en-US" sz="2000" dirty="0">
                <a:solidFill>
                  <a:srgbClr val="006600"/>
                </a:solidFill>
                <a:effectLst/>
                <a:ea typeface="Calibri" panose="020F0502020204030204" pitchFamily="34" charset="0"/>
                <a:cs typeface="Times New Roman" panose="02020603050405020304" pitchFamily="18" charset="0"/>
              </a:rPr>
              <a:t> – index values for the time period from June 7 – June 10, 2024 (</a:t>
            </a:r>
            <a:r>
              <a:rPr lang="en-US" sz="2000" dirty="0">
                <a:solidFill>
                  <a:srgbClr val="006600"/>
                </a:solidFill>
                <a:ea typeface="Calibri" panose="020F0502020204030204" pitchFamily="34" charset="0"/>
                <a:cs typeface="Times New Roman" panose="02020603050405020304" pitchFamily="18" charset="0"/>
              </a:rPr>
              <a:t>https://lasp.colorado.edu/space-weather-portal/goes-proton-flux/</a:t>
            </a:r>
            <a:r>
              <a:rPr lang="en-US" sz="2000" dirty="0">
                <a:solidFill>
                  <a:srgbClr val="006600"/>
                </a:solidFill>
                <a:effectLst/>
                <a:ea typeface="Calibri" panose="020F0502020204030204" pitchFamily="34" charset="0"/>
                <a:cs typeface="Times New Roman" panose="02020603050405020304" pitchFamily="18" charset="0"/>
              </a:rPr>
              <a:t>).</a:t>
            </a:r>
            <a:endParaRPr lang="en-US" sz="2000" dirty="0">
              <a:solidFill>
                <a:srgbClr val="006600"/>
              </a:solidFill>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6209CE0C-F7D9-F54A-A7F8-87870EDF2BFE}"/>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cxnSp>
        <p:nvCxnSpPr>
          <p:cNvPr id="3" name="Straight Arrow Connector 2">
            <a:extLst>
              <a:ext uri="{FF2B5EF4-FFF2-40B4-BE49-F238E27FC236}">
                <a16:creationId xmlns:a16="http://schemas.microsoft.com/office/drawing/2014/main" id="{3C236119-B908-0B4D-A43F-C13D5F25771C}"/>
              </a:ext>
            </a:extLst>
          </p:cNvPr>
          <p:cNvCxnSpPr>
            <a:cxnSpLocks/>
          </p:cNvCxnSpPr>
          <p:nvPr/>
        </p:nvCxnSpPr>
        <p:spPr>
          <a:xfrm flipH="1">
            <a:off x="3238872" y="1546647"/>
            <a:ext cx="1512168" cy="475935"/>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4F907EB-5881-9845-9F44-8B1FE8AD3762}"/>
              </a:ext>
            </a:extLst>
          </p:cNvPr>
          <p:cNvSpPr txBox="1"/>
          <p:nvPr/>
        </p:nvSpPr>
        <p:spPr>
          <a:xfrm>
            <a:off x="4751040" y="1227731"/>
            <a:ext cx="2469449" cy="40011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006600"/>
                </a:solidFill>
                <a:effectLst/>
                <a:uLnTx/>
                <a:uFillTx/>
              </a:rPr>
              <a:t>M1.3 at 01:53  UT</a:t>
            </a:r>
          </a:p>
        </p:txBody>
      </p:sp>
      <p:sp>
        <p:nvSpPr>
          <p:cNvPr id="7" name="Rectangle 6">
            <a:extLst>
              <a:ext uri="{FF2B5EF4-FFF2-40B4-BE49-F238E27FC236}">
                <a16:creationId xmlns:a16="http://schemas.microsoft.com/office/drawing/2014/main" id="{EFE132A2-7BDC-294D-837E-4EF3A85B2C0F}"/>
              </a:ext>
            </a:extLst>
          </p:cNvPr>
          <p:cNvSpPr/>
          <p:nvPr/>
        </p:nvSpPr>
        <p:spPr>
          <a:xfrm>
            <a:off x="5120781" y="3885776"/>
            <a:ext cx="2205980" cy="523220"/>
          </a:xfrm>
          <a:prstGeom prst="rect">
            <a:avLst/>
          </a:prstGeom>
        </p:spPr>
        <p:txBody>
          <a:bodyPr wrap="square">
            <a:spAutoFit/>
          </a:bodyPr>
          <a:lstStyle/>
          <a:p>
            <a:r>
              <a:rPr lang="en-US" sz="1800" b="1" kern="0" dirty="0">
                <a:solidFill>
                  <a:srgbClr val="006600"/>
                </a:solidFill>
              </a:rPr>
              <a:t>Increase at  2:50UT</a:t>
            </a:r>
            <a:r>
              <a:rPr lang="en-US" sz="2800" b="1" kern="0" dirty="0"/>
              <a:t>, </a:t>
            </a:r>
            <a:endParaRPr lang="en-US" dirty="0"/>
          </a:p>
        </p:txBody>
      </p:sp>
      <p:cxnSp>
        <p:nvCxnSpPr>
          <p:cNvPr id="19" name="Straight Arrow Connector 18">
            <a:extLst>
              <a:ext uri="{FF2B5EF4-FFF2-40B4-BE49-F238E27FC236}">
                <a16:creationId xmlns:a16="http://schemas.microsoft.com/office/drawing/2014/main" id="{45616C9F-D2DB-C649-97F1-17F5FE80F0D1}"/>
              </a:ext>
            </a:extLst>
          </p:cNvPr>
          <p:cNvCxnSpPr>
            <a:cxnSpLocks/>
          </p:cNvCxnSpPr>
          <p:nvPr/>
        </p:nvCxnSpPr>
        <p:spPr>
          <a:xfrm flipH="1">
            <a:off x="3258259" y="4412819"/>
            <a:ext cx="2727505" cy="815341"/>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092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p:cNvSpPr>
            <a:spLocks noChangeShapeType="1"/>
          </p:cNvSpPr>
          <p:nvPr/>
        </p:nvSpPr>
        <p:spPr bwMode="auto">
          <a:xfrm>
            <a:off x="0" y="7994630"/>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schemeClr val="bg1"/>
              </a:solidFill>
            </a:endParaRPr>
          </a:p>
        </p:txBody>
      </p:sp>
      <p:sp>
        <p:nvSpPr>
          <p:cNvPr id="8" name="TextBox 7">
            <a:extLst>
              <a:ext uri="{FF2B5EF4-FFF2-40B4-BE49-F238E27FC236}">
                <a16:creationId xmlns:a16="http://schemas.microsoft.com/office/drawing/2014/main" id="{2A41FF75-B67A-399C-E42F-039DD0D9D2F8}"/>
              </a:ext>
            </a:extLst>
          </p:cNvPr>
          <p:cNvSpPr txBox="1"/>
          <p:nvPr/>
        </p:nvSpPr>
        <p:spPr>
          <a:xfrm>
            <a:off x="9143528" y="898575"/>
            <a:ext cx="36004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006600"/>
                </a:solidFill>
              </a:rPr>
              <a:t>Ground – based recordings</a:t>
            </a:r>
            <a:r>
              <a:rPr kumimoji="0" lang="en-US" sz="2400" b="1" i="0" u="none" strike="noStrike" kern="0" cap="none" spc="0" normalizeH="0" baseline="0" noProof="0" dirty="0">
                <a:ln>
                  <a:noFill/>
                </a:ln>
                <a:solidFill>
                  <a:srgbClr val="006600"/>
                </a:solidFill>
                <a:effectLst/>
                <a:uLnTx/>
                <a:uFillTx/>
              </a:rPr>
              <a:t> </a:t>
            </a:r>
            <a:endParaRPr kumimoji="0" lang="el-GR" sz="2400" b="1" i="0" u="none" strike="noStrike" kern="0" cap="none" spc="0" normalizeH="0" baseline="0" noProof="0" dirty="0">
              <a:ln>
                <a:noFill/>
              </a:ln>
              <a:solidFill>
                <a:srgbClr val="006600"/>
              </a:solidFill>
              <a:effectLst/>
              <a:uLnTx/>
              <a:uFillTx/>
            </a:endParaRPr>
          </a:p>
        </p:txBody>
      </p:sp>
      <p:sp>
        <p:nvSpPr>
          <p:cNvPr id="10" name="Ορθογώνιο 9"/>
          <p:cNvSpPr/>
          <p:nvPr/>
        </p:nvSpPr>
        <p:spPr>
          <a:xfrm>
            <a:off x="195107" y="5507087"/>
            <a:ext cx="2768335" cy="1785104"/>
          </a:xfrm>
          <a:prstGeom prst="rect">
            <a:avLst/>
          </a:prstGeom>
        </p:spPr>
        <p:txBody>
          <a:bodyPr wrap="square">
            <a:spAutoFit/>
          </a:bodyPr>
          <a:lstStyle/>
          <a:p>
            <a:pPr algn="ctr"/>
            <a:r>
              <a:rPr lang="en-US" sz="2200" b="1" dirty="0">
                <a:solidFill>
                  <a:srgbClr val="006600"/>
                </a:solidFill>
              </a:rPr>
              <a:t>7 best stations that recorded GLE76 according to OULU GLE database </a:t>
            </a:r>
            <a:r>
              <a:rPr lang="en-US" sz="2200" dirty="0">
                <a:solidFill>
                  <a:srgbClr val="006600"/>
                </a:solidFill>
              </a:rPr>
              <a:t>(</a:t>
            </a:r>
            <a:r>
              <a:rPr lang="en-US" sz="2200" dirty="0">
                <a:solidFill>
                  <a:srgbClr val="006600"/>
                </a:solidFill>
                <a:hlinkClick r:id="rId3"/>
              </a:rPr>
              <a:t>https://gle.oulu.fi/#/</a:t>
            </a:r>
            <a:r>
              <a:rPr lang="en-US" sz="2200" dirty="0">
                <a:solidFill>
                  <a:srgbClr val="006600"/>
                </a:solidFill>
              </a:rPr>
              <a:t>)</a:t>
            </a:r>
          </a:p>
        </p:txBody>
      </p:sp>
      <p:graphicFrame>
        <p:nvGraphicFramePr>
          <p:cNvPr id="11" name="Πίνακας 10"/>
          <p:cNvGraphicFramePr>
            <a:graphicFrameLocks noGrp="1"/>
          </p:cNvGraphicFramePr>
          <p:nvPr>
            <p:extLst>
              <p:ext uri="{D42A27DB-BD31-4B8C-83A1-F6EECF244321}">
                <p14:modId xmlns:p14="http://schemas.microsoft.com/office/powerpoint/2010/main" val="1284416039"/>
              </p:ext>
            </p:extLst>
          </p:nvPr>
        </p:nvGraphicFramePr>
        <p:xfrm>
          <a:off x="3310879" y="4662081"/>
          <a:ext cx="10801197" cy="3180279"/>
        </p:xfrm>
        <a:graphic>
          <a:graphicData uri="http://schemas.openxmlformats.org/drawingml/2006/table">
            <a:tbl>
              <a:tblPr firstRow="1" firstCol="1" bandRow="1"/>
              <a:tblGrid>
                <a:gridCol w="1291595">
                  <a:extLst>
                    <a:ext uri="{9D8B030D-6E8A-4147-A177-3AD203B41FA5}">
                      <a16:colId xmlns:a16="http://schemas.microsoft.com/office/drawing/2014/main" val="20000"/>
                    </a:ext>
                  </a:extLst>
                </a:gridCol>
                <a:gridCol w="1056622">
                  <a:extLst>
                    <a:ext uri="{9D8B030D-6E8A-4147-A177-3AD203B41FA5}">
                      <a16:colId xmlns:a16="http://schemas.microsoft.com/office/drawing/2014/main" val="20001"/>
                    </a:ext>
                  </a:extLst>
                </a:gridCol>
                <a:gridCol w="1056622">
                  <a:extLst>
                    <a:ext uri="{9D8B030D-6E8A-4147-A177-3AD203B41FA5}">
                      <a16:colId xmlns:a16="http://schemas.microsoft.com/office/drawing/2014/main" val="20002"/>
                    </a:ext>
                  </a:extLst>
                </a:gridCol>
                <a:gridCol w="932314">
                  <a:extLst>
                    <a:ext uri="{9D8B030D-6E8A-4147-A177-3AD203B41FA5}">
                      <a16:colId xmlns:a16="http://schemas.microsoft.com/office/drawing/2014/main" val="20003"/>
                    </a:ext>
                  </a:extLst>
                </a:gridCol>
                <a:gridCol w="994468">
                  <a:extLst>
                    <a:ext uri="{9D8B030D-6E8A-4147-A177-3AD203B41FA5}">
                      <a16:colId xmlns:a16="http://schemas.microsoft.com/office/drawing/2014/main" val="20004"/>
                    </a:ext>
                  </a:extLst>
                </a:gridCol>
                <a:gridCol w="2486171">
                  <a:extLst>
                    <a:ext uri="{9D8B030D-6E8A-4147-A177-3AD203B41FA5}">
                      <a16:colId xmlns:a16="http://schemas.microsoft.com/office/drawing/2014/main" val="20005"/>
                    </a:ext>
                  </a:extLst>
                </a:gridCol>
                <a:gridCol w="1180932">
                  <a:extLst>
                    <a:ext uri="{9D8B030D-6E8A-4147-A177-3AD203B41FA5}">
                      <a16:colId xmlns:a16="http://schemas.microsoft.com/office/drawing/2014/main" val="20006"/>
                    </a:ext>
                  </a:extLst>
                </a:gridCol>
                <a:gridCol w="1016270">
                  <a:extLst>
                    <a:ext uri="{9D8B030D-6E8A-4147-A177-3AD203B41FA5}">
                      <a16:colId xmlns:a16="http://schemas.microsoft.com/office/drawing/2014/main" val="20007"/>
                    </a:ext>
                  </a:extLst>
                </a:gridCol>
                <a:gridCol w="786203">
                  <a:extLst>
                    <a:ext uri="{9D8B030D-6E8A-4147-A177-3AD203B41FA5}">
                      <a16:colId xmlns:a16="http://schemas.microsoft.com/office/drawing/2014/main" val="20008"/>
                    </a:ext>
                  </a:extLst>
                </a:gridCol>
              </a:tblGrid>
              <a:tr h="384657">
                <a:tc>
                  <a:txBody>
                    <a:bodyPr/>
                    <a:lstStyle/>
                    <a:p>
                      <a:pPr algn="ctr">
                        <a:spcAft>
                          <a:spcPts val="0"/>
                        </a:spcAft>
                      </a:pPr>
                      <a:r>
                        <a:rPr lang="en-US" sz="1600" b="1" dirty="0">
                          <a:solidFill>
                            <a:srgbClr val="006600"/>
                          </a:solidFill>
                          <a:effectLst/>
                          <a:latin typeface="Calibri"/>
                          <a:ea typeface="Calibri"/>
                          <a:cs typeface="Times New Roman"/>
                        </a:rPr>
                        <a:t>Station</a:t>
                      </a:r>
                      <a:endParaRPr lang="el-GR" sz="1600"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Latitude</a:t>
                      </a:r>
                      <a:endParaRPr lang="el-GR" sz="1600" dirty="0">
                        <a:solidFill>
                          <a:srgbClr val="006600"/>
                        </a:solidFill>
                        <a:effectLst/>
                        <a:latin typeface="Calibri"/>
                        <a:ea typeface="Calibri"/>
                        <a:cs typeface="Times New Roman"/>
                      </a:endParaRPr>
                    </a:p>
                    <a:p>
                      <a:pPr algn="ctr">
                        <a:spcAft>
                          <a:spcPts val="0"/>
                        </a:spcAft>
                      </a:pPr>
                      <a:r>
                        <a:rPr lang="en-US" sz="1600" b="1" dirty="0">
                          <a:solidFill>
                            <a:srgbClr val="006600"/>
                          </a:solidFill>
                          <a:effectLst/>
                          <a:latin typeface="Calibri"/>
                          <a:ea typeface="Calibri"/>
                          <a:cs typeface="Times New Roman"/>
                        </a:rPr>
                        <a:t>(</a:t>
                      </a:r>
                      <a:r>
                        <a:rPr lang="en-US" sz="1600" b="1" baseline="30000" dirty="0">
                          <a:solidFill>
                            <a:srgbClr val="006600"/>
                          </a:solidFill>
                          <a:effectLst/>
                          <a:latin typeface="Calibri"/>
                          <a:ea typeface="Calibri"/>
                          <a:cs typeface="Times New Roman"/>
                        </a:rPr>
                        <a:t>o</a:t>
                      </a:r>
                      <a:r>
                        <a:rPr lang="en-US" sz="1600" b="1" dirty="0">
                          <a:solidFill>
                            <a:srgbClr val="006600"/>
                          </a:solidFill>
                          <a:effectLst/>
                          <a:latin typeface="Calibri"/>
                          <a:ea typeface="Calibri"/>
                          <a:cs typeface="Times New Roman"/>
                        </a:rPr>
                        <a:t>)</a:t>
                      </a:r>
                      <a:endParaRPr lang="el-GR" sz="1600"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Longitude</a:t>
                      </a:r>
                      <a:endParaRPr lang="el-GR" sz="1600" dirty="0">
                        <a:solidFill>
                          <a:srgbClr val="006600"/>
                        </a:solidFill>
                        <a:effectLst/>
                        <a:latin typeface="Calibri"/>
                        <a:ea typeface="Calibri"/>
                        <a:cs typeface="Times New Roman"/>
                      </a:endParaRPr>
                    </a:p>
                    <a:p>
                      <a:pPr algn="ctr">
                        <a:spcAft>
                          <a:spcPts val="0"/>
                        </a:spcAft>
                      </a:pPr>
                      <a:r>
                        <a:rPr lang="en-US" sz="1600" b="1" dirty="0">
                          <a:solidFill>
                            <a:srgbClr val="006600"/>
                          </a:solidFill>
                          <a:effectLst/>
                          <a:latin typeface="Calibri"/>
                          <a:ea typeface="Calibri"/>
                          <a:cs typeface="Times New Roman"/>
                        </a:rPr>
                        <a:t>(</a:t>
                      </a:r>
                      <a:r>
                        <a:rPr lang="en-US" sz="1600" b="1" baseline="30000" dirty="0">
                          <a:solidFill>
                            <a:srgbClr val="006600"/>
                          </a:solidFill>
                          <a:effectLst/>
                          <a:latin typeface="Calibri"/>
                          <a:ea typeface="Calibri"/>
                          <a:cs typeface="Times New Roman"/>
                        </a:rPr>
                        <a:t>o</a:t>
                      </a:r>
                      <a:r>
                        <a:rPr lang="en-US" sz="1600" b="1" dirty="0">
                          <a:solidFill>
                            <a:srgbClr val="006600"/>
                          </a:solidFill>
                          <a:effectLst/>
                          <a:latin typeface="Calibri"/>
                          <a:ea typeface="Calibri"/>
                          <a:cs typeface="Times New Roman"/>
                        </a:rPr>
                        <a:t>)</a:t>
                      </a:r>
                      <a:endParaRPr lang="el-GR" sz="1600"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6600"/>
                          </a:solidFill>
                          <a:effectLst/>
                          <a:latin typeface="Calibri"/>
                          <a:ea typeface="Calibri"/>
                          <a:cs typeface="Times New Roman"/>
                        </a:rPr>
                        <a:t>Altitude</a:t>
                      </a:r>
                      <a:endParaRPr lang="el-GR" sz="1600">
                        <a:solidFill>
                          <a:srgbClr val="006600"/>
                        </a:solidFill>
                        <a:effectLst/>
                        <a:latin typeface="Calibri"/>
                        <a:ea typeface="Calibri"/>
                        <a:cs typeface="Times New Roman"/>
                      </a:endParaRPr>
                    </a:p>
                    <a:p>
                      <a:pPr algn="ctr">
                        <a:spcAft>
                          <a:spcPts val="0"/>
                        </a:spcAft>
                      </a:pPr>
                      <a:r>
                        <a:rPr lang="en-US" sz="1600" b="1">
                          <a:solidFill>
                            <a:srgbClr val="006600"/>
                          </a:solidFill>
                          <a:effectLst/>
                          <a:latin typeface="Calibri"/>
                          <a:ea typeface="Calibri"/>
                          <a:cs typeface="Times New Roman"/>
                        </a:rPr>
                        <a:t>m</a:t>
                      </a:r>
                      <a:endParaRPr lang="el-GR" sz="160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6600"/>
                          </a:solidFill>
                          <a:effectLst/>
                          <a:latin typeface="Calibri"/>
                          <a:ea typeface="Calibri"/>
                          <a:cs typeface="Times New Roman"/>
                        </a:rPr>
                        <a:t>Rigidity</a:t>
                      </a:r>
                      <a:endParaRPr lang="el-GR" sz="1600">
                        <a:solidFill>
                          <a:srgbClr val="006600"/>
                        </a:solidFill>
                        <a:effectLst/>
                        <a:latin typeface="Calibri"/>
                        <a:ea typeface="Calibri"/>
                        <a:cs typeface="Times New Roman"/>
                      </a:endParaRPr>
                    </a:p>
                    <a:p>
                      <a:pPr algn="ctr">
                        <a:spcAft>
                          <a:spcPts val="0"/>
                        </a:spcAft>
                      </a:pPr>
                      <a:r>
                        <a:rPr lang="en-US" sz="1600" b="1">
                          <a:solidFill>
                            <a:srgbClr val="006600"/>
                          </a:solidFill>
                          <a:effectLst/>
                          <a:latin typeface="Calibri"/>
                          <a:ea typeface="Calibri"/>
                          <a:cs typeface="Times New Roman"/>
                        </a:rPr>
                        <a:t>GV</a:t>
                      </a:r>
                      <a:endParaRPr lang="el-GR" sz="160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6600"/>
                          </a:solidFill>
                          <a:effectLst/>
                          <a:latin typeface="Calibri"/>
                          <a:ea typeface="Calibri"/>
                          <a:cs typeface="Times New Roman"/>
                        </a:rPr>
                        <a:t>Date / Time </a:t>
                      </a:r>
                      <a:endParaRPr lang="el-GR" sz="1600">
                        <a:solidFill>
                          <a:srgbClr val="006600"/>
                        </a:solidFill>
                        <a:effectLst/>
                        <a:latin typeface="Calibri"/>
                        <a:ea typeface="Calibri"/>
                        <a:cs typeface="Times New Roman"/>
                      </a:endParaRPr>
                    </a:p>
                    <a:p>
                      <a:pPr algn="ctr">
                        <a:spcAft>
                          <a:spcPts val="0"/>
                        </a:spcAft>
                      </a:pPr>
                      <a:r>
                        <a:rPr lang="en-US" sz="1600" b="1">
                          <a:solidFill>
                            <a:srgbClr val="006600"/>
                          </a:solidFill>
                          <a:effectLst/>
                          <a:latin typeface="Calibri"/>
                          <a:ea typeface="Calibri"/>
                          <a:cs typeface="Times New Roman"/>
                        </a:rPr>
                        <a:t>(MM.DD. HH:MM) </a:t>
                      </a:r>
                      <a:endParaRPr lang="el-GR" sz="160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6600"/>
                          </a:solidFill>
                          <a:effectLst/>
                          <a:latin typeface="Calibri"/>
                          <a:ea typeface="Calibri"/>
                          <a:cs typeface="Times New Roman"/>
                        </a:rPr>
                        <a:t>Increase</a:t>
                      </a:r>
                      <a:r>
                        <a:rPr lang="en-US" sz="1600" b="1" baseline="-25000" dirty="0" err="1">
                          <a:solidFill>
                            <a:srgbClr val="006600"/>
                          </a:solidFill>
                          <a:effectLst/>
                          <a:latin typeface="Calibri"/>
                          <a:ea typeface="Calibri"/>
                          <a:cs typeface="Times New Roman"/>
                        </a:rPr>
                        <a:t>max</a:t>
                      </a:r>
                      <a:endParaRPr lang="el-GR" sz="1600" dirty="0">
                        <a:solidFill>
                          <a:srgbClr val="006600"/>
                        </a:solidFill>
                        <a:effectLst/>
                        <a:latin typeface="Calibri"/>
                        <a:ea typeface="Calibri"/>
                        <a:cs typeface="Times New Roman"/>
                      </a:endParaRPr>
                    </a:p>
                    <a:p>
                      <a:pPr algn="ctr">
                        <a:spcAft>
                          <a:spcPts val="0"/>
                        </a:spcAft>
                      </a:pPr>
                      <a:r>
                        <a:rPr lang="en-US" sz="1600" b="1" dirty="0">
                          <a:solidFill>
                            <a:srgbClr val="006600"/>
                          </a:solidFill>
                          <a:effectLst/>
                          <a:latin typeface="Calibri"/>
                          <a:ea typeface="Calibri"/>
                          <a:cs typeface="Times New Roman"/>
                        </a:rPr>
                        <a:t>%</a:t>
                      </a:r>
                      <a:endParaRPr lang="el-GR" sz="1600"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6600"/>
                          </a:solidFill>
                          <a:effectLst/>
                          <a:latin typeface="Calibri"/>
                          <a:ea typeface="Calibri"/>
                          <a:cs typeface="Times New Roman"/>
                        </a:rPr>
                        <a:t>Date </a:t>
                      </a:r>
                      <a:endParaRPr lang="el-GR" sz="160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6600"/>
                          </a:solidFill>
                          <a:effectLst/>
                          <a:latin typeface="Calibri"/>
                          <a:ea typeface="Calibri"/>
                          <a:cs typeface="Times New Roman"/>
                        </a:rPr>
                        <a:t>Time </a:t>
                      </a:r>
                      <a:endParaRPr lang="el-GR" sz="160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4657">
                <a:tc>
                  <a:txBody>
                    <a:bodyPr/>
                    <a:lstStyle/>
                    <a:p>
                      <a:pPr algn="ctr">
                        <a:spcAft>
                          <a:spcPts val="0"/>
                        </a:spcAft>
                      </a:pPr>
                      <a:r>
                        <a:rPr lang="en-US" sz="1600" b="1" dirty="0">
                          <a:solidFill>
                            <a:srgbClr val="006600"/>
                          </a:solidFill>
                          <a:effectLst/>
                          <a:latin typeface="Calibri"/>
                          <a:ea typeface="Calibri"/>
                          <a:cs typeface="Times New Roman"/>
                        </a:rPr>
                        <a:t>DOMB</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75.1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-123.38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3233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&lt;0.01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mn-lt"/>
                          <a:ea typeface="Calibri"/>
                          <a:cs typeface="Times New Roman"/>
                        </a:rPr>
                        <a:t> </a:t>
                      </a:r>
                      <a:r>
                        <a:rPr lang="en-US" sz="1600" b="1" dirty="0">
                          <a:solidFill>
                            <a:srgbClr val="006600"/>
                          </a:solidFill>
                          <a:effectLst/>
                          <a:latin typeface="+mn-lt"/>
                          <a:ea typeface="Calibri"/>
                          <a:cs typeface="Times New Roman"/>
                        </a:rPr>
                        <a:t>08.06</a:t>
                      </a:r>
                      <a:r>
                        <a:rPr lang="en-US" sz="1600" b="1" baseline="0" dirty="0">
                          <a:solidFill>
                            <a:srgbClr val="006600"/>
                          </a:solidFill>
                          <a:effectLst/>
                          <a:latin typeface="+mn-lt"/>
                          <a:ea typeface="Calibri"/>
                          <a:cs typeface="Times New Roman"/>
                        </a:rPr>
                        <a:t> </a:t>
                      </a:r>
                      <a:r>
                        <a:rPr lang="el-GR" sz="1600" b="1" dirty="0">
                          <a:solidFill>
                            <a:srgbClr val="006600"/>
                          </a:solidFill>
                          <a:effectLst/>
                          <a:latin typeface="+mn-lt"/>
                          <a:ea typeface="Calibri"/>
                          <a:cs typeface="Times New Roman"/>
                        </a:rPr>
                        <a:t>00</a:t>
                      </a:r>
                      <a:r>
                        <a:rPr lang="en-US" sz="1600" b="1" dirty="0">
                          <a:solidFill>
                            <a:srgbClr val="006600"/>
                          </a:solidFill>
                          <a:effectLst/>
                          <a:latin typeface="+mn-lt"/>
                          <a:ea typeface="Calibri"/>
                          <a:cs typeface="Times New Roman"/>
                        </a:rPr>
                        <a:t>:</a:t>
                      </a:r>
                      <a:r>
                        <a:rPr lang="el-GR" sz="1600" b="1" dirty="0">
                          <a:solidFill>
                            <a:srgbClr val="006600"/>
                          </a:solidFill>
                          <a:effectLst/>
                          <a:latin typeface="+mn-lt"/>
                          <a:ea typeface="Calibri"/>
                          <a:cs typeface="Times New Roman"/>
                        </a:rPr>
                        <a:t>00</a:t>
                      </a:r>
                      <a:r>
                        <a:rPr lang="en-US" sz="1600" b="1" baseline="0" dirty="0">
                          <a:solidFill>
                            <a:srgbClr val="006600"/>
                          </a:solidFill>
                          <a:effectLst/>
                          <a:latin typeface="+mn-lt"/>
                          <a:ea typeface="Calibri"/>
                          <a:cs typeface="Times New Roman"/>
                        </a:rPr>
                        <a:t> </a:t>
                      </a:r>
                      <a:r>
                        <a:rPr lang="el-GR" sz="1600" b="1" dirty="0">
                          <a:solidFill>
                            <a:srgbClr val="006600"/>
                          </a:solidFill>
                          <a:effectLst/>
                          <a:latin typeface="+mn-lt"/>
                          <a:ea typeface="Calibri"/>
                          <a:cs typeface="Times New Roman"/>
                        </a:rPr>
                        <a:t>–</a:t>
                      </a:r>
                      <a:r>
                        <a:rPr lang="en-US" sz="1600" b="1" dirty="0">
                          <a:solidFill>
                            <a:srgbClr val="006600"/>
                          </a:solidFill>
                          <a:effectLst/>
                          <a:latin typeface="+mn-lt"/>
                          <a:ea typeface="Calibri"/>
                          <a:cs typeface="Times New Roman"/>
                        </a:rPr>
                        <a:t> 08.06 </a:t>
                      </a:r>
                      <a:r>
                        <a:rPr lang="el-GR" sz="1600" b="1" dirty="0">
                          <a:solidFill>
                            <a:srgbClr val="006600"/>
                          </a:solidFill>
                          <a:effectLst/>
                          <a:latin typeface="+mn-lt"/>
                          <a:ea typeface="Calibri"/>
                          <a:cs typeface="Times New Roman"/>
                        </a:rPr>
                        <a:t>02</a:t>
                      </a:r>
                      <a:r>
                        <a:rPr lang="en-US" sz="1600" b="1" dirty="0">
                          <a:solidFill>
                            <a:srgbClr val="006600"/>
                          </a:solidFill>
                          <a:effectLst/>
                          <a:latin typeface="+mn-lt"/>
                          <a:ea typeface="Calibri"/>
                          <a:cs typeface="Times New Roman"/>
                        </a:rPr>
                        <a:t>:00</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8.65</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08/06/24</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04:35</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4657">
                <a:tc>
                  <a:txBody>
                    <a:bodyPr/>
                    <a:lstStyle/>
                    <a:p>
                      <a:pPr algn="ctr">
                        <a:spcAft>
                          <a:spcPts val="0"/>
                        </a:spcAft>
                      </a:pPr>
                      <a:r>
                        <a:rPr lang="en-US" sz="1600" b="1" dirty="0">
                          <a:solidFill>
                            <a:srgbClr val="006600"/>
                          </a:solidFill>
                          <a:effectLst/>
                          <a:latin typeface="Calibri"/>
                          <a:ea typeface="Calibri"/>
                          <a:cs typeface="Times New Roman"/>
                        </a:rPr>
                        <a:t>DOMC</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75.1</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-123.38   </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3233</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&lt;0.01</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08</a:t>
                      </a:r>
                      <a:r>
                        <a:rPr lang="en-US" sz="1600" b="1" dirty="0">
                          <a:solidFill>
                            <a:srgbClr val="006600"/>
                          </a:solidFill>
                          <a:effectLst/>
                          <a:latin typeface="Calibri"/>
                          <a:ea typeface="Calibri"/>
                          <a:cs typeface="Times New Roman"/>
                        </a:rPr>
                        <a:t>.</a:t>
                      </a:r>
                      <a:r>
                        <a:rPr lang="el-GR" sz="1600" b="1" dirty="0">
                          <a:solidFill>
                            <a:srgbClr val="006600"/>
                          </a:solidFill>
                          <a:effectLst/>
                          <a:latin typeface="Calibri"/>
                          <a:ea typeface="Calibri"/>
                          <a:cs typeface="Times New Roman"/>
                        </a:rPr>
                        <a:t>06 00:00 – 08</a:t>
                      </a:r>
                      <a:r>
                        <a:rPr lang="en-US" sz="1600" b="1" dirty="0">
                          <a:solidFill>
                            <a:srgbClr val="006600"/>
                          </a:solidFill>
                          <a:effectLst/>
                          <a:latin typeface="Calibri"/>
                          <a:ea typeface="Calibri"/>
                          <a:cs typeface="Times New Roman"/>
                        </a:rPr>
                        <a:t>.</a:t>
                      </a:r>
                      <a:r>
                        <a:rPr lang="el-GR" sz="1600" b="1" dirty="0">
                          <a:solidFill>
                            <a:srgbClr val="006600"/>
                          </a:solidFill>
                          <a:effectLst/>
                          <a:latin typeface="Calibri"/>
                          <a:ea typeface="Calibri"/>
                          <a:cs typeface="Times New Roman"/>
                        </a:rPr>
                        <a:t>06 02:00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5.76</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08/0</a:t>
                      </a:r>
                      <a:r>
                        <a:rPr lang="en-US" sz="1600" b="1" dirty="0">
                          <a:solidFill>
                            <a:srgbClr val="006600"/>
                          </a:solidFill>
                          <a:effectLst/>
                          <a:latin typeface="Calibri"/>
                          <a:ea typeface="Calibri"/>
                          <a:cs typeface="Times New Roman"/>
                        </a:rPr>
                        <a:t>6</a:t>
                      </a:r>
                      <a:r>
                        <a:rPr lang="el-GR" sz="1600" b="1" dirty="0">
                          <a:solidFill>
                            <a:srgbClr val="006600"/>
                          </a:solidFill>
                          <a:effectLst/>
                          <a:latin typeface="Calibri"/>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02:30</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4657">
                <a:tc>
                  <a:txBody>
                    <a:bodyPr/>
                    <a:lstStyle/>
                    <a:p>
                      <a:pPr algn="ctr">
                        <a:spcAft>
                          <a:spcPts val="0"/>
                        </a:spcAft>
                      </a:pPr>
                      <a:r>
                        <a:rPr lang="en-US" sz="1600" b="1" dirty="0">
                          <a:solidFill>
                            <a:srgbClr val="006600"/>
                          </a:solidFill>
                          <a:effectLst/>
                          <a:latin typeface="Calibri"/>
                          <a:ea typeface="Calibri"/>
                          <a:cs typeface="Times New Roman"/>
                        </a:rPr>
                        <a:t>MWSB</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mn-lt"/>
                          <a:ea typeface="Calibri"/>
                          <a:cs typeface="Times New Roman"/>
                        </a:rPr>
                        <a:t>-67.60 </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mn-lt"/>
                          <a:ea typeface="Calibri"/>
                          <a:cs typeface="Times New Roman"/>
                        </a:rPr>
                        <a:t>62.88</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30</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0.22</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08</a:t>
                      </a:r>
                      <a:r>
                        <a:rPr lang="en-US" sz="1600" b="1" dirty="0">
                          <a:solidFill>
                            <a:srgbClr val="006600"/>
                          </a:solidFill>
                          <a:effectLst/>
                          <a:latin typeface="Calibri"/>
                          <a:ea typeface="Calibri"/>
                          <a:cs typeface="Times New Roman"/>
                        </a:rPr>
                        <a:t>.</a:t>
                      </a:r>
                      <a:r>
                        <a:rPr lang="el-GR" sz="1600" b="1" dirty="0">
                          <a:solidFill>
                            <a:srgbClr val="006600"/>
                          </a:solidFill>
                          <a:effectLst/>
                          <a:latin typeface="Calibri"/>
                          <a:ea typeface="Calibri"/>
                          <a:cs typeface="Times New Roman"/>
                        </a:rPr>
                        <a:t>06 00:00 – 08</a:t>
                      </a:r>
                      <a:r>
                        <a:rPr lang="en-US" sz="1600" b="1" dirty="0">
                          <a:solidFill>
                            <a:srgbClr val="006600"/>
                          </a:solidFill>
                          <a:effectLst/>
                          <a:latin typeface="Calibri"/>
                          <a:ea typeface="Calibri"/>
                          <a:cs typeface="Times New Roman"/>
                        </a:rPr>
                        <a:t>.</a:t>
                      </a:r>
                      <a:r>
                        <a:rPr lang="el-GR" sz="1600" b="1" dirty="0">
                          <a:solidFill>
                            <a:srgbClr val="006600"/>
                          </a:solidFill>
                          <a:effectLst/>
                          <a:latin typeface="Calibri"/>
                          <a:ea typeface="Calibri"/>
                          <a:cs typeface="Times New Roman"/>
                        </a:rPr>
                        <a:t>06 02:00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3.43</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08/0</a:t>
                      </a:r>
                      <a:r>
                        <a:rPr lang="en-US" sz="1600" b="1" dirty="0">
                          <a:solidFill>
                            <a:srgbClr val="006600"/>
                          </a:solidFill>
                          <a:effectLst/>
                          <a:latin typeface="Calibri"/>
                          <a:ea typeface="Calibri"/>
                          <a:cs typeface="Times New Roman"/>
                        </a:rPr>
                        <a:t>6</a:t>
                      </a:r>
                      <a:r>
                        <a:rPr lang="el-GR" sz="1600" b="1" dirty="0">
                          <a:solidFill>
                            <a:srgbClr val="006600"/>
                          </a:solidFill>
                          <a:effectLst/>
                          <a:latin typeface="Calibri"/>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03:25</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4657">
                <a:tc>
                  <a:txBody>
                    <a:bodyPr/>
                    <a:lstStyle/>
                    <a:p>
                      <a:pPr algn="ctr">
                        <a:spcAft>
                          <a:spcPts val="0"/>
                        </a:spcAft>
                      </a:pPr>
                      <a:r>
                        <a:rPr lang="en-US" sz="1600" b="1" dirty="0">
                          <a:solidFill>
                            <a:srgbClr val="006600"/>
                          </a:solidFill>
                          <a:effectLst/>
                          <a:latin typeface="Calibri"/>
                          <a:ea typeface="Calibri"/>
                          <a:cs typeface="Times New Roman"/>
                        </a:rPr>
                        <a:t>OULU</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mn-lt"/>
                          <a:ea typeface="Calibri"/>
                          <a:cs typeface="Times New Roman"/>
                        </a:rPr>
                        <a:t>65.05</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mn-lt"/>
                          <a:ea typeface="Calibri"/>
                          <a:cs typeface="Times New Roman"/>
                        </a:rPr>
                        <a:t>25.47</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15</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0.8</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08</a:t>
                      </a:r>
                      <a:r>
                        <a:rPr lang="en-US" sz="1600" b="1" dirty="0">
                          <a:solidFill>
                            <a:srgbClr val="006600"/>
                          </a:solidFill>
                          <a:effectLst/>
                          <a:latin typeface="Calibri"/>
                          <a:ea typeface="Calibri"/>
                          <a:cs typeface="Times New Roman"/>
                        </a:rPr>
                        <a:t>.</a:t>
                      </a:r>
                      <a:r>
                        <a:rPr lang="el-GR" sz="1600" b="1" dirty="0">
                          <a:solidFill>
                            <a:srgbClr val="006600"/>
                          </a:solidFill>
                          <a:effectLst/>
                          <a:latin typeface="Calibri"/>
                          <a:ea typeface="Calibri"/>
                          <a:cs typeface="Times New Roman"/>
                        </a:rPr>
                        <a:t>06 00:00 – 08</a:t>
                      </a:r>
                      <a:r>
                        <a:rPr lang="en-US" sz="1600" b="1" dirty="0">
                          <a:solidFill>
                            <a:srgbClr val="006600"/>
                          </a:solidFill>
                          <a:effectLst/>
                          <a:latin typeface="Calibri"/>
                          <a:ea typeface="Calibri"/>
                          <a:cs typeface="Times New Roman"/>
                        </a:rPr>
                        <a:t>.</a:t>
                      </a:r>
                      <a:r>
                        <a:rPr lang="el-GR" sz="1600" b="1" dirty="0">
                          <a:solidFill>
                            <a:srgbClr val="006600"/>
                          </a:solidFill>
                          <a:effectLst/>
                          <a:latin typeface="Calibri"/>
                          <a:ea typeface="Calibri"/>
                          <a:cs typeface="Times New Roman"/>
                        </a:rPr>
                        <a:t>06 02:00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2.89</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08/0</a:t>
                      </a:r>
                      <a:r>
                        <a:rPr lang="en-US" sz="1600" b="1" dirty="0">
                          <a:solidFill>
                            <a:srgbClr val="006600"/>
                          </a:solidFill>
                          <a:effectLst/>
                          <a:latin typeface="Calibri"/>
                          <a:ea typeface="Calibri"/>
                          <a:cs typeface="Times New Roman"/>
                        </a:rPr>
                        <a:t>6</a:t>
                      </a:r>
                      <a:r>
                        <a:rPr lang="el-GR" sz="1600" b="1" dirty="0">
                          <a:solidFill>
                            <a:srgbClr val="006600"/>
                          </a:solidFill>
                          <a:effectLst/>
                          <a:latin typeface="Calibri"/>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02:55</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4657">
                <a:tc>
                  <a:txBody>
                    <a:bodyPr/>
                    <a:lstStyle/>
                    <a:p>
                      <a:pPr algn="ctr">
                        <a:spcAft>
                          <a:spcPts val="0"/>
                        </a:spcAft>
                      </a:pPr>
                      <a:r>
                        <a:rPr lang="en-US" sz="1600" b="1" dirty="0">
                          <a:solidFill>
                            <a:srgbClr val="006600"/>
                          </a:solidFill>
                          <a:effectLst/>
                          <a:latin typeface="Calibri"/>
                          <a:ea typeface="Calibri"/>
                          <a:cs typeface="Times New Roman"/>
                        </a:rPr>
                        <a:t>PWNK</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mn-lt"/>
                          <a:ea typeface="Calibri"/>
                          <a:cs typeface="Times New Roman"/>
                        </a:rPr>
                        <a:t>54.98</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mn-lt"/>
                          <a:ea typeface="Calibri"/>
                          <a:cs typeface="Times New Roman"/>
                        </a:rPr>
                        <a:t>-85.44 </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53</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0.00</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08</a:t>
                      </a:r>
                      <a:r>
                        <a:rPr lang="en-US" sz="1600" b="1" dirty="0">
                          <a:solidFill>
                            <a:srgbClr val="006600"/>
                          </a:solidFill>
                          <a:effectLst/>
                          <a:latin typeface="Calibri"/>
                          <a:ea typeface="Calibri"/>
                          <a:cs typeface="Times New Roman"/>
                        </a:rPr>
                        <a:t>.</a:t>
                      </a:r>
                      <a:r>
                        <a:rPr lang="el-GR" sz="1600" b="1" dirty="0">
                          <a:solidFill>
                            <a:srgbClr val="006600"/>
                          </a:solidFill>
                          <a:effectLst/>
                          <a:latin typeface="Calibri"/>
                          <a:ea typeface="Calibri"/>
                          <a:cs typeface="Times New Roman"/>
                        </a:rPr>
                        <a:t>06 00:00 – 08</a:t>
                      </a:r>
                      <a:r>
                        <a:rPr lang="en-US" sz="1600" b="1" dirty="0">
                          <a:solidFill>
                            <a:srgbClr val="006600"/>
                          </a:solidFill>
                          <a:effectLst/>
                          <a:latin typeface="Calibri"/>
                          <a:ea typeface="Calibri"/>
                          <a:cs typeface="Times New Roman"/>
                        </a:rPr>
                        <a:t>.</a:t>
                      </a:r>
                      <a:r>
                        <a:rPr lang="el-GR" sz="1600" b="1" dirty="0">
                          <a:solidFill>
                            <a:srgbClr val="006600"/>
                          </a:solidFill>
                          <a:effectLst/>
                          <a:latin typeface="Calibri"/>
                          <a:ea typeface="Calibri"/>
                          <a:cs typeface="Times New Roman"/>
                        </a:rPr>
                        <a:t>06 02:00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2.7</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08/0</a:t>
                      </a:r>
                      <a:r>
                        <a:rPr lang="en-US" sz="1600" b="1" dirty="0">
                          <a:solidFill>
                            <a:srgbClr val="006600"/>
                          </a:solidFill>
                          <a:effectLst/>
                          <a:latin typeface="Calibri"/>
                          <a:ea typeface="Calibri"/>
                          <a:cs typeface="Times New Roman"/>
                        </a:rPr>
                        <a:t>6</a:t>
                      </a:r>
                      <a:r>
                        <a:rPr lang="el-GR" sz="1600" b="1" dirty="0">
                          <a:solidFill>
                            <a:srgbClr val="006600"/>
                          </a:solidFill>
                          <a:effectLst/>
                          <a:latin typeface="Calibri"/>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02:45</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4657">
                <a:tc>
                  <a:txBody>
                    <a:bodyPr/>
                    <a:lstStyle/>
                    <a:p>
                      <a:pPr algn="ctr">
                        <a:spcAft>
                          <a:spcPts val="0"/>
                        </a:spcAft>
                      </a:pPr>
                      <a:r>
                        <a:rPr lang="en-US" sz="1600" b="1" dirty="0">
                          <a:solidFill>
                            <a:srgbClr val="006600"/>
                          </a:solidFill>
                          <a:effectLst/>
                          <a:latin typeface="Calibri"/>
                          <a:ea typeface="Calibri"/>
                          <a:cs typeface="Times New Roman"/>
                        </a:rPr>
                        <a:t>SNAE</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mn-lt"/>
                          <a:ea typeface="Calibri"/>
                          <a:cs typeface="Times New Roman"/>
                        </a:rPr>
                        <a:t>-71.67 </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mn-lt"/>
                          <a:ea typeface="Calibri"/>
                          <a:cs typeface="Times New Roman"/>
                        </a:rPr>
                        <a:t> -2.85 </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856</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0.68</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08</a:t>
                      </a:r>
                      <a:r>
                        <a:rPr lang="en-US" sz="1600" b="1" dirty="0">
                          <a:solidFill>
                            <a:srgbClr val="006600"/>
                          </a:solidFill>
                          <a:effectLst/>
                          <a:latin typeface="Calibri"/>
                          <a:ea typeface="Calibri"/>
                          <a:cs typeface="Times New Roman"/>
                        </a:rPr>
                        <a:t>.</a:t>
                      </a:r>
                      <a:r>
                        <a:rPr lang="el-GR" sz="1600" b="1" dirty="0">
                          <a:solidFill>
                            <a:srgbClr val="006600"/>
                          </a:solidFill>
                          <a:effectLst/>
                          <a:latin typeface="Calibri"/>
                          <a:ea typeface="Calibri"/>
                          <a:cs typeface="Times New Roman"/>
                        </a:rPr>
                        <a:t>06 00:00 – 08</a:t>
                      </a:r>
                      <a:r>
                        <a:rPr lang="en-US" sz="1600" b="1" dirty="0">
                          <a:solidFill>
                            <a:srgbClr val="006600"/>
                          </a:solidFill>
                          <a:effectLst/>
                          <a:latin typeface="Calibri"/>
                          <a:ea typeface="Calibri"/>
                          <a:cs typeface="Times New Roman"/>
                        </a:rPr>
                        <a:t>.</a:t>
                      </a:r>
                      <a:r>
                        <a:rPr lang="el-GR" sz="1600" b="1" dirty="0">
                          <a:solidFill>
                            <a:srgbClr val="006600"/>
                          </a:solidFill>
                          <a:effectLst/>
                          <a:latin typeface="Calibri"/>
                          <a:ea typeface="Calibri"/>
                          <a:cs typeface="Times New Roman"/>
                        </a:rPr>
                        <a:t>06 02:00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2.64</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08/0</a:t>
                      </a:r>
                      <a:r>
                        <a:rPr lang="en-US" sz="1600" b="1" dirty="0">
                          <a:solidFill>
                            <a:srgbClr val="006600"/>
                          </a:solidFill>
                          <a:effectLst/>
                          <a:latin typeface="Calibri"/>
                          <a:ea typeface="Calibri"/>
                          <a:cs typeface="Times New Roman"/>
                        </a:rPr>
                        <a:t>6</a:t>
                      </a:r>
                      <a:r>
                        <a:rPr lang="el-GR" sz="1600" b="1" dirty="0">
                          <a:solidFill>
                            <a:srgbClr val="006600"/>
                          </a:solidFill>
                          <a:effectLst/>
                          <a:latin typeface="Calibri"/>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03:00</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4657">
                <a:tc>
                  <a:txBody>
                    <a:bodyPr/>
                    <a:lstStyle/>
                    <a:p>
                      <a:pPr algn="ctr">
                        <a:spcAft>
                          <a:spcPts val="0"/>
                        </a:spcAft>
                      </a:pPr>
                      <a:r>
                        <a:rPr lang="en-US" sz="1600" b="1" dirty="0">
                          <a:solidFill>
                            <a:srgbClr val="006600"/>
                          </a:solidFill>
                          <a:effectLst/>
                          <a:latin typeface="Calibri"/>
                          <a:ea typeface="Calibri"/>
                          <a:cs typeface="Times New Roman"/>
                        </a:rPr>
                        <a:t>SOPB</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-90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2820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08</a:t>
                      </a:r>
                      <a:r>
                        <a:rPr lang="en-US" sz="1600" b="1" dirty="0">
                          <a:solidFill>
                            <a:srgbClr val="006600"/>
                          </a:solidFill>
                          <a:effectLst/>
                          <a:latin typeface="Calibri"/>
                          <a:ea typeface="Calibri"/>
                          <a:cs typeface="Times New Roman"/>
                        </a:rPr>
                        <a:t>.</a:t>
                      </a:r>
                      <a:r>
                        <a:rPr lang="el-GR" sz="1600" b="1" dirty="0">
                          <a:solidFill>
                            <a:srgbClr val="006600"/>
                          </a:solidFill>
                          <a:effectLst/>
                          <a:latin typeface="Calibri"/>
                          <a:ea typeface="Calibri"/>
                          <a:cs typeface="Times New Roman"/>
                        </a:rPr>
                        <a:t>06 00:00 – 08</a:t>
                      </a:r>
                      <a:r>
                        <a:rPr lang="en-US" sz="1600" b="1" dirty="0">
                          <a:solidFill>
                            <a:srgbClr val="006600"/>
                          </a:solidFill>
                          <a:effectLst/>
                          <a:latin typeface="Calibri"/>
                          <a:ea typeface="Calibri"/>
                          <a:cs typeface="Times New Roman"/>
                        </a:rPr>
                        <a:t>.</a:t>
                      </a:r>
                      <a:r>
                        <a:rPr lang="el-GR" sz="1600" b="1" dirty="0">
                          <a:solidFill>
                            <a:srgbClr val="006600"/>
                          </a:solidFill>
                          <a:effectLst/>
                          <a:latin typeface="Calibri"/>
                          <a:ea typeface="Calibri"/>
                          <a:cs typeface="Times New Roman"/>
                        </a:rPr>
                        <a:t>06 02:00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2.66</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6600"/>
                          </a:solidFill>
                          <a:effectLst/>
                          <a:latin typeface="Calibri"/>
                          <a:ea typeface="Calibri"/>
                          <a:cs typeface="Times New Roman"/>
                        </a:rPr>
                        <a:t>08/0</a:t>
                      </a:r>
                      <a:r>
                        <a:rPr lang="en-US" sz="1600" b="1" dirty="0">
                          <a:solidFill>
                            <a:srgbClr val="006600"/>
                          </a:solidFill>
                          <a:effectLst/>
                          <a:latin typeface="Calibri"/>
                          <a:ea typeface="Calibri"/>
                          <a:cs typeface="Times New Roman"/>
                        </a:rPr>
                        <a:t>6</a:t>
                      </a:r>
                      <a:r>
                        <a:rPr lang="el-GR" sz="1600" b="1" dirty="0">
                          <a:solidFill>
                            <a:srgbClr val="006600"/>
                          </a:solidFill>
                          <a:effectLst/>
                          <a:latin typeface="Calibri"/>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6600"/>
                          </a:solidFill>
                          <a:effectLst/>
                          <a:latin typeface="Calibri"/>
                          <a:ea typeface="Calibri"/>
                          <a:cs typeface="Times New Roman"/>
                        </a:rPr>
                        <a:t>03:15</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TextBox 11">
            <a:extLst>
              <a:ext uri="{FF2B5EF4-FFF2-40B4-BE49-F238E27FC236}">
                <a16:creationId xmlns:a16="http://schemas.microsoft.com/office/drawing/2014/main" id="{F184AC8B-77D5-949D-12DD-613FB944CFF3}"/>
              </a:ext>
            </a:extLst>
          </p:cNvPr>
          <p:cNvSpPr txBox="1"/>
          <p:nvPr/>
        </p:nvSpPr>
        <p:spPr>
          <a:xfrm>
            <a:off x="8351438" y="1752439"/>
            <a:ext cx="5750035" cy="1015663"/>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6600"/>
                </a:solidFill>
                <a:effectLst/>
                <a:uLnTx/>
                <a:uFillTx/>
                <a:ea typeface="Times New Roman" panose="02020603050405020304" pitchFamily="18" charset="0"/>
                <a:cs typeface="Times New Roman" panose="02020603050405020304" pitchFamily="18" charset="0"/>
              </a:rPr>
              <a:t>Figure </a:t>
            </a:r>
            <a:r>
              <a:rPr kumimoji="0" lang="en-US" sz="2000" b="0" i="0" u="none" strike="noStrike" kern="0" cap="none" spc="0" normalizeH="0" baseline="0" dirty="0">
                <a:ln>
                  <a:noFill/>
                </a:ln>
                <a:solidFill>
                  <a:srgbClr val="006600"/>
                </a:solidFill>
                <a:effectLst/>
                <a:uLnTx/>
                <a:uFillTx/>
                <a:ea typeface="Times New Roman" panose="02020603050405020304" pitchFamily="18" charset="0"/>
                <a:cs typeface="Times New Roman" panose="02020603050405020304" pitchFamily="18" charset="0"/>
              </a:rPr>
              <a:t>10</a:t>
            </a:r>
            <a:r>
              <a:rPr kumimoji="0" lang="en-US" sz="2000" b="0" i="0" u="none" strike="noStrike" kern="0" cap="none" spc="0" normalizeH="0" baseline="0" noProof="0" dirty="0">
                <a:ln>
                  <a:noFill/>
                </a:ln>
                <a:solidFill>
                  <a:srgbClr val="006600"/>
                </a:solidFill>
                <a:effectLst/>
                <a:uLnTx/>
                <a:uFillTx/>
                <a:ea typeface="Times New Roman" panose="02020603050405020304" pitchFamily="18" charset="0"/>
                <a:cs typeface="Times New Roman" panose="02020603050405020304" pitchFamily="18" charset="0"/>
              </a:rPr>
              <a:t>. The GLE75 as recorded by the OULU, PWNK, MWSB and SOPB</a:t>
            </a:r>
            <a:r>
              <a:rPr kumimoji="0" lang="en-US" sz="2000" b="0" i="0" u="none" strike="noStrike" kern="0" cap="none" spc="0" normalizeH="0" noProof="0" dirty="0">
                <a:ln>
                  <a:noFill/>
                </a:ln>
                <a:solidFill>
                  <a:srgbClr val="006600"/>
                </a:solidFill>
                <a:effectLst/>
                <a:uLnTx/>
                <a:uFillTx/>
                <a:ea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a:ln>
                  <a:noFill/>
                </a:ln>
                <a:solidFill>
                  <a:srgbClr val="006600"/>
                </a:solidFill>
                <a:effectLst/>
                <a:uLnTx/>
                <a:uFillTx/>
                <a:ea typeface="Times New Roman" panose="02020603050405020304" pitchFamily="18" charset="0"/>
                <a:cs typeface="Times New Roman" panose="02020603050405020304" pitchFamily="18" charset="0"/>
              </a:rPr>
              <a:t>neutron monitor stations</a:t>
            </a:r>
            <a:r>
              <a:rPr kumimoji="0" lang="en-US" sz="2000" b="0" i="0" u="none" strike="noStrike" kern="0" cap="none" spc="0" normalizeH="0" noProof="0" dirty="0">
                <a:ln>
                  <a:noFill/>
                </a:ln>
                <a:solidFill>
                  <a:srgbClr val="006600"/>
                </a:solidFill>
                <a:effectLst/>
                <a:uLnTx/>
                <a:uFillTx/>
                <a:ea typeface="Times New Roman" panose="02020603050405020304" pitchFamily="18" charset="0"/>
                <a:cs typeface="Times New Roman" panose="02020603050405020304" pitchFamily="18" charset="0"/>
              </a:rPr>
              <a:t> </a:t>
            </a:r>
            <a:r>
              <a:rPr kumimoji="0" lang="en-US" sz="2000" b="0" i="0" u="none" strike="noStrike" kern="0" cap="none" spc="0" normalizeH="0" baseline="0" noProof="0" dirty="0">
                <a:ln>
                  <a:noFill/>
                </a:ln>
                <a:solidFill>
                  <a:srgbClr val="006600"/>
                </a:solidFill>
                <a:effectLst/>
                <a:uLnTx/>
                <a:uFillTx/>
                <a:ea typeface="Times New Roman" panose="02020603050405020304" pitchFamily="18" charset="0"/>
                <a:cs typeface="Times New Roman" panose="02020603050405020304" pitchFamily="18" charset="0"/>
              </a:rPr>
              <a:t>(NMDB; </a:t>
            </a:r>
            <a:r>
              <a:rPr kumimoji="0" lang="en-US" sz="2000" b="0" i="0" u="sng" strike="noStrike" kern="0" cap="none" spc="0" normalizeH="0" baseline="0" noProof="0" dirty="0">
                <a:ln>
                  <a:noFill/>
                </a:ln>
                <a:solidFill>
                  <a:srgbClr val="006600"/>
                </a:solidFill>
                <a:effectLst/>
                <a:uLnTx/>
                <a:uFillTx/>
                <a:ea typeface="Times New Roman" panose="02020603050405020304" pitchFamily="18" charset="0"/>
                <a:cs typeface="Times New Roman" panose="02020603050405020304" pitchFamily="18" charset="0"/>
                <a:hlinkClick r:id="rId4"/>
              </a:rPr>
              <a:t>https://www.nmdb.eu/nest/</a:t>
            </a:r>
            <a:r>
              <a:rPr kumimoji="0" lang="en-US" sz="2000" b="0" i="0" u="none" strike="noStrike" kern="0" cap="none" spc="0" normalizeH="0" baseline="0" noProof="0" dirty="0">
                <a:ln>
                  <a:noFill/>
                </a:ln>
                <a:solidFill>
                  <a:srgbClr val="006600"/>
                </a:solidFill>
                <a:effectLst/>
                <a:uLnTx/>
                <a:uFillTx/>
                <a:ea typeface="Times New Roman" panose="02020603050405020304" pitchFamily="18" charset="0"/>
                <a:cs typeface="Times New Roman" panose="02020603050405020304" pitchFamily="18" charset="0"/>
              </a:rPr>
              <a:t>).</a:t>
            </a:r>
            <a:endParaRPr kumimoji="0" lang="en-US" sz="2000" b="0" i="0" u="none" strike="noStrike" kern="0" cap="none" spc="0" normalizeH="0" baseline="0" noProof="0" dirty="0">
              <a:ln>
                <a:noFill/>
              </a:ln>
              <a:solidFill>
                <a:srgbClr val="006600"/>
              </a:solidFill>
              <a:effectLst/>
              <a:uLnTx/>
              <a:uFillTx/>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65" y="178495"/>
            <a:ext cx="7712727" cy="4320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3233F94B-A284-0440-B1C1-4B1B23B4B35E}"/>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Tree>
    <p:extLst>
      <p:ext uri="{BB962C8B-B14F-4D97-AF65-F5344CB8AC3E}">
        <p14:creationId xmlns:p14="http://schemas.microsoft.com/office/powerpoint/2010/main" val="957819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p:cNvSpPr>
            <a:spLocks noChangeShapeType="1"/>
          </p:cNvSpPr>
          <p:nvPr/>
        </p:nvSpPr>
        <p:spPr bwMode="auto">
          <a:xfrm>
            <a:off x="0" y="7994630"/>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schemeClr val="bg1"/>
              </a:solidFill>
            </a:endParaRPr>
          </a:p>
        </p:txBody>
      </p:sp>
      <p:sp>
        <p:nvSpPr>
          <p:cNvPr id="8" name="Ορθογώνιο 7"/>
          <p:cNvSpPr/>
          <p:nvPr/>
        </p:nvSpPr>
        <p:spPr>
          <a:xfrm>
            <a:off x="6191200" y="191954"/>
            <a:ext cx="2914901" cy="492443"/>
          </a:xfrm>
          <a:prstGeom prst="rect">
            <a:avLst/>
          </a:prstGeom>
          <a:solidFill>
            <a:srgbClr val="006600"/>
          </a:solidFill>
        </p:spPr>
        <p:txBody>
          <a:bodyPr wrap="none">
            <a:spAutoFit/>
          </a:bodyPr>
          <a:lstStyle/>
          <a:p>
            <a:pPr lvl="0" algn="ctr" defTabSz="914400"/>
            <a:r>
              <a:rPr lang="en-US" b="1" dirty="0">
                <a:solidFill>
                  <a:schemeClr val="bg1"/>
                </a:solidFill>
                <a:ea typeface="Times New Roman" panose="02020603050405020304" pitchFamily="18" charset="0"/>
                <a:cs typeface="Times New Roman" panose="02020603050405020304" pitchFamily="18" charset="0"/>
              </a:rPr>
              <a:t>GLE Alert++ system </a:t>
            </a:r>
            <a:endParaRPr lang="en-US" b="1" dirty="0">
              <a:solidFill>
                <a:schemeClr val="bg1"/>
              </a:solidFill>
              <a:highlight>
                <a:srgbClr val="FFFF00"/>
              </a:highlight>
              <a:ea typeface="Calibri" panose="020F0502020204030204" pitchFamily="34" charset="0"/>
              <a:cs typeface="Times New Roman" panose="02020603050405020304" pitchFamily="18" charset="0"/>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13"/>
          <a:stretch/>
        </p:blipFill>
        <p:spPr bwMode="auto">
          <a:xfrm>
            <a:off x="495632" y="684398"/>
            <a:ext cx="5949948" cy="467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632" y="5363072"/>
            <a:ext cx="5965389" cy="201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Ορθογώνιο 10"/>
          <p:cNvSpPr/>
          <p:nvPr/>
        </p:nvSpPr>
        <p:spPr>
          <a:xfrm>
            <a:off x="238929" y="7382443"/>
            <a:ext cx="5976663" cy="421654"/>
          </a:xfrm>
          <a:prstGeom prst="rect">
            <a:avLst/>
          </a:prstGeom>
        </p:spPr>
        <p:txBody>
          <a:bodyPr wrap="square">
            <a:spAutoFit/>
          </a:bodyPr>
          <a:lstStyle/>
          <a:p>
            <a:pPr algn="ctr">
              <a:lnSpc>
                <a:spcPct val="107000"/>
              </a:lnSpc>
              <a:spcAft>
                <a:spcPts val="0"/>
              </a:spcAft>
            </a:pPr>
            <a:r>
              <a:rPr lang="en-US" sz="2000" kern="0" dirty="0">
                <a:solidFill>
                  <a:srgbClr val="006600"/>
                </a:solidFill>
                <a:ea typeface="Times New Roman"/>
                <a:cs typeface="Arial"/>
              </a:rPr>
              <a:t>Figure 11. The SOPO station entered in Alert mode.  </a:t>
            </a:r>
            <a:endParaRPr lang="el-GR" sz="2000" kern="100" dirty="0">
              <a:solidFill>
                <a:srgbClr val="006600"/>
              </a:solidFill>
              <a:effectLst/>
              <a:ea typeface="Aptos"/>
              <a:cs typeface="Arial"/>
            </a:endParaRPr>
          </a:p>
        </p:txBody>
      </p:sp>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8651" y="1032655"/>
            <a:ext cx="6048672" cy="6172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30760" y="3984996"/>
            <a:ext cx="792088" cy="400110"/>
          </a:xfrm>
          <a:prstGeom prst="rect">
            <a:avLst/>
          </a:prstGeom>
          <a:noFill/>
        </p:spPr>
        <p:txBody>
          <a:bodyPr wrap="square" rtlCol="0">
            <a:spAutoFit/>
          </a:bodyPr>
          <a:lstStyle/>
          <a:p>
            <a:r>
              <a:rPr lang="en-US" sz="2000" b="1" dirty="0"/>
              <a:t>SOPO</a:t>
            </a:r>
            <a:endParaRPr lang="el-GR" sz="2000" b="1" dirty="0"/>
          </a:p>
        </p:txBody>
      </p:sp>
      <p:sp>
        <p:nvSpPr>
          <p:cNvPr id="15" name="Ορθογώνιο 14"/>
          <p:cNvSpPr/>
          <p:nvPr/>
        </p:nvSpPr>
        <p:spPr>
          <a:xfrm>
            <a:off x="7648651" y="7211409"/>
            <a:ext cx="6391422" cy="750975"/>
          </a:xfrm>
          <a:prstGeom prst="rect">
            <a:avLst/>
          </a:prstGeom>
        </p:spPr>
        <p:txBody>
          <a:bodyPr wrap="square">
            <a:spAutoFit/>
          </a:bodyPr>
          <a:lstStyle/>
          <a:p>
            <a:pPr algn="ctr">
              <a:lnSpc>
                <a:spcPct val="107000"/>
              </a:lnSpc>
              <a:spcAft>
                <a:spcPts val="0"/>
              </a:spcAft>
            </a:pPr>
            <a:r>
              <a:rPr lang="en-US" sz="2000" kern="0" dirty="0">
                <a:solidFill>
                  <a:srgbClr val="006600"/>
                </a:solidFill>
                <a:ea typeface="Times New Roman"/>
                <a:cs typeface="Arial"/>
              </a:rPr>
              <a:t>Figure 12. The timestamps from the GLE Alert++ system on June 8, 2024 from 02:27UT until 02:46UT.</a:t>
            </a:r>
            <a:endParaRPr lang="el-GR" sz="2000" kern="100" dirty="0">
              <a:solidFill>
                <a:srgbClr val="006600"/>
              </a:solidFill>
              <a:effectLst/>
              <a:ea typeface="Aptos"/>
              <a:cs typeface="Arial"/>
            </a:endParaRPr>
          </a:p>
        </p:txBody>
      </p:sp>
      <p:sp>
        <p:nvSpPr>
          <p:cNvPr id="13" name="TextBox 12">
            <a:extLst>
              <a:ext uri="{FF2B5EF4-FFF2-40B4-BE49-F238E27FC236}">
                <a16:creationId xmlns:a16="http://schemas.microsoft.com/office/drawing/2014/main" id="{EFE0D0B2-6F23-9140-9A69-622E52ACD3EE}"/>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Tree>
    <p:extLst>
      <p:ext uri="{BB962C8B-B14F-4D97-AF65-F5344CB8AC3E}">
        <p14:creationId xmlns:p14="http://schemas.microsoft.com/office/powerpoint/2010/main" val="3599978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p:cNvSpPr>
            <a:spLocks noChangeShapeType="1"/>
          </p:cNvSpPr>
          <p:nvPr/>
        </p:nvSpPr>
        <p:spPr bwMode="auto">
          <a:xfrm>
            <a:off x="0" y="7994630"/>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schemeClr val="bg1"/>
              </a:solidFill>
            </a:endParaRPr>
          </a:p>
        </p:txBody>
      </p:sp>
      <p:sp>
        <p:nvSpPr>
          <p:cNvPr id="8" name="Ορθογώνιο 7"/>
          <p:cNvSpPr/>
          <p:nvPr/>
        </p:nvSpPr>
        <p:spPr>
          <a:xfrm>
            <a:off x="5741861" y="826567"/>
            <a:ext cx="2914901" cy="492443"/>
          </a:xfrm>
          <a:prstGeom prst="rect">
            <a:avLst/>
          </a:prstGeom>
          <a:solidFill>
            <a:srgbClr val="006600"/>
          </a:solidFill>
        </p:spPr>
        <p:txBody>
          <a:bodyPr wrap="none">
            <a:spAutoFit/>
          </a:bodyPr>
          <a:lstStyle/>
          <a:p>
            <a:pPr lvl="0" algn="ctr" defTabSz="914400"/>
            <a:r>
              <a:rPr lang="en-US" b="1" dirty="0">
                <a:solidFill>
                  <a:schemeClr val="bg1"/>
                </a:solidFill>
                <a:ea typeface="Times New Roman" panose="02020603050405020304" pitchFamily="18" charset="0"/>
                <a:cs typeface="Times New Roman" panose="02020603050405020304" pitchFamily="18" charset="0"/>
              </a:rPr>
              <a:t>GLE Alert++ system </a:t>
            </a:r>
            <a:endParaRPr lang="en-US" b="1" dirty="0">
              <a:solidFill>
                <a:schemeClr val="bg1"/>
              </a:solidFill>
              <a:highlight>
                <a:srgbClr val="FFFF00"/>
              </a:highlight>
              <a:ea typeface="Calibri" panose="020F0502020204030204" pitchFamily="34" charset="0"/>
              <a:cs typeface="Times New Roman" panose="02020603050405020304" pitchFamily="18" charset="0"/>
            </a:endParaRPr>
          </a:p>
        </p:txBody>
      </p:sp>
      <p:sp>
        <p:nvSpPr>
          <p:cNvPr id="9" name="Ορθογώνιο 8"/>
          <p:cNvSpPr/>
          <p:nvPr/>
        </p:nvSpPr>
        <p:spPr>
          <a:xfrm>
            <a:off x="754596" y="2698775"/>
            <a:ext cx="12889432" cy="892552"/>
          </a:xfrm>
          <a:prstGeom prst="rect">
            <a:avLst/>
          </a:prstGeom>
          <a:solidFill>
            <a:srgbClr val="006600"/>
          </a:solidFill>
        </p:spPr>
        <p:txBody>
          <a:bodyPr wrap="square">
            <a:spAutoFit/>
          </a:bodyPr>
          <a:lstStyle/>
          <a:p>
            <a:pPr algn="ctr"/>
            <a:r>
              <a:rPr lang="en-US" b="1" dirty="0">
                <a:solidFill>
                  <a:schemeClr val="bg1"/>
                </a:solidFill>
              </a:rPr>
              <a:t>The GLE Alert ++ system could not be in General Alert status, as there were no three stations in Alert mode simultaneously, possibly due to the small amplitude of the event. </a:t>
            </a:r>
          </a:p>
        </p:txBody>
      </p:sp>
      <p:sp>
        <p:nvSpPr>
          <p:cNvPr id="10" name="TextBox 9">
            <a:extLst>
              <a:ext uri="{FF2B5EF4-FFF2-40B4-BE49-F238E27FC236}">
                <a16:creationId xmlns:a16="http://schemas.microsoft.com/office/drawing/2014/main" id="{82298E40-05C7-4944-A877-6F0A14E66838}"/>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Tree>
    <p:extLst>
      <p:ext uri="{BB962C8B-B14F-4D97-AF65-F5344CB8AC3E}">
        <p14:creationId xmlns:p14="http://schemas.microsoft.com/office/powerpoint/2010/main" val="1269284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A41FF75-B67A-399C-E42F-039DD0D9D2F8}"/>
              </a:ext>
            </a:extLst>
          </p:cNvPr>
          <p:cNvSpPr txBox="1"/>
          <p:nvPr/>
        </p:nvSpPr>
        <p:spPr>
          <a:xfrm>
            <a:off x="785525" y="398658"/>
            <a:ext cx="3600400" cy="461665"/>
          </a:xfrm>
          <a:prstGeom prst="rect">
            <a:avLst/>
          </a:prstGeom>
          <a:noFill/>
        </p:spPr>
        <p:txBody>
          <a:bodyPr wrap="square" rtlCol="0">
            <a:spAutoFit/>
          </a:bodyPr>
          <a:lstStyle/>
          <a:p>
            <a:pPr algn="ctr" defTabSz="914400">
              <a:defRPr/>
            </a:pPr>
            <a:r>
              <a:rPr lang="en-US" sz="2400" b="1" kern="0" dirty="0">
                <a:solidFill>
                  <a:srgbClr val="000068"/>
                </a:solidFill>
              </a:rPr>
              <a:t>Space-borne observations </a:t>
            </a:r>
            <a:endParaRPr lang="el-GR" sz="2400" b="1" kern="0" dirty="0">
              <a:solidFill>
                <a:srgbClr val="000068"/>
              </a:solidFill>
            </a:endParaRPr>
          </a:p>
        </p:txBody>
      </p:sp>
      <p:sp>
        <p:nvSpPr>
          <p:cNvPr id="3" name="Ορθογώνιο 2"/>
          <p:cNvSpPr/>
          <p:nvPr/>
        </p:nvSpPr>
        <p:spPr>
          <a:xfrm>
            <a:off x="8087200" y="967545"/>
            <a:ext cx="6008290" cy="1323439"/>
          </a:xfrm>
          <a:prstGeom prst="rect">
            <a:avLst/>
          </a:prstGeom>
        </p:spPr>
        <p:txBody>
          <a:bodyPr wrap="square">
            <a:spAutoFit/>
          </a:bodyPr>
          <a:lstStyle/>
          <a:p>
            <a:pPr algn="just"/>
            <a:r>
              <a:rPr lang="en-US" sz="2000" dirty="0">
                <a:solidFill>
                  <a:srgbClr val="000068"/>
                </a:solidFill>
              </a:rPr>
              <a:t>AR3889 erupted on November 20 at 19:48 UT peak time producing a M1.2-Class solar flare. No obvious Earth directed CMEs were observed in available LASCO imagery on November 18-20.</a:t>
            </a:r>
          </a:p>
        </p:txBody>
      </p:sp>
      <p:sp>
        <p:nvSpPr>
          <p:cNvPr id="11" name="Ορθογώνιο 10"/>
          <p:cNvSpPr/>
          <p:nvPr/>
        </p:nvSpPr>
        <p:spPr>
          <a:xfrm>
            <a:off x="8095933" y="2410743"/>
            <a:ext cx="5999557" cy="1015663"/>
          </a:xfrm>
          <a:prstGeom prst="rect">
            <a:avLst/>
          </a:prstGeom>
          <a:ln w="31750">
            <a:solidFill>
              <a:srgbClr val="000068"/>
            </a:solidFill>
            <a:prstDash val="sysDash"/>
          </a:ln>
        </p:spPr>
        <p:txBody>
          <a:bodyPr wrap="square">
            <a:spAutoFit/>
          </a:bodyPr>
          <a:lstStyle/>
          <a:p>
            <a:pPr algn="just"/>
            <a:r>
              <a:rPr lang="en-US" sz="2000" dirty="0">
                <a:solidFill>
                  <a:srgbClr val="000068"/>
                </a:solidFill>
              </a:rPr>
              <a:t>GOES Proton Flux for particles with energies above 10 MeV exceeded the SWPC 10 MeV warning threshold on November 21 at 19:20 UT (S2 solar radiation storm).</a:t>
            </a:r>
            <a:endParaRPr lang="el-GR" sz="2000" dirty="0">
              <a:solidFill>
                <a:srgbClr val="000068"/>
              </a:solidFill>
            </a:endParaRPr>
          </a:p>
        </p:txBody>
      </p:sp>
      <p:sp>
        <p:nvSpPr>
          <p:cNvPr id="12" name="Ορθογώνιο 11"/>
          <p:cNvSpPr/>
          <p:nvPr/>
        </p:nvSpPr>
        <p:spPr>
          <a:xfrm>
            <a:off x="8348219" y="3703111"/>
            <a:ext cx="5646729" cy="846386"/>
          </a:xfrm>
          <a:prstGeom prst="rect">
            <a:avLst/>
          </a:prstGeom>
          <a:solidFill>
            <a:srgbClr val="000068"/>
          </a:solidFill>
        </p:spPr>
        <p:txBody>
          <a:bodyPr wrap="square">
            <a:spAutoFit/>
          </a:bodyPr>
          <a:lstStyle/>
          <a:p>
            <a:pPr algn="ctr"/>
            <a:r>
              <a:rPr lang="en-US" sz="2000" b="1" dirty="0">
                <a:solidFill>
                  <a:prstClr val="white"/>
                </a:solidFill>
              </a:rPr>
              <a:t>Geophysical Activity  </a:t>
            </a:r>
          </a:p>
          <a:p>
            <a:pPr algn="ctr"/>
            <a:endParaRPr lang="en-US" sz="900" b="1" dirty="0">
              <a:solidFill>
                <a:prstClr val="white"/>
              </a:solidFill>
            </a:endParaRPr>
          </a:p>
          <a:p>
            <a:pPr algn="ctr"/>
            <a:r>
              <a:rPr lang="en-US" sz="2000" b="1" dirty="0">
                <a:solidFill>
                  <a:prstClr val="white"/>
                </a:solidFill>
              </a:rPr>
              <a:t>Quiet geomagnetic field on November 20-21, 2024 </a:t>
            </a:r>
          </a:p>
        </p:txBody>
      </p:sp>
      <p:sp>
        <p:nvSpPr>
          <p:cNvPr id="13" name="TextBox 12"/>
          <p:cNvSpPr txBox="1"/>
          <p:nvPr/>
        </p:nvSpPr>
        <p:spPr>
          <a:xfrm>
            <a:off x="5516990" y="98003"/>
            <a:ext cx="4392488" cy="492443"/>
          </a:xfrm>
          <a:prstGeom prst="rect">
            <a:avLst/>
          </a:prstGeom>
          <a:solidFill>
            <a:srgbClr val="000068"/>
          </a:solidFill>
        </p:spPr>
        <p:txBody>
          <a:bodyPr wrap="square" rtlCol="0">
            <a:spAutoFit/>
          </a:bodyPr>
          <a:lstStyle/>
          <a:p>
            <a:pPr algn="ctr"/>
            <a:r>
              <a:rPr lang="en-US" b="1" dirty="0">
                <a:solidFill>
                  <a:schemeClr val="bg1"/>
                </a:solidFill>
              </a:rPr>
              <a:t>GLE76 – November 21, 2024  </a:t>
            </a:r>
            <a:endParaRPr lang="el-GR" b="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36" y="4787007"/>
            <a:ext cx="770148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98A74E41-B9F3-565F-F346-CA5C8F09B257}"/>
              </a:ext>
            </a:extLst>
          </p:cNvPr>
          <p:cNvSpPr txBox="1"/>
          <p:nvPr/>
        </p:nvSpPr>
        <p:spPr>
          <a:xfrm>
            <a:off x="304126" y="8027367"/>
            <a:ext cx="7820584" cy="707886"/>
          </a:xfrm>
          <a:prstGeom prst="rect">
            <a:avLst/>
          </a:prstGeom>
          <a:noFill/>
        </p:spPr>
        <p:txBody>
          <a:bodyPr wrap="square">
            <a:spAutoFit/>
          </a:bodyPr>
          <a:lstStyle/>
          <a:p>
            <a:pPr algn="just"/>
            <a:r>
              <a:rPr lang="en-US" sz="2000" dirty="0">
                <a:solidFill>
                  <a:srgbClr val="000068"/>
                </a:solidFill>
                <a:ea typeface="Calibri" panose="020F0502020204030204" pitchFamily="34" charset="0"/>
                <a:cs typeface="Times New Roman" panose="02020603050405020304" pitchFamily="18" charset="0"/>
              </a:rPr>
              <a:t>Figure 13. GOES-16 X-ray fluence in 0.5–4.0 </a:t>
            </a:r>
            <a:r>
              <a:rPr lang="en-US" sz="2000" dirty="0">
                <a:solidFill>
                  <a:srgbClr val="000068"/>
                </a:solidFill>
                <a:ea typeface="Calibri" panose="020F0502020204030204" pitchFamily="34" charset="0"/>
                <a:cs typeface="Cambria Math" panose="02040503050406030204" pitchFamily="18" charset="0"/>
              </a:rPr>
              <a:t>Å</a:t>
            </a:r>
            <a:r>
              <a:rPr lang="en-US" sz="2000" dirty="0">
                <a:solidFill>
                  <a:srgbClr val="000068"/>
                </a:solidFill>
                <a:ea typeface="Calibri" panose="020F0502020204030204" pitchFamily="34" charset="0"/>
                <a:cs typeface="Times New Roman" panose="02020603050405020304" pitchFamily="18" charset="0"/>
              </a:rPr>
              <a:t> and 1.0–8.0 </a:t>
            </a:r>
            <a:r>
              <a:rPr lang="en-US" sz="2000" dirty="0">
                <a:solidFill>
                  <a:srgbClr val="000068"/>
                </a:solidFill>
                <a:ea typeface="Calibri" panose="020F0502020204030204" pitchFamily="34" charset="0"/>
                <a:cs typeface="Cambria Math" panose="02040503050406030204" pitchFamily="18" charset="0"/>
              </a:rPr>
              <a:t>Å</a:t>
            </a:r>
            <a:r>
              <a:rPr lang="en-US" sz="2000" dirty="0">
                <a:solidFill>
                  <a:srgbClr val="000068"/>
                </a:solidFill>
                <a:ea typeface="Calibri" panose="020F0502020204030204" pitchFamily="34" charset="0"/>
                <a:cs typeface="Times New Roman" panose="02020603050405020304" pitchFamily="18" charset="0"/>
              </a:rPr>
              <a:t>, as derived from https://lasp.colorado.edu/space-weather-portal/goes-proton-flux/.</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126" y="986578"/>
            <a:ext cx="7611898" cy="35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1566" y="4553978"/>
            <a:ext cx="5600034" cy="3626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a:extLst>
              <a:ext uri="{FF2B5EF4-FFF2-40B4-BE49-F238E27FC236}">
                <a16:creationId xmlns:a16="http://schemas.microsoft.com/office/drawing/2014/main" id="{98A74E41-B9F3-565F-F346-CA5C8F09B257}"/>
              </a:ext>
            </a:extLst>
          </p:cNvPr>
          <p:cNvSpPr txBox="1"/>
          <p:nvPr/>
        </p:nvSpPr>
        <p:spPr>
          <a:xfrm>
            <a:off x="8371566" y="7797621"/>
            <a:ext cx="6050406" cy="1200329"/>
          </a:xfrm>
          <a:prstGeom prst="rect">
            <a:avLst/>
          </a:prstGeom>
          <a:noFill/>
        </p:spPr>
        <p:txBody>
          <a:bodyPr wrap="square">
            <a:spAutoFit/>
          </a:bodyPr>
          <a:lstStyle/>
          <a:p>
            <a:pPr algn="just"/>
            <a:r>
              <a:rPr lang="en-US" sz="1800" dirty="0">
                <a:solidFill>
                  <a:srgbClr val="000068"/>
                </a:solidFill>
                <a:effectLst/>
                <a:ea typeface="Calibri" panose="020F0502020204030204" pitchFamily="34" charset="0"/>
                <a:cs typeface="Times New Roman" panose="02020603050405020304" pitchFamily="18" charset="0"/>
              </a:rPr>
              <a:t>Figure </a:t>
            </a:r>
            <a:r>
              <a:rPr lang="en-US" sz="1800" dirty="0">
                <a:solidFill>
                  <a:srgbClr val="000068"/>
                </a:solidFill>
                <a:ea typeface="Calibri" panose="020F0502020204030204" pitchFamily="34" charset="0"/>
                <a:cs typeface="Times New Roman" panose="02020603050405020304" pitchFamily="18" charset="0"/>
              </a:rPr>
              <a:t>14</a:t>
            </a:r>
            <a:r>
              <a:rPr lang="en-US" sz="1800" dirty="0">
                <a:solidFill>
                  <a:srgbClr val="000068"/>
                </a:solidFill>
                <a:effectLst/>
                <a:ea typeface="Calibri" panose="020F0502020204030204" pitchFamily="34" charset="0"/>
                <a:cs typeface="Times New Roman" panose="02020603050405020304" pitchFamily="18" charset="0"/>
              </a:rPr>
              <a:t>. </a:t>
            </a:r>
            <a:r>
              <a:rPr lang="en-US" sz="1800" dirty="0" err="1">
                <a:solidFill>
                  <a:srgbClr val="000068"/>
                </a:solidFill>
                <a:effectLst/>
                <a:ea typeface="Calibri" panose="020F0502020204030204" pitchFamily="34" charset="0"/>
                <a:cs typeface="Times New Roman" panose="02020603050405020304" pitchFamily="18" charset="0"/>
              </a:rPr>
              <a:t>Kp</a:t>
            </a:r>
            <a:r>
              <a:rPr lang="en-US" sz="1800" dirty="0">
                <a:solidFill>
                  <a:srgbClr val="000068"/>
                </a:solidFill>
                <a:effectLst/>
                <a:ea typeface="Calibri" panose="020F0502020204030204" pitchFamily="34" charset="0"/>
                <a:cs typeface="Times New Roman" panose="02020603050405020304" pitchFamily="18" charset="0"/>
              </a:rPr>
              <a:t> – index values for the time period from November </a:t>
            </a:r>
            <a:r>
              <a:rPr lang="en-US" sz="1800" dirty="0">
                <a:solidFill>
                  <a:srgbClr val="000068"/>
                </a:solidFill>
                <a:ea typeface="Calibri" panose="020F0502020204030204" pitchFamily="34" charset="0"/>
                <a:cs typeface="Times New Roman" panose="02020603050405020304" pitchFamily="18" charset="0"/>
              </a:rPr>
              <a:t>20</a:t>
            </a:r>
            <a:r>
              <a:rPr lang="en-US" sz="1800" dirty="0">
                <a:solidFill>
                  <a:srgbClr val="000068"/>
                </a:solidFill>
                <a:effectLst/>
                <a:ea typeface="Calibri" panose="020F0502020204030204" pitchFamily="34" charset="0"/>
                <a:cs typeface="Times New Roman" panose="02020603050405020304" pitchFamily="18" charset="0"/>
              </a:rPr>
              <a:t> – November 23, 2024 (</a:t>
            </a:r>
            <a:r>
              <a:rPr lang="en-US" sz="1800" dirty="0">
                <a:solidFill>
                  <a:srgbClr val="000068"/>
                </a:solidFill>
                <a:ea typeface="Calibri" panose="020F0502020204030204" pitchFamily="34" charset="0"/>
                <a:cs typeface="Times New Roman" panose="02020603050405020304" pitchFamily="18" charset="0"/>
              </a:rPr>
              <a:t>https://lasp.colorado.edu/space-weather-portal/goes-proton-flux/</a:t>
            </a:r>
            <a:r>
              <a:rPr lang="en-US" sz="1800" dirty="0">
                <a:solidFill>
                  <a:srgbClr val="000068"/>
                </a:solidFill>
                <a:effectLst/>
                <a:ea typeface="Calibri" panose="020F0502020204030204" pitchFamily="34" charset="0"/>
                <a:cs typeface="Times New Roman" panose="02020603050405020304" pitchFamily="18" charset="0"/>
              </a:rPr>
              <a:t>).</a:t>
            </a:r>
            <a:endParaRPr lang="en-US" sz="1800" dirty="0">
              <a:solidFill>
                <a:srgbClr val="000068"/>
              </a:solidFill>
              <a:ea typeface="Calibri" panose="020F0502020204030204" pitchFamily="34"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36FBE39E-37BE-944C-A1DC-21AE8DCB77FA}"/>
              </a:ext>
            </a:extLst>
          </p:cNvPr>
          <p:cNvCxnSpPr>
            <a:cxnSpLocks/>
          </p:cNvCxnSpPr>
          <p:nvPr/>
        </p:nvCxnSpPr>
        <p:spPr>
          <a:xfrm>
            <a:off x="2662808" y="1294619"/>
            <a:ext cx="0" cy="2408492"/>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E8272F-66E5-B84D-9AFF-072A839570AB}"/>
              </a:ext>
            </a:extLst>
          </p:cNvPr>
          <p:cNvCxnSpPr>
            <a:cxnSpLocks/>
          </p:cNvCxnSpPr>
          <p:nvPr/>
        </p:nvCxnSpPr>
        <p:spPr>
          <a:xfrm>
            <a:off x="4751040" y="5075039"/>
            <a:ext cx="0" cy="212046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48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p:cNvSpPr>
            <a:spLocks noChangeShapeType="1"/>
          </p:cNvSpPr>
          <p:nvPr/>
        </p:nvSpPr>
        <p:spPr bwMode="auto">
          <a:xfrm>
            <a:off x="0" y="7994630"/>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07" y="178495"/>
            <a:ext cx="7767450" cy="493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2A41FF75-B67A-399C-E42F-039DD0D9D2F8}"/>
              </a:ext>
            </a:extLst>
          </p:cNvPr>
          <p:cNvSpPr txBox="1"/>
          <p:nvPr/>
        </p:nvSpPr>
        <p:spPr>
          <a:xfrm>
            <a:off x="9203066" y="653527"/>
            <a:ext cx="3600400" cy="461665"/>
          </a:xfrm>
          <a:prstGeom prst="rect">
            <a:avLst/>
          </a:prstGeom>
          <a:noFill/>
        </p:spPr>
        <p:txBody>
          <a:bodyPr wrap="square" rtlCol="0">
            <a:spAutoFit/>
          </a:bodyPr>
          <a:lstStyle/>
          <a:p>
            <a:pPr algn="ctr" defTabSz="914400">
              <a:defRPr/>
            </a:pPr>
            <a:r>
              <a:rPr lang="en-US" sz="2400" b="1" kern="0" dirty="0">
                <a:solidFill>
                  <a:srgbClr val="000068"/>
                </a:solidFill>
              </a:rPr>
              <a:t>Ground – based recordings </a:t>
            </a:r>
            <a:endParaRPr lang="el-GR" sz="2400" b="1" kern="0" dirty="0">
              <a:solidFill>
                <a:srgbClr val="000068"/>
              </a:solidFill>
            </a:endParaRPr>
          </a:p>
        </p:txBody>
      </p:sp>
      <p:sp>
        <p:nvSpPr>
          <p:cNvPr id="2" name="Ορθογώνιο 1"/>
          <p:cNvSpPr/>
          <p:nvPr/>
        </p:nvSpPr>
        <p:spPr>
          <a:xfrm>
            <a:off x="7786531" y="3322878"/>
            <a:ext cx="6025135" cy="1200329"/>
          </a:xfrm>
          <a:prstGeom prst="rect">
            <a:avLst/>
          </a:prstGeom>
        </p:spPr>
        <p:txBody>
          <a:bodyPr wrap="square">
            <a:spAutoFit/>
          </a:bodyPr>
          <a:lstStyle/>
          <a:p>
            <a:pPr algn="just"/>
            <a:r>
              <a:rPr lang="en-US" sz="1800" dirty="0">
                <a:solidFill>
                  <a:srgbClr val="000068"/>
                </a:solidFill>
              </a:rPr>
              <a:t>Figure 15. Cosmic ray intensity variations for the time period from November 20 to November 23 for the neutron monitor stations TERA, DOMC, DOMB, SOPO and SOPB (</a:t>
            </a:r>
            <a:r>
              <a:rPr lang="en-US" sz="1800" dirty="0">
                <a:solidFill>
                  <a:srgbClr val="000068"/>
                </a:solidFill>
                <a:hlinkClick r:id="rId3"/>
              </a:rPr>
              <a:t>https://www.nmdb.eu</a:t>
            </a:r>
            <a:r>
              <a:rPr lang="en-US" sz="1800" dirty="0">
                <a:solidFill>
                  <a:srgbClr val="000068"/>
                </a:solidFill>
              </a:rPr>
              <a:t>).</a:t>
            </a:r>
          </a:p>
        </p:txBody>
      </p:sp>
      <p:graphicFrame>
        <p:nvGraphicFramePr>
          <p:cNvPr id="9" name="Πίνακας 8"/>
          <p:cNvGraphicFramePr>
            <a:graphicFrameLocks noGrp="1"/>
          </p:cNvGraphicFramePr>
          <p:nvPr>
            <p:extLst>
              <p:ext uri="{D42A27DB-BD31-4B8C-83A1-F6EECF244321}">
                <p14:modId xmlns:p14="http://schemas.microsoft.com/office/powerpoint/2010/main" val="693166476"/>
              </p:ext>
            </p:extLst>
          </p:nvPr>
        </p:nvGraphicFramePr>
        <p:xfrm>
          <a:off x="3310880" y="5219055"/>
          <a:ext cx="10801197" cy="2410965"/>
        </p:xfrm>
        <a:graphic>
          <a:graphicData uri="http://schemas.openxmlformats.org/drawingml/2006/table">
            <a:tbl>
              <a:tblPr firstRow="1" firstCol="1" bandRow="1"/>
              <a:tblGrid>
                <a:gridCol w="1291595">
                  <a:extLst>
                    <a:ext uri="{9D8B030D-6E8A-4147-A177-3AD203B41FA5}">
                      <a16:colId xmlns:a16="http://schemas.microsoft.com/office/drawing/2014/main" val="20000"/>
                    </a:ext>
                  </a:extLst>
                </a:gridCol>
                <a:gridCol w="1056622">
                  <a:extLst>
                    <a:ext uri="{9D8B030D-6E8A-4147-A177-3AD203B41FA5}">
                      <a16:colId xmlns:a16="http://schemas.microsoft.com/office/drawing/2014/main" val="20001"/>
                    </a:ext>
                  </a:extLst>
                </a:gridCol>
                <a:gridCol w="1056622">
                  <a:extLst>
                    <a:ext uri="{9D8B030D-6E8A-4147-A177-3AD203B41FA5}">
                      <a16:colId xmlns:a16="http://schemas.microsoft.com/office/drawing/2014/main" val="20002"/>
                    </a:ext>
                  </a:extLst>
                </a:gridCol>
                <a:gridCol w="932314">
                  <a:extLst>
                    <a:ext uri="{9D8B030D-6E8A-4147-A177-3AD203B41FA5}">
                      <a16:colId xmlns:a16="http://schemas.microsoft.com/office/drawing/2014/main" val="20003"/>
                    </a:ext>
                  </a:extLst>
                </a:gridCol>
                <a:gridCol w="994468">
                  <a:extLst>
                    <a:ext uri="{9D8B030D-6E8A-4147-A177-3AD203B41FA5}">
                      <a16:colId xmlns:a16="http://schemas.microsoft.com/office/drawing/2014/main" val="20004"/>
                    </a:ext>
                  </a:extLst>
                </a:gridCol>
                <a:gridCol w="2486171">
                  <a:extLst>
                    <a:ext uri="{9D8B030D-6E8A-4147-A177-3AD203B41FA5}">
                      <a16:colId xmlns:a16="http://schemas.microsoft.com/office/drawing/2014/main" val="20005"/>
                    </a:ext>
                  </a:extLst>
                </a:gridCol>
                <a:gridCol w="1180932">
                  <a:extLst>
                    <a:ext uri="{9D8B030D-6E8A-4147-A177-3AD203B41FA5}">
                      <a16:colId xmlns:a16="http://schemas.microsoft.com/office/drawing/2014/main" val="20006"/>
                    </a:ext>
                  </a:extLst>
                </a:gridCol>
                <a:gridCol w="1016270">
                  <a:extLst>
                    <a:ext uri="{9D8B030D-6E8A-4147-A177-3AD203B41FA5}">
                      <a16:colId xmlns:a16="http://schemas.microsoft.com/office/drawing/2014/main" val="20007"/>
                    </a:ext>
                  </a:extLst>
                </a:gridCol>
                <a:gridCol w="786203">
                  <a:extLst>
                    <a:ext uri="{9D8B030D-6E8A-4147-A177-3AD203B41FA5}">
                      <a16:colId xmlns:a16="http://schemas.microsoft.com/office/drawing/2014/main" val="20008"/>
                    </a:ext>
                  </a:extLst>
                </a:gridCol>
              </a:tblGrid>
              <a:tr h="384657">
                <a:tc>
                  <a:txBody>
                    <a:bodyPr/>
                    <a:lstStyle/>
                    <a:p>
                      <a:pPr algn="ctr">
                        <a:spcAft>
                          <a:spcPts val="0"/>
                        </a:spcAft>
                      </a:pPr>
                      <a:r>
                        <a:rPr lang="en-US" sz="1600" b="1" dirty="0">
                          <a:solidFill>
                            <a:srgbClr val="000068"/>
                          </a:solidFill>
                          <a:effectLst/>
                          <a:latin typeface="Calibri"/>
                          <a:ea typeface="Calibri"/>
                          <a:cs typeface="Times New Roman"/>
                        </a:rPr>
                        <a:t>Station</a:t>
                      </a:r>
                      <a:endParaRPr lang="el-GR" sz="1600"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Latitude</a:t>
                      </a:r>
                      <a:endParaRPr lang="el-GR" sz="1600" dirty="0">
                        <a:solidFill>
                          <a:srgbClr val="000068"/>
                        </a:solidFill>
                        <a:effectLst/>
                        <a:latin typeface="Calibri"/>
                        <a:ea typeface="Calibri"/>
                        <a:cs typeface="Times New Roman"/>
                      </a:endParaRPr>
                    </a:p>
                    <a:p>
                      <a:pPr algn="ctr">
                        <a:spcAft>
                          <a:spcPts val="0"/>
                        </a:spcAft>
                      </a:pPr>
                      <a:r>
                        <a:rPr lang="en-US" sz="1600" b="1" dirty="0">
                          <a:solidFill>
                            <a:srgbClr val="000068"/>
                          </a:solidFill>
                          <a:effectLst/>
                          <a:latin typeface="Calibri"/>
                          <a:ea typeface="Calibri"/>
                          <a:cs typeface="Times New Roman"/>
                        </a:rPr>
                        <a:t>(</a:t>
                      </a:r>
                      <a:r>
                        <a:rPr lang="en-US" sz="1600" b="1" baseline="30000" dirty="0">
                          <a:solidFill>
                            <a:srgbClr val="000068"/>
                          </a:solidFill>
                          <a:effectLst/>
                          <a:latin typeface="Calibri"/>
                          <a:ea typeface="Calibri"/>
                          <a:cs typeface="Times New Roman"/>
                        </a:rPr>
                        <a:t>o</a:t>
                      </a:r>
                      <a:r>
                        <a:rPr lang="en-US" sz="1600" b="1" dirty="0">
                          <a:solidFill>
                            <a:srgbClr val="000068"/>
                          </a:solidFill>
                          <a:effectLst/>
                          <a:latin typeface="Calibri"/>
                          <a:ea typeface="Calibri"/>
                          <a:cs typeface="Times New Roman"/>
                        </a:rPr>
                        <a:t>)</a:t>
                      </a:r>
                      <a:endParaRPr lang="el-GR" sz="1600"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Longitude</a:t>
                      </a:r>
                      <a:endParaRPr lang="el-GR" sz="1600" dirty="0">
                        <a:solidFill>
                          <a:srgbClr val="000068"/>
                        </a:solidFill>
                        <a:effectLst/>
                        <a:latin typeface="Calibri"/>
                        <a:ea typeface="Calibri"/>
                        <a:cs typeface="Times New Roman"/>
                      </a:endParaRPr>
                    </a:p>
                    <a:p>
                      <a:pPr algn="ctr">
                        <a:spcAft>
                          <a:spcPts val="0"/>
                        </a:spcAft>
                      </a:pPr>
                      <a:r>
                        <a:rPr lang="en-US" sz="1600" b="1" dirty="0">
                          <a:solidFill>
                            <a:srgbClr val="000068"/>
                          </a:solidFill>
                          <a:effectLst/>
                          <a:latin typeface="Calibri"/>
                          <a:ea typeface="Calibri"/>
                          <a:cs typeface="Times New Roman"/>
                        </a:rPr>
                        <a:t>(</a:t>
                      </a:r>
                      <a:r>
                        <a:rPr lang="en-US" sz="1600" b="1" baseline="30000" dirty="0">
                          <a:solidFill>
                            <a:srgbClr val="000068"/>
                          </a:solidFill>
                          <a:effectLst/>
                          <a:latin typeface="Calibri"/>
                          <a:ea typeface="Calibri"/>
                          <a:cs typeface="Times New Roman"/>
                        </a:rPr>
                        <a:t>o</a:t>
                      </a:r>
                      <a:r>
                        <a:rPr lang="en-US" sz="1600" b="1" dirty="0">
                          <a:solidFill>
                            <a:srgbClr val="000068"/>
                          </a:solidFill>
                          <a:effectLst/>
                          <a:latin typeface="Calibri"/>
                          <a:ea typeface="Calibri"/>
                          <a:cs typeface="Times New Roman"/>
                        </a:rPr>
                        <a:t>)</a:t>
                      </a:r>
                      <a:endParaRPr lang="el-GR" sz="1600"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68"/>
                          </a:solidFill>
                          <a:effectLst/>
                          <a:latin typeface="Calibri"/>
                          <a:ea typeface="Calibri"/>
                          <a:cs typeface="Times New Roman"/>
                        </a:rPr>
                        <a:t>Altitude</a:t>
                      </a:r>
                      <a:endParaRPr lang="el-GR" sz="1600">
                        <a:solidFill>
                          <a:srgbClr val="000068"/>
                        </a:solidFill>
                        <a:effectLst/>
                        <a:latin typeface="Calibri"/>
                        <a:ea typeface="Calibri"/>
                        <a:cs typeface="Times New Roman"/>
                      </a:endParaRPr>
                    </a:p>
                    <a:p>
                      <a:pPr algn="ctr">
                        <a:spcAft>
                          <a:spcPts val="0"/>
                        </a:spcAft>
                      </a:pPr>
                      <a:r>
                        <a:rPr lang="en-US" sz="1600" b="1">
                          <a:solidFill>
                            <a:srgbClr val="000068"/>
                          </a:solidFill>
                          <a:effectLst/>
                          <a:latin typeface="Calibri"/>
                          <a:ea typeface="Calibri"/>
                          <a:cs typeface="Times New Roman"/>
                        </a:rPr>
                        <a:t>m</a:t>
                      </a:r>
                      <a:endParaRPr lang="el-GR" sz="160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68"/>
                          </a:solidFill>
                          <a:effectLst/>
                          <a:latin typeface="Calibri"/>
                          <a:ea typeface="Calibri"/>
                          <a:cs typeface="Times New Roman"/>
                        </a:rPr>
                        <a:t>Rigidity</a:t>
                      </a:r>
                      <a:endParaRPr lang="el-GR" sz="1600">
                        <a:solidFill>
                          <a:srgbClr val="000068"/>
                        </a:solidFill>
                        <a:effectLst/>
                        <a:latin typeface="Calibri"/>
                        <a:ea typeface="Calibri"/>
                        <a:cs typeface="Times New Roman"/>
                      </a:endParaRPr>
                    </a:p>
                    <a:p>
                      <a:pPr algn="ctr">
                        <a:spcAft>
                          <a:spcPts val="0"/>
                        </a:spcAft>
                      </a:pPr>
                      <a:r>
                        <a:rPr lang="en-US" sz="1600" b="1">
                          <a:solidFill>
                            <a:srgbClr val="000068"/>
                          </a:solidFill>
                          <a:effectLst/>
                          <a:latin typeface="Calibri"/>
                          <a:ea typeface="Calibri"/>
                          <a:cs typeface="Times New Roman"/>
                        </a:rPr>
                        <a:t>GV</a:t>
                      </a:r>
                      <a:endParaRPr lang="el-GR" sz="160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68"/>
                          </a:solidFill>
                          <a:effectLst/>
                          <a:latin typeface="Calibri"/>
                          <a:ea typeface="Calibri"/>
                          <a:cs typeface="Times New Roman"/>
                        </a:rPr>
                        <a:t>Date / Time </a:t>
                      </a:r>
                      <a:endParaRPr lang="el-GR" sz="1600">
                        <a:solidFill>
                          <a:srgbClr val="000068"/>
                        </a:solidFill>
                        <a:effectLst/>
                        <a:latin typeface="Calibri"/>
                        <a:ea typeface="Calibri"/>
                        <a:cs typeface="Times New Roman"/>
                      </a:endParaRPr>
                    </a:p>
                    <a:p>
                      <a:pPr algn="ctr">
                        <a:spcAft>
                          <a:spcPts val="0"/>
                        </a:spcAft>
                      </a:pPr>
                      <a:r>
                        <a:rPr lang="en-US" sz="1600" b="1">
                          <a:solidFill>
                            <a:srgbClr val="000068"/>
                          </a:solidFill>
                          <a:effectLst/>
                          <a:latin typeface="Calibri"/>
                          <a:ea typeface="Calibri"/>
                          <a:cs typeface="Times New Roman"/>
                        </a:rPr>
                        <a:t>(MM.DD. HH:MM) </a:t>
                      </a:r>
                      <a:endParaRPr lang="el-GR" sz="160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000068"/>
                          </a:solidFill>
                          <a:effectLst/>
                          <a:latin typeface="Calibri"/>
                          <a:ea typeface="Calibri"/>
                          <a:cs typeface="Times New Roman"/>
                        </a:rPr>
                        <a:t>Increase</a:t>
                      </a:r>
                      <a:r>
                        <a:rPr lang="en-US" sz="1600" b="1" baseline="-25000" dirty="0" err="1">
                          <a:solidFill>
                            <a:srgbClr val="000068"/>
                          </a:solidFill>
                          <a:effectLst/>
                          <a:latin typeface="Calibri"/>
                          <a:ea typeface="Calibri"/>
                          <a:cs typeface="Times New Roman"/>
                        </a:rPr>
                        <a:t>max</a:t>
                      </a:r>
                      <a:endParaRPr lang="el-GR" sz="1600" dirty="0">
                        <a:solidFill>
                          <a:srgbClr val="000068"/>
                        </a:solidFill>
                        <a:effectLst/>
                        <a:latin typeface="Calibri"/>
                        <a:ea typeface="Calibri"/>
                        <a:cs typeface="Times New Roman"/>
                      </a:endParaRPr>
                    </a:p>
                    <a:p>
                      <a:pPr algn="ctr">
                        <a:spcAft>
                          <a:spcPts val="0"/>
                        </a:spcAft>
                      </a:pPr>
                      <a:r>
                        <a:rPr lang="en-US" sz="1600" b="1" dirty="0">
                          <a:solidFill>
                            <a:srgbClr val="000068"/>
                          </a:solidFill>
                          <a:effectLst/>
                          <a:latin typeface="Calibri"/>
                          <a:ea typeface="Calibri"/>
                          <a:cs typeface="Times New Roman"/>
                        </a:rPr>
                        <a:t>%</a:t>
                      </a:r>
                      <a:endParaRPr lang="el-GR" sz="1600"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68"/>
                          </a:solidFill>
                          <a:effectLst/>
                          <a:latin typeface="Calibri"/>
                          <a:ea typeface="Calibri"/>
                          <a:cs typeface="Times New Roman"/>
                        </a:rPr>
                        <a:t>Date </a:t>
                      </a:r>
                      <a:endParaRPr lang="el-GR" sz="160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68"/>
                          </a:solidFill>
                          <a:effectLst/>
                          <a:latin typeface="Calibri"/>
                          <a:ea typeface="Calibri"/>
                          <a:cs typeface="Times New Roman"/>
                        </a:rPr>
                        <a:t>Time </a:t>
                      </a:r>
                      <a:endParaRPr lang="el-GR" sz="160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4657">
                <a:tc>
                  <a:txBody>
                    <a:bodyPr/>
                    <a:lstStyle/>
                    <a:p>
                      <a:pPr algn="ctr">
                        <a:spcAft>
                          <a:spcPts val="0"/>
                        </a:spcAft>
                      </a:pPr>
                      <a:r>
                        <a:rPr lang="en-US" sz="1600" b="1" dirty="0">
                          <a:solidFill>
                            <a:srgbClr val="000068"/>
                          </a:solidFill>
                          <a:effectLst/>
                          <a:latin typeface="Calibri"/>
                          <a:ea typeface="Calibri"/>
                          <a:cs typeface="Times New Roman"/>
                        </a:rPr>
                        <a:t>DOMB</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Calibri"/>
                          <a:ea typeface="Calibri"/>
                          <a:cs typeface="Times New Roman"/>
                        </a:rPr>
                        <a:t>75.1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Calibri"/>
                          <a:ea typeface="Calibri"/>
                          <a:cs typeface="Times New Roman"/>
                        </a:rPr>
                        <a:t>-123.38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Calibri"/>
                          <a:ea typeface="Calibri"/>
                          <a:cs typeface="Times New Roman"/>
                        </a:rPr>
                        <a:t>3233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Calibri"/>
                          <a:ea typeface="Calibri"/>
                          <a:cs typeface="Times New Roman"/>
                        </a:rPr>
                        <a:t>&lt;0.01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000068"/>
                          </a:solidFill>
                          <a:effectLst/>
                          <a:latin typeface="Calibri"/>
                          <a:ea typeface="Calibri"/>
                          <a:cs typeface="Times New Roman"/>
                        </a:rPr>
                        <a:t>21.11 16:00 – 21.11 18:00 </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8.64</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000068"/>
                          </a:solidFill>
                          <a:effectLst/>
                          <a:latin typeface="Calibri"/>
                          <a:ea typeface="Calibri"/>
                          <a:cs typeface="Times New Roman"/>
                        </a:rPr>
                        <a:t>21/11/24</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20:05</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4657">
                <a:tc>
                  <a:txBody>
                    <a:bodyPr/>
                    <a:lstStyle/>
                    <a:p>
                      <a:pPr algn="ctr">
                        <a:spcAft>
                          <a:spcPts val="0"/>
                        </a:spcAft>
                      </a:pPr>
                      <a:r>
                        <a:rPr lang="en-US" sz="1600" b="1" dirty="0">
                          <a:solidFill>
                            <a:srgbClr val="000068"/>
                          </a:solidFill>
                          <a:effectLst/>
                          <a:latin typeface="Calibri"/>
                          <a:ea typeface="Calibri"/>
                          <a:cs typeface="Times New Roman"/>
                        </a:rPr>
                        <a:t>DOMC</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75.1</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-123.38   </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3233</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&lt;0.01</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000068"/>
                          </a:solidFill>
                          <a:effectLst/>
                          <a:latin typeface="Calibri"/>
                          <a:ea typeface="Calibri"/>
                          <a:cs typeface="Times New Roman"/>
                        </a:rPr>
                        <a:t>21.11 16:00 – 21.11 18:00 </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6.98</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000068"/>
                          </a:solidFill>
                          <a:effectLst/>
                          <a:latin typeface="Calibri"/>
                          <a:ea typeface="Calibri"/>
                          <a:cs typeface="Times New Roman"/>
                        </a:rPr>
                        <a:t>21/11/24</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19:05</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4657">
                <a:tc>
                  <a:txBody>
                    <a:bodyPr/>
                    <a:lstStyle/>
                    <a:p>
                      <a:pPr algn="ctr">
                        <a:spcAft>
                          <a:spcPts val="0"/>
                        </a:spcAft>
                      </a:pPr>
                      <a:r>
                        <a:rPr lang="en-US" sz="1600" b="1" dirty="0">
                          <a:solidFill>
                            <a:srgbClr val="000068"/>
                          </a:solidFill>
                          <a:effectLst/>
                          <a:latin typeface="Calibri"/>
                          <a:ea typeface="Calibri"/>
                          <a:cs typeface="Times New Roman"/>
                        </a:rPr>
                        <a:t>TERA</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mn-lt"/>
                          <a:ea typeface="Calibri"/>
                          <a:cs typeface="Times New Roman"/>
                        </a:rPr>
                        <a:t>-66.65</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mn-lt"/>
                          <a:ea typeface="Calibri"/>
                          <a:cs typeface="Times New Roman"/>
                        </a:rPr>
                        <a:t> 140.00 </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32</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0.02</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000068"/>
                          </a:solidFill>
                          <a:effectLst/>
                          <a:latin typeface="Calibri"/>
                          <a:ea typeface="Calibri"/>
                          <a:cs typeface="Times New Roman"/>
                        </a:rPr>
                        <a:t>21.11 16:00 – 21.11 18:00 </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4.25</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000068"/>
                          </a:solidFill>
                          <a:effectLst/>
                          <a:latin typeface="Calibri"/>
                          <a:ea typeface="Calibri"/>
                          <a:cs typeface="Times New Roman"/>
                        </a:rPr>
                        <a:t>21/11/24</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19:00</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4657">
                <a:tc>
                  <a:txBody>
                    <a:bodyPr/>
                    <a:lstStyle/>
                    <a:p>
                      <a:pPr algn="ctr">
                        <a:spcAft>
                          <a:spcPts val="0"/>
                        </a:spcAft>
                      </a:pPr>
                      <a:r>
                        <a:rPr lang="en-US" sz="1600" b="1" dirty="0">
                          <a:solidFill>
                            <a:srgbClr val="000068"/>
                          </a:solidFill>
                          <a:effectLst/>
                          <a:latin typeface="Calibri"/>
                          <a:ea typeface="Calibri"/>
                          <a:cs typeface="Times New Roman"/>
                        </a:rPr>
                        <a:t>SOPB</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Calibri"/>
                          <a:ea typeface="Calibri"/>
                          <a:cs typeface="Times New Roman"/>
                        </a:rPr>
                        <a:t>-90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Calibri"/>
                          <a:ea typeface="Calibri"/>
                          <a:cs typeface="Times New Roman"/>
                        </a:rPr>
                        <a:t>2820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Calibri"/>
                          <a:ea typeface="Calibri"/>
                          <a:cs typeface="Times New Roman"/>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Calibri"/>
                          <a:ea typeface="Calibri"/>
                          <a:cs typeface="Times New Roman"/>
                        </a:rPr>
                        <a:t>21.11 16:00 – 21.11 18:00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3.68</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Calibri"/>
                          <a:ea typeface="Calibri"/>
                          <a:cs typeface="Times New Roman"/>
                        </a:rPr>
                        <a:t>21/11/24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19:00</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4657">
                <a:tc>
                  <a:txBody>
                    <a:bodyPr/>
                    <a:lstStyle/>
                    <a:p>
                      <a:pPr algn="ctr">
                        <a:spcAft>
                          <a:spcPts val="0"/>
                        </a:spcAft>
                      </a:pPr>
                      <a:r>
                        <a:rPr lang="en-US" sz="1600" b="1" dirty="0">
                          <a:solidFill>
                            <a:srgbClr val="000068"/>
                          </a:solidFill>
                          <a:effectLst/>
                          <a:latin typeface="Calibri"/>
                          <a:ea typeface="Calibri"/>
                          <a:cs typeface="Times New Roman"/>
                        </a:rPr>
                        <a:t>CALM</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mn-lt"/>
                          <a:ea typeface="Calibri"/>
                          <a:cs typeface="Times New Roman"/>
                        </a:rPr>
                        <a:t>40.64 </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000068"/>
                          </a:solidFill>
                          <a:effectLst/>
                          <a:latin typeface="+mn-lt"/>
                          <a:ea typeface="Calibri"/>
                          <a:cs typeface="Times New Roman"/>
                        </a:rPr>
                        <a:t> -3.16 </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708</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6.95</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mn-lt"/>
                          <a:ea typeface="Calibri"/>
                          <a:cs typeface="Times New Roman"/>
                        </a:rPr>
                        <a:t>21.11</a:t>
                      </a:r>
                      <a:r>
                        <a:rPr lang="en-US" sz="1600" b="1" baseline="0" dirty="0">
                          <a:solidFill>
                            <a:srgbClr val="000068"/>
                          </a:solidFill>
                          <a:effectLst/>
                          <a:latin typeface="+mn-lt"/>
                          <a:ea typeface="Calibri"/>
                          <a:cs typeface="Times New Roman"/>
                        </a:rPr>
                        <a:t> </a:t>
                      </a:r>
                      <a:r>
                        <a:rPr lang="el-GR" sz="1600" b="1" dirty="0">
                          <a:solidFill>
                            <a:srgbClr val="000068"/>
                          </a:solidFill>
                          <a:effectLst/>
                          <a:latin typeface="+mn-lt"/>
                          <a:ea typeface="Calibri"/>
                          <a:cs typeface="Times New Roman"/>
                        </a:rPr>
                        <a:t>16</a:t>
                      </a:r>
                      <a:r>
                        <a:rPr lang="en-US" sz="1600" b="1" dirty="0">
                          <a:solidFill>
                            <a:srgbClr val="000068"/>
                          </a:solidFill>
                          <a:effectLst/>
                          <a:latin typeface="+mn-lt"/>
                          <a:ea typeface="Calibri"/>
                          <a:cs typeface="Times New Roman"/>
                        </a:rPr>
                        <a:t>:00</a:t>
                      </a:r>
                      <a:r>
                        <a:rPr lang="en-US" sz="1600" b="1" baseline="0" dirty="0">
                          <a:solidFill>
                            <a:srgbClr val="000068"/>
                          </a:solidFill>
                          <a:effectLst/>
                          <a:latin typeface="+mn-lt"/>
                          <a:ea typeface="Calibri"/>
                          <a:cs typeface="Times New Roman"/>
                        </a:rPr>
                        <a:t> </a:t>
                      </a:r>
                      <a:r>
                        <a:rPr lang="el-GR" sz="1600" b="1" dirty="0">
                          <a:solidFill>
                            <a:srgbClr val="000068"/>
                          </a:solidFill>
                          <a:effectLst/>
                          <a:latin typeface="+mn-lt"/>
                          <a:ea typeface="Calibri"/>
                          <a:cs typeface="Times New Roman"/>
                        </a:rPr>
                        <a:t>–</a:t>
                      </a:r>
                      <a:r>
                        <a:rPr lang="en-US" sz="1600" b="1" dirty="0">
                          <a:solidFill>
                            <a:srgbClr val="000068"/>
                          </a:solidFill>
                          <a:effectLst/>
                          <a:latin typeface="+mn-lt"/>
                          <a:ea typeface="Calibri"/>
                          <a:cs typeface="Times New Roman"/>
                        </a:rPr>
                        <a:t> 21.11 </a:t>
                      </a:r>
                      <a:r>
                        <a:rPr lang="el-GR" sz="1600" b="1" dirty="0">
                          <a:solidFill>
                            <a:srgbClr val="000068"/>
                          </a:solidFill>
                          <a:effectLst/>
                          <a:latin typeface="+mn-lt"/>
                          <a:ea typeface="Calibri"/>
                          <a:cs typeface="Times New Roman"/>
                        </a:rPr>
                        <a:t>18</a:t>
                      </a:r>
                      <a:r>
                        <a:rPr lang="en-US" sz="1600" b="1" dirty="0">
                          <a:solidFill>
                            <a:srgbClr val="000068"/>
                          </a:solidFill>
                          <a:effectLst/>
                          <a:latin typeface="+mn-lt"/>
                          <a:ea typeface="Calibri"/>
                          <a:cs typeface="Times New Roman"/>
                        </a:rPr>
                        <a:t>:00</a:t>
                      </a:r>
                      <a:r>
                        <a:rPr lang="el-GR" sz="1600" b="1" dirty="0">
                          <a:solidFill>
                            <a:srgbClr val="000068"/>
                          </a:solidFill>
                          <a:effectLst/>
                          <a:latin typeface="+mn-lt"/>
                          <a:ea typeface="Calibri"/>
                          <a:cs typeface="Times New Roman"/>
                        </a:rPr>
                        <a:t> </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3.85</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21/11/24</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68"/>
                          </a:solidFill>
                          <a:effectLst/>
                          <a:latin typeface="Calibri"/>
                          <a:ea typeface="Calibri"/>
                          <a:cs typeface="Times New Roman"/>
                        </a:rPr>
                        <a:t>16:10</a:t>
                      </a:r>
                      <a:endParaRPr lang="el-GR" sz="1600" b="1" dirty="0">
                        <a:solidFill>
                          <a:srgbClr val="000068"/>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0" name="Ορθογώνιο 9"/>
          <p:cNvSpPr/>
          <p:nvPr/>
        </p:nvSpPr>
        <p:spPr>
          <a:xfrm>
            <a:off x="195107" y="5507087"/>
            <a:ext cx="2768335" cy="1785104"/>
          </a:xfrm>
          <a:prstGeom prst="rect">
            <a:avLst/>
          </a:prstGeom>
        </p:spPr>
        <p:txBody>
          <a:bodyPr wrap="square">
            <a:spAutoFit/>
          </a:bodyPr>
          <a:lstStyle/>
          <a:p>
            <a:pPr algn="ctr"/>
            <a:r>
              <a:rPr lang="en-US" sz="2200" b="1" dirty="0">
                <a:solidFill>
                  <a:prstClr val="black"/>
                </a:solidFill>
              </a:rPr>
              <a:t>5 best stations that recorded GLE76 according to OULU GLE database </a:t>
            </a:r>
            <a:r>
              <a:rPr lang="en-US" sz="2200" dirty="0">
                <a:solidFill>
                  <a:prstClr val="black"/>
                </a:solidFill>
              </a:rPr>
              <a:t>(</a:t>
            </a:r>
            <a:r>
              <a:rPr lang="en-US" sz="2200" dirty="0">
                <a:solidFill>
                  <a:prstClr val="black"/>
                </a:solidFill>
                <a:hlinkClick r:id="rId4"/>
              </a:rPr>
              <a:t>https://gle.oulu.fi/#/</a:t>
            </a:r>
            <a:r>
              <a:rPr lang="en-US" sz="2200" dirty="0">
                <a:solidFill>
                  <a:prstClr val="black"/>
                </a:solidFill>
              </a:rPr>
              <a:t>)</a:t>
            </a:r>
          </a:p>
        </p:txBody>
      </p:sp>
      <p:sp>
        <p:nvSpPr>
          <p:cNvPr id="11" name="TextBox 10">
            <a:extLst>
              <a:ext uri="{FF2B5EF4-FFF2-40B4-BE49-F238E27FC236}">
                <a16:creationId xmlns:a16="http://schemas.microsoft.com/office/drawing/2014/main" id="{8EA373FC-2054-754C-96E2-AF91C49F88C8}"/>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Tree>
    <p:extLst>
      <p:ext uri="{BB962C8B-B14F-4D97-AF65-F5344CB8AC3E}">
        <p14:creationId xmlns:p14="http://schemas.microsoft.com/office/powerpoint/2010/main" val="1682111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p:cNvSpPr>
            <a:spLocks noChangeShapeType="1"/>
          </p:cNvSpPr>
          <p:nvPr/>
        </p:nvSpPr>
        <p:spPr bwMode="auto">
          <a:xfrm>
            <a:off x="214536" y="7998601"/>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prstClr val="white"/>
              </a:solidFill>
            </a:endParaRPr>
          </a:p>
        </p:txBody>
      </p:sp>
      <p:sp>
        <p:nvSpPr>
          <p:cNvPr id="8" name="Ορθογώνιο 7"/>
          <p:cNvSpPr/>
          <p:nvPr/>
        </p:nvSpPr>
        <p:spPr>
          <a:xfrm>
            <a:off x="6191200" y="191954"/>
            <a:ext cx="2914901" cy="492443"/>
          </a:xfrm>
          <a:prstGeom prst="rect">
            <a:avLst/>
          </a:prstGeom>
          <a:solidFill>
            <a:srgbClr val="000068"/>
          </a:solidFill>
        </p:spPr>
        <p:txBody>
          <a:bodyPr wrap="none">
            <a:spAutoFit/>
          </a:bodyPr>
          <a:lstStyle/>
          <a:p>
            <a:pPr lvl="0" algn="ctr" defTabSz="914400"/>
            <a:r>
              <a:rPr lang="en-US" b="1" dirty="0">
                <a:solidFill>
                  <a:schemeClr val="bg1"/>
                </a:solidFill>
                <a:ea typeface="Times New Roman" panose="02020603050405020304" pitchFamily="18" charset="0"/>
                <a:cs typeface="Times New Roman" panose="02020603050405020304" pitchFamily="18" charset="0"/>
              </a:rPr>
              <a:t>GLE Alert++ system </a:t>
            </a:r>
            <a:endParaRPr lang="en-US" b="1" dirty="0">
              <a:solidFill>
                <a:schemeClr val="bg1"/>
              </a:solidFill>
              <a:highlight>
                <a:srgbClr val="FFFF00"/>
              </a:highlight>
              <a:ea typeface="Calibri" panose="020F0502020204030204" pitchFamily="34" charset="0"/>
              <a:cs typeface="Times New Roman" panose="02020603050405020304" pitchFamily="18" charset="0"/>
            </a:endParaRPr>
          </a:p>
        </p:txBody>
      </p:sp>
      <p:pic>
        <p:nvPicPr>
          <p:cNvPr id="9" name="Εικόνα 8"/>
          <p:cNvPicPr/>
          <p:nvPr/>
        </p:nvPicPr>
        <p:blipFill>
          <a:blip r:embed="rId2"/>
          <a:stretch>
            <a:fillRect/>
          </a:stretch>
        </p:blipFill>
        <p:spPr>
          <a:xfrm>
            <a:off x="214536" y="798215"/>
            <a:ext cx="5976664" cy="4492848"/>
          </a:xfrm>
          <a:prstGeom prst="rect">
            <a:avLst/>
          </a:prstGeom>
        </p:spPr>
      </p:pic>
      <p:pic>
        <p:nvPicPr>
          <p:cNvPr id="10" name="Εικόνα 9"/>
          <p:cNvPicPr/>
          <p:nvPr/>
        </p:nvPicPr>
        <p:blipFill>
          <a:blip r:embed="rId3"/>
          <a:stretch>
            <a:fillRect/>
          </a:stretch>
        </p:blipFill>
        <p:spPr>
          <a:xfrm>
            <a:off x="214536" y="5291063"/>
            <a:ext cx="5976664" cy="1692296"/>
          </a:xfrm>
          <a:prstGeom prst="rect">
            <a:avLst/>
          </a:prstGeom>
        </p:spPr>
      </p:pic>
      <p:sp>
        <p:nvSpPr>
          <p:cNvPr id="11" name="Ορθογώνιο 10"/>
          <p:cNvSpPr/>
          <p:nvPr/>
        </p:nvSpPr>
        <p:spPr>
          <a:xfrm>
            <a:off x="214537" y="6983359"/>
            <a:ext cx="5976663" cy="750975"/>
          </a:xfrm>
          <a:prstGeom prst="rect">
            <a:avLst/>
          </a:prstGeom>
        </p:spPr>
        <p:txBody>
          <a:bodyPr wrap="square">
            <a:spAutoFit/>
          </a:bodyPr>
          <a:lstStyle/>
          <a:p>
            <a:pPr algn="just">
              <a:lnSpc>
                <a:spcPct val="107000"/>
              </a:lnSpc>
              <a:spcAft>
                <a:spcPts val="0"/>
              </a:spcAft>
            </a:pPr>
            <a:r>
              <a:rPr lang="en-US" sz="2000" kern="0" dirty="0">
                <a:solidFill>
                  <a:srgbClr val="000068"/>
                </a:solidFill>
                <a:ea typeface="Times New Roman"/>
                <a:cs typeface="Arial"/>
              </a:rPr>
              <a:t>Figure 16. The two stations in Alert mode (SOPB and SOPO) are marked.  </a:t>
            </a:r>
            <a:endParaRPr lang="el-GR" sz="2000" kern="100" dirty="0">
              <a:solidFill>
                <a:srgbClr val="000068"/>
              </a:solidFill>
              <a:effectLst/>
              <a:ea typeface="Aptos"/>
              <a:cs typeface="Aria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044" y="2640960"/>
            <a:ext cx="4464803" cy="4284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Ορθογώνιο 11"/>
          <p:cNvSpPr/>
          <p:nvPr/>
        </p:nvSpPr>
        <p:spPr>
          <a:xfrm>
            <a:off x="6623248" y="6975954"/>
            <a:ext cx="7344817" cy="750975"/>
          </a:xfrm>
          <a:prstGeom prst="rect">
            <a:avLst/>
          </a:prstGeom>
        </p:spPr>
        <p:txBody>
          <a:bodyPr wrap="square">
            <a:spAutoFit/>
          </a:bodyPr>
          <a:lstStyle/>
          <a:p>
            <a:pPr algn="ctr">
              <a:lnSpc>
                <a:spcPct val="107000"/>
              </a:lnSpc>
              <a:spcAft>
                <a:spcPts val="0"/>
              </a:spcAft>
            </a:pPr>
            <a:r>
              <a:rPr lang="en-US" sz="2000" kern="0" dirty="0">
                <a:solidFill>
                  <a:srgbClr val="000068"/>
                </a:solidFill>
                <a:ea typeface="Times New Roman"/>
                <a:cs typeface="Arial"/>
              </a:rPr>
              <a:t>Figure 17. The timestamps from the GLE Alert++ system on November 21, 2024 from 18:40UT until 19:00 UT.</a:t>
            </a:r>
            <a:endParaRPr lang="el-GR" sz="2000" kern="100" dirty="0">
              <a:solidFill>
                <a:srgbClr val="000068"/>
              </a:solidFill>
              <a:effectLst/>
              <a:ea typeface="Aptos"/>
              <a:cs typeface="Arial"/>
            </a:endParaRPr>
          </a:p>
        </p:txBody>
      </p:sp>
      <p:sp>
        <p:nvSpPr>
          <p:cNvPr id="13" name="TextBox 12"/>
          <p:cNvSpPr txBox="1"/>
          <p:nvPr/>
        </p:nvSpPr>
        <p:spPr>
          <a:xfrm>
            <a:off x="4189701" y="4282951"/>
            <a:ext cx="864096" cy="400110"/>
          </a:xfrm>
          <a:prstGeom prst="rect">
            <a:avLst/>
          </a:prstGeom>
          <a:noFill/>
        </p:spPr>
        <p:txBody>
          <a:bodyPr wrap="square" rtlCol="0">
            <a:spAutoFit/>
          </a:bodyPr>
          <a:lstStyle/>
          <a:p>
            <a:pPr algn="ctr"/>
            <a:r>
              <a:rPr lang="en-US" sz="2000" b="1" dirty="0"/>
              <a:t>SOPO</a:t>
            </a:r>
            <a:endParaRPr lang="el-GR" sz="2000" b="1" dirty="0"/>
          </a:p>
        </p:txBody>
      </p:sp>
      <p:sp>
        <p:nvSpPr>
          <p:cNvPr id="15" name="TextBox 14"/>
          <p:cNvSpPr txBox="1"/>
          <p:nvPr/>
        </p:nvSpPr>
        <p:spPr>
          <a:xfrm>
            <a:off x="4463008" y="4004208"/>
            <a:ext cx="864096" cy="400110"/>
          </a:xfrm>
          <a:prstGeom prst="rect">
            <a:avLst/>
          </a:prstGeom>
          <a:noFill/>
        </p:spPr>
        <p:txBody>
          <a:bodyPr wrap="square" rtlCol="0">
            <a:spAutoFit/>
          </a:bodyPr>
          <a:lstStyle/>
          <a:p>
            <a:pPr algn="ctr"/>
            <a:r>
              <a:rPr lang="en-US" sz="2000" b="1" dirty="0"/>
              <a:t>SOPB</a:t>
            </a:r>
            <a:endParaRPr lang="el-GR" sz="2000" b="1" dirty="0"/>
          </a:p>
        </p:txBody>
      </p:sp>
      <p:sp>
        <p:nvSpPr>
          <p:cNvPr id="14" name="TextBox 13"/>
          <p:cNvSpPr txBox="1"/>
          <p:nvPr/>
        </p:nvSpPr>
        <p:spPr>
          <a:xfrm>
            <a:off x="5327104" y="3918896"/>
            <a:ext cx="756084" cy="400110"/>
          </a:xfrm>
          <a:prstGeom prst="rect">
            <a:avLst/>
          </a:prstGeom>
          <a:noFill/>
        </p:spPr>
        <p:txBody>
          <a:bodyPr wrap="square" rtlCol="0">
            <a:spAutoFit/>
          </a:bodyPr>
          <a:lstStyle/>
          <a:p>
            <a:pPr algn="ctr"/>
            <a:r>
              <a:rPr lang="en-US" sz="2000" b="1" dirty="0"/>
              <a:t>KERG</a:t>
            </a:r>
            <a:endParaRPr lang="el-GR" sz="2000" b="1" dirty="0"/>
          </a:p>
        </p:txBody>
      </p:sp>
      <p:sp>
        <p:nvSpPr>
          <p:cNvPr id="16" name="TextBox 15">
            <a:extLst>
              <a:ext uri="{FF2B5EF4-FFF2-40B4-BE49-F238E27FC236}">
                <a16:creationId xmlns:a16="http://schemas.microsoft.com/office/drawing/2014/main" id="{4250CD92-DE4C-C642-8782-53148974C4C1}"/>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
        <p:nvSpPr>
          <p:cNvPr id="17" name="Ορθογώνιο 8">
            <a:extLst>
              <a:ext uri="{FF2B5EF4-FFF2-40B4-BE49-F238E27FC236}">
                <a16:creationId xmlns:a16="http://schemas.microsoft.com/office/drawing/2014/main" id="{1C991D6D-2CFE-144B-8E64-7F89628D6DD3}"/>
              </a:ext>
            </a:extLst>
          </p:cNvPr>
          <p:cNvSpPr/>
          <p:nvPr/>
        </p:nvSpPr>
        <p:spPr>
          <a:xfrm>
            <a:off x="6192688" y="1223823"/>
            <a:ext cx="7775377" cy="1323439"/>
          </a:xfrm>
          <a:prstGeom prst="rect">
            <a:avLst/>
          </a:prstGeom>
          <a:ln w="31750">
            <a:solidFill>
              <a:srgbClr val="000068"/>
            </a:solidFill>
            <a:prstDash val="sysDot"/>
          </a:ln>
        </p:spPr>
        <p:txBody>
          <a:bodyPr wrap="square">
            <a:spAutoFit/>
          </a:bodyPr>
          <a:lstStyle/>
          <a:p>
            <a:pPr algn="just"/>
            <a:r>
              <a:rPr lang="en-US" sz="1600" dirty="0">
                <a:solidFill>
                  <a:srgbClr val="000068"/>
                </a:solidFill>
              </a:rPr>
              <a:t>In the GLE Alert++ system at first, two polar stations, SOPO and SOPB, were in Alert mode (18:43 - 18:54UT) and the system’s status was Warning. For the next 2 minutes (18:55 - 18:56UT) only SOPB was in Alert mode and the system’s status was Watch. At 18:57UT two stations (KERG and SOPB) were in Alert mode and the system’s status was again Warning. From there on only the station KERG was in Alert mode and the system’s status was Watch. </a:t>
            </a:r>
            <a:endParaRPr lang="el-GR" sz="1600" dirty="0">
              <a:solidFill>
                <a:srgbClr val="000068"/>
              </a:solidFill>
            </a:endParaRPr>
          </a:p>
        </p:txBody>
      </p:sp>
    </p:spTree>
    <p:extLst>
      <p:ext uri="{BB962C8B-B14F-4D97-AF65-F5344CB8AC3E}">
        <p14:creationId xmlns:p14="http://schemas.microsoft.com/office/powerpoint/2010/main" val="153571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p:cNvSpPr>
            <a:spLocks noChangeShapeType="1"/>
          </p:cNvSpPr>
          <p:nvPr/>
        </p:nvSpPr>
        <p:spPr bwMode="auto">
          <a:xfrm>
            <a:off x="214536" y="7990919"/>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prstClr val="white"/>
              </a:solidFill>
            </a:endParaRPr>
          </a:p>
        </p:txBody>
      </p:sp>
      <p:sp>
        <p:nvSpPr>
          <p:cNvPr id="10" name="Ορθογώνιο 9"/>
          <p:cNvSpPr/>
          <p:nvPr/>
        </p:nvSpPr>
        <p:spPr>
          <a:xfrm>
            <a:off x="602703" y="3713798"/>
            <a:ext cx="12889432" cy="892552"/>
          </a:xfrm>
          <a:prstGeom prst="rect">
            <a:avLst/>
          </a:prstGeom>
          <a:solidFill>
            <a:srgbClr val="000068"/>
          </a:solidFill>
        </p:spPr>
        <p:txBody>
          <a:bodyPr wrap="square">
            <a:spAutoFit/>
          </a:bodyPr>
          <a:lstStyle/>
          <a:p>
            <a:pPr algn="ctr"/>
            <a:r>
              <a:rPr lang="en-US" b="1" dirty="0">
                <a:solidFill>
                  <a:schemeClr val="bg1"/>
                </a:solidFill>
              </a:rPr>
              <a:t>So, the GLE Alert ++ system could not be in General Alert status, as there were no three stations in Alert mode simultaneously.</a:t>
            </a:r>
          </a:p>
        </p:txBody>
      </p:sp>
      <p:sp>
        <p:nvSpPr>
          <p:cNvPr id="11" name="Ορθογώνιο 10"/>
          <p:cNvSpPr/>
          <p:nvPr/>
        </p:nvSpPr>
        <p:spPr>
          <a:xfrm>
            <a:off x="5589969" y="729338"/>
            <a:ext cx="2914901" cy="492443"/>
          </a:xfrm>
          <a:prstGeom prst="rect">
            <a:avLst/>
          </a:prstGeom>
          <a:solidFill>
            <a:srgbClr val="000068"/>
          </a:solidFill>
        </p:spPr>
        <p:txBody>
          <a:bodyPr wrap="none">
            <a:spAutoFit/>
          </a:bodyPr>
          <a:lstStyle/>
          <a:p>
            <a:pPr lvl="0" algn="ctr" defTabSz="914400"/>
            <a:r>
              <a:rPr lang="en-US" b="1" dirty="0">
                <a:solidFill>
                  <a:schemeClr val="bg1"/>
                </a:solidFill>
                <a:ea typeface="Times New Roman" panose="02020603050405020304" pitchFamily="18" charset="0"/>
                <a:cs typeface="Times New Roman" panose="02020603050405020304" pitchFamily="18" charset="0"/>
              </a:rPr>
              <a:t>GLE Alert++ system </a:t>
            </a:r>
            <a:endParaRPr lang="en-US" b="1" dirty="0">
              <a:solidFill>
                <a:schemeClr val="bg1"/>
              </a:solidFill>
              <a:highlight>
                <a:srgbClr val="FFFF00"/>
              </a:highligh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E90C6AE-74AF-704E-BC4F-4BA89DB6D74E}"/>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Tree>
    <p:extLst>
      <p:ext uri="{BB962C8B-B14F-4D97-AF65-F5344CB8AC3E}">
        <p14:creationId xmlns:p14="http://schemas.microsoft.com/office/powerpoint/2010/main" val="355659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D99E1C-BA9C-154B-A113-390E2D65C21E}"/>
              </a:ext>
            </a:extLst>
          </p:cNvPr>
          <p:cNvSpPr txBox="1"/>
          <p:nvPr/>
        </p:nvSpPr>
        <p:spPr>
          <a:xfrm>
            <a:off x="142528" y="4714999"/>
            <a:ext cx="13897544" cy="2677656"/>
          </a:xfrm>
          <a:prstGeom prst="rect">
            <a:avLst/>
          </a:prstGeom>
          <a:noFill/>
        </p:spPr>
        <p:txBody>
          <a:bodyPr wrap="square" rtlCol="0">
            <a:spAutoFit/>
          </a:bodyPr>
          <a:lstStyle/>
          <a:p>
            <a:pPr algn="just"/>
            <a:r>
              <a:rPr kumimoji="0" lang="en-US" sz="1400" b="1" i="1" u="none" strike="noStrike" kern="0" cap="none" spc="0" normalizeH="0" baseline="0" noProof="0" dirty="0">
                <a:ln>
                  <a:noFill/>
                </a:ln>
                <a:solidFill>
                  <a:srgbClr val="44546A">
                    <a:lumMod val="50000"/>
                  </a:srgbClr>
                </a:solidFill>
                <a:effectLst/>
                <a:uLnTx/>
                <a:uFillTx/>
              </a:rPr>
              <a:t>Acknowledgments: </a:t>
            </a:r>
            <a:r>
              <a:rPr lang="en-US" sz="1400" i="1" dirty="0"/>
              <a:t>We acknowledge the NMDB database (</a:t>
            </a:r>
            <a:r>
              <a:rPr lang="en-US" sz="1400" i="1" dirty="0">
                <a:hlinkClick r:id="rId2"/>
              </a:rPr>
              <a:t>www.nmdb.eu</a:t>
            </a:r>
            <a:r>
              <a:rPr lang="en-US" sz="1400" i="1" dirty="0"/>
              <a:t>), founded under the European Union's FP7 </a:t>
            </a:r>
            <a:r>
              <a:rPr lang="en-US" sz="1400" i="1" dirty="0" err="1"/>
              <a:t>programme</a:t>
            </a:r>
            <a:r>
              <a:rPr lang="en-US" sz="1400" i="1" dirty="0"/>
              <a:t> (contract no. 213007) for providing data, and individual monitors following the information given on the respective station information page.</a:t>
            </a:r>
          </a:p>
          <a:p>
            <a:pPr algn="just"/>
            <a:r>
              <a:rPr lang="en-US" sz="1400" i="1" dirty="0"/>
              <a:t>This form retrieves data from the NMDB server located at the University of Kiel (</a:t>
            </a:r>
            <a:r>
              <a:rPr lang="en-US" sz="1400" i="1" dirty="0">
                <a:hlinkClick r:id="rId2"/>
              </a:rPr>
              <a:t>NMDB</a:t>
            </a:r>
            <a:r>
              <a:rPr lang="en-US" sz="1400" i="1" dirty="0"/>
              <a:t>) that distributes official data provided by the PIs of the neutron monitor stations. Data of different origin may not have been validated or </a:t>
            </a:r>
            <a:r>
              <a:rPr lang="en-US" sz="1400" i="1" dirty="0" err="1"/>
              <a:t>authorised</a:t>
            </a:r>
            <a:r>
              <a:rPr lang="en-US" sz="1400" i="1" dirty="0"/>
              <a:t> by the respective PI, and any deviation with respect to the </a:t>
            </a:r>
            <a:r>
              <a:rPr lang="en-US" sz="1400" i="1" dirty="0" err="1"/>
              <a:t>authorised</a:t>
            </a:r>
            <a:r>
              <a:rPr lang="en-US" sz="1400" i="1" dirty="0"/>
              <a:t> data is not his/her responsibility. According to NMDB terms of use, this data is free for non commercial use within the restrictions imposed by the providers. If you use such data for your research or applications, please acknowledge the origin by a sentence like "We acknowledge the NMDB database (</a:t>
            </a:r>
            <a:r>
              <a:rPr lang="en-US" sz="1400" i="1" dirty="0">
                <a:hlinkClick r:id="rId2"/>
              </a:rPr>
              <a:t>www.nmdb.eu</a:t>
            </a:r>
            <a:r>
              <a:rPr lang="en-US" sz="1400" i="1" dirty="0"/>
              <a:t>), founded under the European Union's FP7 </a:t>
            </a:r>
            <a:r>
              <a:rPr lang="en-US" sz="1400" i="1" dirty="0" err="1"/>
              <a:t>programme</a:t>
            </a:r>
            <a:r>
              <a:rPr lang="en-US" sz="1400" i="1" dirty="0"/>
              <a:t> (contract no. 213007) for providing data.", and acknowledge individual monitors following the information given on the respective station information page (see subpages under </a:t>
            </a:r>
            <a:r>
              <a:rPr lang="en-US" sz="1400" i="1" dirty="0">
                <a:hlinkClick r:id="rId2"/>
              </a:rPr>
              <a:t>www.nmdb.eu</a:t>
            </a:r>
            <a:r>
              <a:rPr lang="en-US" sz="1400" i="1" dirty="0"/>
              <a:t>).</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400" b="1" i="1" u="none" strike="noStrike" kern="0" cap="none" spc="0" normalizeH="0" baseline="0" noProof="0" dirty="0">
              <a:ln>
                <a:noFill/>
              </a:ln>
              <a:solidFill>
                <a:srgbClr val="44546A">
                  <a:lumMod val="50000"/>
                </a:srgbClr>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400" b="1" i="1" u="none" strike="noStrike" kern="0" cap="none" spc="0" normalizeH="0" baseline="0" noProof="0" dirty="0">
              <a:ln>
                <a:noFill/>
              </a:ln>
              <a:solidFill>
                <a:srgbClr val="44546A">
                  <a:lumMod val="50000"/>
                </a:srgbClr>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44546A">
                    <a:lumMod val="50000"/>
                  </a:srgbClr>
                </a:solidFill>
                <a:effectLst/>
                <a:uLnTx/>
                <a:uFillTx/>
              </a:rPr>
              <a:t> </a:t>
            </a:r>
            <a:r>
              <a:rPr kumimoji="0" lang="en-US" sz="1400" b="0" i="1" u="none" strike="noStrike" kern="0" cap="none" spc="0" normalizeH="0" baseline="0" noProof="0" dirty="0">
                <a:ln>
                  <a:noFill/>
                </a:ln>
                <a:solidFill>
                  <a:srgbClr val="44546A">
                    <a:lumMod val="50000"/>
                  </a:srgbClr>
                </a:solidFill>
                <a:effectLst/>
                <a:uLnTx/>
                <a:uFillTx/>
              </a:rPr>
              <a:t>This research is supported by ESA SSA SWE Space Radiation Expert Service Centre activities (ESA contract number 4000113187/15/D/MRP) and the ESA Space Safety Program’s network of space weather service development and pre-operational activities (ESA contract number 4000134036/21/D/MRP). The authors would like to thank the PIs of the High- Resolution Neutron Monitor Database (NMDB) for kindly providing cosmic ray data. The authors are grateful to all the solar, geomagnetic and interplanetary data providers. </a:t>
            </a:r>
            <a:endParaRPr kumimoji="0" lang="el-GR" sz="1400" b="0" i="1" u="none" strike="noStrike" kern="0" cap="none" spc="0" normalizeH="0" baseline="0" noProof="0" dirty="0">
              <a:ln>
                <a:noFill/>
              </a:ln>
              <a:solidFill>
                <a:srgbClr val="44546A">
                  <a:lumMod val="50000"/>
                </a:srgbClr>
              </a:solidFill>
              <a:effectLst/>
              <a:uLnTx/>
              <a:uFillTx/>
            </a:endParaRPr>
          </a:p>
        </p:txBody>
      </p:sp>
      <p:sp>
        <p:nvSpPr>
          <p:cNvPr id="8" name="TextBox 7"/>
          <p:cNvSpPr txBox="1"/>
          <p:nvPr/>
        </p:nvSpPr>
        <p:spPr>
          <a:xfrm>
            <a:off x="3886944" y="2770783"/>
            <a:ext cx="5946420" cy="1200329"/>
          </a:xfrm>
          <a:prstGeom prst="rect">
            <a:avLst/>
          </a:prstGeom>
          <a:noFill/>
        </p:spPr>
        <p:txBody>
          <a:bodyPr wrap="square" rtlCol="0">
            <a:spAutoFit/>
          </a:bodyPr>
          <a:lstStyle/>
          <a:p>
            <a:pPr algn="ctr"/>
            <a:r>
              <a:rPr lang="en-US" sz="7200" b="1" dirty="0">
                <a:solidFill>
                  <a:schemeClr val="tx2"/>
                </a:solidFill>
                <a:latin typeface="Academy Engraved LET Plain" panose="02000000000000000000" pitchFamily="2" charset="0"/>
              </a:rPr>
              <a:t>Thank you</a:t>
            </a:r>
            <a:endParaRPr lang="el-GR" sz="7200" b="1" dirty="0">
              <a:solidFill>
                <a:schemeClr val="tx2"/>
              </a:solidFill>
            </a:endParaRPr>
          </a:p>
        </p:txBody>
      </p:sp>
    </p:spTree>
    <p:extLst>
      <p:ext uri="{BB962C8B-B14F-4D97-AF65-F5344CB8AC3E}">
        <p14:creationId xmlns:p14="http://schemas.microsoft.com/office/powerpoint/2010/main" val="39275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p:cNvSpPr>
            <a:spLocks noChangeShapeType="1"/>
          </p:cNvSpPr>
          <p:nvPr/>
        </p:nvSpPr>
        <p:spPr bwMode="auto">
          <a:xfrm>
            <a:off x="214536" y="8022919"/>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schemeClr val="bg1"/>
              </a:solidFill>
            </a:endParaRPr>
          </a:p>
        </p:txBody>
      </p:sp>
      <p:sp>
        <p:nvSpPr>
          <p:cNvPr id="8" name="TextBox 7"/>
          <p:cNvSpPr txBox="1"/>
          <p:nvPr/>
        </p:nvSpPr>
        <p:spPr>
          <a:xfrm>
            <a:off x="6661889" y="233210"/>
            <a:ext cx="1416579" cy="492443"/>
          </a:xfrm>
          <a:prstGeom prst="rect">
            <a:avLst/>
          </a:prstGeom>
          <a:noFill/>
        </p:spPr>
        <p:txBody>
          <a:bodyPr wrap="square" rtlCol="0">
            <a:spAutoFit/>
          </a:bodyPr>
          <a:lstStyle/>
          <a:p>
            <a:r>
              <a:rPr lang="en-US" b="1" dirty="0"/>
              <a:t>Outline</a:t>
            </a:r>
            <a:endParaRPr lang="el-GR" b="1" dirty="0"/>
          </a:p>
        </p:txBody>
      </p:sp>
      <p:sp>
        <p:nvSpPr>
          <p:cNvPr id="9" name="TextBox 8"/>
          <p:cNvSpPr txBox="1"/>
          <p:nvPr/>
        </p:nvSpPr>
        <p:spPr>
          <a:xfrm>
            <a:off x="4542941" y="1788963"/>
            <a:ext cx="5741813" cy="5170646"/>
          </a:xfrm>
          <a:prstGeom prst="rect">
            <a:avLst/>
          </a:prstGeom>
          <a:noFill/>
        </p:spPr>
        <p:txBody>
          <a:bodyPr wrap="square" rtlCol="0">
            <a:spAutoFit/>
          </a:bodyPr>
          <a:lstStyle/>
          <a:p>
            <a:pPr marL="514350" indent="-514350" algn="ctr">
              <a:buAutoNum type="alphaLcPeriod"/>
            </a:pPr>
            <a:r>
              <a:rPr lang="en-US" sz="2200" b="1" dirty="0">
                <a:solidFill>
                  <a:srgbClr val="C00000"/>
                </a:solidFill>
              </a:rPr>
              <a:t>GLE74 on May 11, 2024</a:t>
            </a:r>
          </a:p>
          <a:p>
            <a:pPr algn="ctr"/>
            <a:r>
              <a:rPr lang="en-US" sz="2200" b="1" dirty="0">
                <a:solidFill>
                  <a:srgbClr val="C00000"/>
                </a:solidFill>
              </a:rPr>
              <a:t>        </a:t>
            </a:r>
            <a:r>
              <a:rPr lang="en-US" sz="2200" dirty="0">
                <a:solidFill>
                  <a:srgbClr val="C00000"/>
                </a:solidFill>
              </a:rPr>
              <a:t>1. Space – borne observations</a:t>
            </a:r>
          </a:p>
          <a:p>
            <a:pPr algn="ctr"/>
            <a:r>
              <a:rPr lang="en-US" sz="2200" dirty="0">
                <a:solidFill>
                  <a:srgbClr val="C00000"/>
                </a:solidFill>
              </a:rPr>
              <a:t>        2. Ground – based recordings</a:t>
            </a:r>
          </a:p>
          <a:p>
            <a:pPr algn="ctr"/>
            <a:r>
              <a:rPr lang="en-US" sz="2200" dirty="0">
                <a:solidFill>
                  <a:srgbClr val="C00000"/>
                </a:solidFill>
              </a:rPr>
              <a:t>        3. GLE Alert ++ system</a:t>
            </a:r>
          </a:p>
          <a:p>
            <a:pPr algn="ctr"/>
            <a:endParaRPr lang="en-US" sz="2200" b="1" dirty="0"/>
          </a:p>
          <a:p>
            <a:pPr marL="514350" indent="-514350" algn="ctr">
              <a:buFont typeface="+mj-lt"/>
              <a:buAutoNum type="alphaLcPeriod" startAt="2"/>
            </a:pPr>
            <a:r>
              <a:rPr lang="en-US" sz="2200" b="1" dirty="0">
                <a:solidFill>
                  <a:srgbClr val="006600"/>
                </a:solidFill>
              </a:rPr>
              <a:t>GLE75 on June 8, 2024</a:t>
            </a:r>
          </a:p>
          <a:p>
            <a:pPr algn="ctr"/>
            <a:r>
              <a:rPr lang="en-US" sz="2200" dirty="0">
                <a:solidFill>
                  <a:srgbClr val="006600"/>
                </a:solidFill>
              </a:rPr>
              <a:t>        1. Space – borne observations</a:t>
            </a:r>
          </a:p>
          <a:p>
            <a:pPr algn="ctr"/>
            <a:r>
              <a:rPr lang="en-US" sz="2200" dirty="0">
                <a:solidFill>
                  <a:srgbClr val="006600"/>
                </a:solidFill>
              </a:rPr>
              <a:t>        2. Ground – based recordings</a:t>
            </a:r>
          </a:p>
          <a:p>
            <a:pPr algn="ctr"/>
            <a:r>
              <a:rPr lang="en-US" sz="2200" dirty="0">
                <a:solidFill>
                  <a:srgbClr val="006600"/>
                </a:solidFill>
              </a:rPr>
              <a:t>        3. GLE Alert ++ system</a:t>
            </a:r>
          </a:p>
          <a:p>
            <a:pPr algn="ctr"/>
            <a:endParaRPr lang="en-US" sz="2200" b="1" dirty="0"/>
          </a:p>
          <a:p>
            <a:pPr marL="514350" indent="-514350" algn="ctr">
              <a:buFont typeface="+mj-lt"/>
              <a:buAutoNum type="alphaLcPeriod" startAt="3"/>
            </a:pPr>
            <a:r>
              <a:rPr lang="en-US" sz="2200" b="1" dirty="0">
                <a:solidFill>
                  <a:srgbClr val="000068"/>
                </a:solidFill>
              </a:rPr>
              <a:t>GLE76 on November 11, 2024</a:t>
            </a:r>
          </a:p>
          <a:p>
            <a:pPr lvl="0" algn="ctr"/>
            <a:r>
              <a:rPr lang="en-US" sz="2200" b="1" dirty="0">
                <a:solidFill>
                  <a:srgbClr val="000068"/>
                </a:solidFill>
              </a:rPr>
              <a:t>       </a:t>
            </a:r>
            <a:r>
              <a:rPr lang="en-US" sz="2200" dirty="0">
                <a:solidFill>
                  <a:srgbClr val="000068"/>
                </a:solidFill>
              </a:rPr>
              <a:t> 1. Space – borne observations</a:t>
            </a:r>
          </a:p>
          <a:p>
            <a:pPr lvl="0" algn="ctr"/>
            <a:r>
              <a:rPr lang="en-US" sz="2200" dirty="0">
                <a:solidFill>
                  <a:srgbClr val="000068"/>
                </a:solidFill>
              </a:rPr>
              <a:t>        2. Ground – based recordings</a:t>
            </a:r>
          </a:p>
          <a:p>
            <a:pPr lvl="0" algn="ctr"/>
            <a:r>
              <a:rPr lang="en-US" sz="2200" dirty="0">
                <a:solidFill>
                  <a:srgbClr val="000068"/>
                </a:solidFill>
              </a:rPr>
              <a:t>        3. GLE Alert ++ system</a:t>
            </a:r>
          </a:p>
          <a:p>
            <a:pPr algn="ctr"/>
            <a:endParaRPr lang="en-US" sz="2200" b="1" dirty="0"/>
          </a:p>
        </p:txBody>
      </p:sp>
      <p:sp>
        <p:nvSpPr>
          <p:cNvPr id="10" name="TextBox 9">
            <a:extLst>
              <a:ext uri="{FF2B5EF4-FFF2-40B4-BE49-F238E27FC236}">
                <a16:creationId xmlns:a16="http://schemas.microsoft.com/office/drawing/2014/main" id="{1BFD0A6F-C12B-7D4D-A13B-AA033BEFC0ED}"/>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Tree>
    <p:extLst>
      <p:ext uri="{BB962C8B-B14F-4D97-AF65-F5344CB8AC3E}">
        <p14:creationId xmlns:p14="http://schemas.microsoft.com/office/powerpoint/2010/main" val="386222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p:cNvSpPr>
            <a:spLocks noChangeShapeType="1"/>
          </p:cNvSpPr>
          <p:nvPr/>
        </p:nvSpPr>
        <p:spPr bwMode="auto">
          <a:xfrm>
            <a:off x="0" y="7994630"/>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schemeClr val="bg1"/>
              </a:solidFill>
            </a:endParaRPr>
          </a:p>
        </p:txBody>
      </p:sp>
      <p:sp>
        <p:nvSpPr>
          <p:cNvPr id="8" name="TextBox 7"/>
          <p:cNvSpPr txBox="1"/>
          <p:nvPr/>
        </p:nvSpPr>
        <p:spPr>
          <a:xfrm>
            <a:off x="5327104" y="197970"/>
            <a:ext cx="3198239" cy="492443"/>
          </a:xfrm>
          <a:prstGeom prst="rect">
            <a:avLst/>
          </a:prstGeom>
          <a:solidFill>
            <a:srgbClr val="C00000"/>
          </a:solidFill>
        </p:spPr>
        <p:txBody>
          <a:bodyPr wrap="square" rtlCol="0">
            <a:spAutoFit/>
          </a:bodyPr>
          <a:lstStyle/>
          <a:p>
            <a:pPr algn="ctr"/>
            <a:r>
              <a:rPr lang="en-US" b="1" dirty="0">
                <a:solidFill>
                  <a:schemeClr val="bg1"/>
                </a:solidFill>
              </a:rPr>
              <a:t>GLE74 – May 11, 2024  </a:t>
            </a:r>
            <a:endParaRPr lang="el-GR" b="1" dirty="0">
              <a:solidFill>
                <a:schemeClr val="bg1"/>
              </a:solidFill>
            </a:endParaRPr>
          </a:p>
        </p:txBody>
      </p:sp>
      <p:sp>
        <p:nvSpPr>
          <p:cNvPr id="10" name="TextBox 9">
            <a:extLst>
              <a:ext uri="{FF2B5EF4-FFF2-40B4-BE49-F238E27FC236}">
                <a16:creationId xmlns:a16="http://schemas.microsoft.com/office/drawing/2014/main" id="{98A74E41-B9F3-565F-F346-CA5C8F09B257}"/>
              </a:ext>
            </a:extLst>
          </p:cNvPr>
          <p:cNvSpPr txBox="1"/>
          <p:nvPr/>
        </p:nvSpPr>
        <p:spPr>
          <a:xfrm>
            <a:off x="358552" y="6855494"/>
            <a:ext cx="7875213" cy="923330"/>
          </a:xfrm>
          <a:prstGeom prst="rect">
            <a:avLst/>
          </a:prstGeom>
          <a:noFill/>
        </p:spPr>
        <p:txBody>
          <a:bodyPr wrap="square">
            <a:spAutoFit/>
          </a:bodyPr>
          <a:lstStyle/>
          <a:p>
            <a:pPr algn="just"/>
            <a:r>
              <a:rPr lang="en-US" sz="1800" i="1" dirty="0">
                <a:solidFill>
                  <a:srgbClr val="C00000"/>
                </a:solidFill>
                <a:effectLst/>
                <a:ea typeface="Calibri" panose="020F0502020204030204" pitchFamily="34" charset="0"/>
                <a:cs typeface="Times New Roman" panose="02020603050405020304" pitchFamily="18" charset="0"/>
              </a:rPr>
              <a:t>Figure 1a. GOES-16 X-ray fluence in 0.5–4.0 </a:t>
            </a:r>
            <a:r>
              <a:rPr lang="en-US" sz="1800" i="1" dirty="0">
                <a:solidFill>
                  <a:srgbClr val="C00000"/>
                </a:solidFill>
                <a:effectLst/>
                <a:ea typeface="Calibri" panose="020F0502020204030204" pitchFamily="34" charset="0"/>
                <a:cs typeface="Cambria Math" panose="02040503050406030204" pitchFamily="18" charset="0"/>
              </a:rPr>
              <a:t>Å</a:t>
            </a:r>
            <a:r>
              <a:rPr lang="en-US" sz="1800" i="1" dirty="0">
                <a:solidFill>
                  <a:srgbClr val="C00000"/>
                </a:solidFill>
                <a:effectLst/>
                <a:ea typeface="Calibri" panose="020F0502020204030204" pitchFamily="34" charset="0"/>
                <a:cs typeface="Times New Roman" panose="02020603050405020304" pitchFamily="18" charset="0"/>
              </a:rPr>
              <a:t> and 1.0–8.0 </a:t>
            </a:r>
            <a:r>
              <a:rPr lang="en-US" sz="1800" i="1" dirty="0">
                <a:solidFill>
                  <a:srgbClr val="C00000"/>
                </a:solidFill>
                <a:effectLst/>
                <a:ea typeface="Calibri" panose="020F0502020204030204" pitchFamily="34" charset="0"/>
                <a:cs typeface="Cambria Math" panose="02040503050406030204" pitchFamily="18" charset="0"/>
              </a:rPr>
              <a:t>Å</a:t>
            </a:r>
            <a:r>
              <a:rPr lang="en-US" sz="1800" i="1" dirty="0">
                <a:solidFill>
                  <a:srgbClr val="C00000"/>
                </a:solidFill>
                <a:ea typeface="Calibri" panose="020F0502020204030204" pitchFamily="34" charset="0"/>
                <a:cs typeface="Times New Roman" panose="02020603050405020304" pitchFamily="18" charset="0"/>
              </a:rPr>
              <a:t> and GOES proton flux &gt;10 MeV and &gt; 100MeV </a:t>
            </a:r>
            <a:r>
              <a:rPr lang="en-US" sz="1800" i="1" dirty="0">
                <a:solidFill>
                  <a:srgbClr val="C00000"/>
                </a:solidFill>
                <a:effectLst/>
                <a:ea typeface="Calibri" panose="020F0502020204030204" pitchFamily="34" charset="0"/>
                <a:cs typeface="Times New Roman" panose="02020603050405020304" pitchFamily="18" charset="0"/>
              </a:rPr>
              <a:t> as derived from NOAA (</a:t>
            </a:r>
            <a:r>
              <a:rPr lang="en-US" sz="1800" i="1" u="sng" dirty="0">
                <a:solidFill>
                  <a:srgbClr val="0563C1"/>
                </a:solidFill>
                <a:effectLst/>
                <a:ea typeface="Calibri" panose="020F0502020204030204" pitchFamily="34" charset="0"/>
                <a:cs typeface="Times New Roman" panose="02020603050405020304" pitchFamily="18" charset="0"/>
                <a:hlinkClick r:id="rId3"/>
              </a:rPr>
              <a:t>https://www.spaceweatherlive.com</a:t>
            </a:r>
            <a:r>
              <a:rPr lang="en-US" sz="1800" i="1" dirty="0">
                <a:solidFill>
                  <a:srgbClr val="C00000"/>
                </a:solidFill>
                <a:effectLst/>
                <a:ea typeface="Calibri" panose="020F0502020204030204" pitchFamily="34" charset="0"/>
                <a:cs typeface="Times New Roman" panose="02020603050405020304" pitchFamily="18" charset="0"/>
              </a:rPr>
              <a:t>).</a:t>
            </a:r>
          </a:p>
        </p:txBody>
      </p:sp>
      <p:sp>
        <p:nvSpPr>
          <p:cNvPr id="21" name="Rectangle 20">
            <a:extLst>
              <a:ext uri="{FF2B5EF4-FFF2-40B4-BE49-F238E27FC236}">
                <a16:creationId xmlns:a16="http://schemas.microsoft.com/office/drawing/2014/main" id="{1473F87B-3F70-64BB-50E0-DB496C0E6DA4}"/>
              </a:ext>
            </a:extLst>
          </p:cNvPr>
          <p:cNvSpPr/>
          <p:nvPr/>
        </p:nvSpPr>
        <p:spPr>
          <a:xfrm>
            <a:off x="8306638" y="4138935"/>
            <a:ext cx="5743722" cy="3477875"/>
          </a:xfrm>
          <a:prstGeom prst="rect">
            <a:avLst/>
          </a:prstGeom>
          <a:noFill/>
          <a:ln w="31750">
            <a:solidFill>
              <a:srgbClr val="C00000"/>
            </a:solidFill>
            <a:prstDash val="sysDash"/>
          </a:ln>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Solar radiation storm level</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0" cap="none" spc="0" normalizeH="0" baseline="0" noProof="0" dirty="0">
                <a:ln>
                  <a:noFill/>
                </a:ln>
                <a:effectLst/>
                <a:uLnTx/>
                <a:uFillTx/>
              </a:rPr>
              <a:t>Increased solar activity started reflecting in proton flux levels on May 9.</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006600"/>
                </a:solidFill>
                <a:effectLst/>
                <a:uLnTx/>
                <a:uFillTx/>
              </a:rPr>
              <a:t>At around 13:30 UT on May 10 the S1 level  (minor solar radiation storm) threshold was reached</a:t>
            </a:r>
            <a:r>
              <a:rPr kumimoji="0" lang="en-US" sz="2000" b="1" i="0" u="none" strike="noStrike" kern="0" cap="none" spc="0" normalizeH="0" baseline="0" noProof="0" dirty="0">
                <a:ln>
                  <a:noFill/>
                </a:ln>
                <a:solidFill>
                  <a:srgbClr val="800000"/>
                </a:solidFill>
                <a:effectLst/>
                <a:uLnTx/>
                <a:uFillTx/>
              </a:rPr>
              <a:t>.</a:t>
            </a:r>
          </a:p>
          <a:p>
            <a:pPr marL="285750" indent="-285750" algn="just" defTabSz="914400">
              <a:buFont typeface="Arial" panose="020B0604020202020204" pitchFamily="34" charset="0"/>
              <a:buChar char="•"/>
              <a:defRPr/>
            </a:pPr>
            <a:r>
              <a:rPr kumimoji="0" lang="en-US" sz="2000" b="1" i="0" u="none" strike="noStrike" kern="0" cap="none" spc="0" normalizeH="0" baseline="0" noProof="0" dirty="0">
                <a:ln>
                  <a:noFill/>
                </a:ln>
                <a:solidFill>
                  <a:srgbClr val="800000"/>
                </a:solidFill>
                <a:effectLst/>
                <a:uLnTx/>
                <a:uFillTx/>
              </a:rPr>
              <a:t>At 16:40 UT on May 10 the levels peaked at the S2 (moderate solar radiation storm) threshold</a:t>
            </a:r>
            <a:r>
              <a:rPr kumimoji="0" lang="en-US" sz="2000" b="0" i="0" u="none" strike="noStrike" kern="0" cap="none" spc="0" normalizeH="0" baseline="0" noProof="0" dirty="0">
                <a:ln>
                  <a:noFill/>
                </a:ln>
                <a:solidFill>
                  <a:srgbClr val="800000"/>
                </a:solidFill>
                <a:effectLst/>
                <a:uLnTx/>
                <a:uFillTx/>
              </a:rPr>
              <a:t> </a:t>
            </a:r>
            <a:r>
              <a:rPr kumimoji="0" lang="en-US" sz="2000" b="0" i="0" u="none" strike="noStrike" kern="0" cap="none" spc="0" normalizeH="0" baseline="0" noProof="0" dirty="0">
                <a:ln>
                  <a:noFill/>
                </a:ln>
                <a:effectLst/>
                <a:uLnTx/>
                <a:uFillTx/>
              </a:rPr>
              <a:t>and dropped below the S1 level. </a:t>
            </a:r>
            <a:r>
              <a:rPr lang="en-US" sz="2000" dirty="0"/>
              <a:t>As observed, the proton flux increased on the following day.</a:t>
            </a:r>
            <a:endParaRPr kumimoji="0" lang="en-US" sz="2000" b="0" i="0" u="none" strike="noStrike" kern="0" cap="none" spc="0" normalizeH="0" baseline="0" noProof="0" dirty="0">
              <a:ln>
                <a:noFill/>
              </a:ln>
              <a:effectLst/>
              <a:uLnTx/>
              <a:uFillTx/>
            </a:endParaRP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effectLst/>
              <a:highlight>
                <a:srgbClr val="FFFF00"/>
              </a:highlight>
              <a:uLnTx/>
              <a:uFillTx/>
            </a:endParaRPr>
          </a:p>
        </p:txBody>
      </p:sp>
      <p:sp>
        <p:nvSpPr>
          <p:cNvPr id="27" name="TextBox 26">
            <a:extLst>
              <a:ext uri="{FF2B5EF4-FFF2-40B4-BE49-F238E27FC236}">
                <a16:creationId xmlns:a16="http://schemas.microsoft.com/office/drawing/2014/main" id="{2A41FF75-B67A-399C-E42F-039DD0D9D2F8}"/>
              </a:ext>
            </a:extLst>
          </p:cNvPr>
          <p:cNvSpPr txBox="1"/>
          <p:nvPr/>
        </p:nvSpPr>
        <p:spPr>
          <a:xfrm>
            <a:off x="1918693" y="919765"/>
            <a:ext cx="36004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rPr>
              <a:t>Space-borne observations </a:t>
            </a:r>
            <a:endParaRPr kumimoji="0" lang="el-GR" sz="2400" b="1" i="0" u="none" strike="noStrike" kern="0" cap="none" spc="0" normalizeH="0" baseline="0" noProof="0" dirty="0">
              <a:ln>
                <a:noFill/>
              </a:ln>
              <a:solidFill>
                <a:srgbClr val="C00000"/>
              </a:solidFill>
              <a:effectLst/>
              <a:uLnTx/>
              <a:uFillTx/>
            </a:endParaRPr>
          </a:p>
        </p:txBody>
      </p:sp>
      <p:sp>
        <p:nvSpPr>
          <p:cNvPr id="15" name="TextBox 14">
            <a:extLst>
              <a:ext uri="{FF2B5EF4-FFF2-40B4-BE49-F238E27FC236}">
                <a16:creationId xmlns:a16="http://schemas.microsoft.com/office/drawing/2014/main" id="{C83DF216-CFAB-9649-A896-E7B5A503D6DB}"/>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
        <p:nvSpPr>
          <p:cNvPr id="9" name="Rectangle 8">
            <a:extLst>
              <a:ext uri="{FF2B5EF4-FFF2-40B4-BE49-F238E27FC236}">
                <a16:creationId xmlns:a16="http://schemas.microsoft.com/office/drawing/2014/main" id="{A95629AE-F350-0145-8E6F-D54A86A72883}"/>
              </a:ext>
            </a:extLst>
          </p:cNvPr>
          <p:cNvSpPr/>
          <p:nvPr/>
        </p:nvSpPr>
        <p:spPr>
          <a:xfrm>
            <a:off x="8306638" y="1046873"/>
            <a:ext cx="5122855" cy="2708434"/>
          </a:xfrm>
          <a:prstGeom prst="rect">
            <a:avLst/>
          </a:prstGeom>
          <a:solidFill>
            <a:schemeClr val="bg1"/>
          </a:solidFill>
          <a:ln w="44450">
            <a:solidFill>
              <a:srgbClr val="C00000"/>
            </a:solidFill>
            <a:prstDash val="sysDot"/>
          </a:ln>
        </p:spPr>
        <p:txBody>
          <a:bodyPr wrap="square">
            <a:spAutoFit/>
          </a:bodyPr>
          <a:lstStyle/>
          <a:p>
            <a:pPr algn="ctr">
              <a:lnSpc>
                <a:spcPct val="150000"/>
              </a:lnSpc>
            </a:pPr>
            <a:r>
              <a:rPr lang="en-US" sz="2000" b="1" dirty="0">
                <a:solidFill>
                  <a:srgbClr val="C00000"/>
                </a:solidFill>
              </a:rPr>
              <a:t>AR 13664: </a:t>
            </a:r>
          </a:p>
          <a:p>
            <a:r>
              <a:rPr lang="en-US" sz="2000" b="1" dirty="0">
                <a:solidFill>
                  <a:srgbClr val="000000"/>
                </a:solidFill>
              </a:rPr>
              <a:t> 8.May: 11 flares , with 3 of them being especially notable: X1.0, M8.7, and X1.0</a:t>
            </a:r>
          </a:p>
          <a:p>
            <a:r>
              <a:rPr lang="en-US" sz="2000" b="1" dirty="0">
                <a:solidFill>
                  <a:srgbClr val="000000"/>
                </a:solidFill>
                <a:effectLst/>
              </a:rPr>
              <a:t>9 May: </a:t>
            </a:r>
            <a:r>
              <a:rPr lang="en-US" sz="2000" b="1" dirty="0"/>
              <a:t>11 more M- and X-flares and CMEs </a:t>
            </a:r>
          </a:p>
          <a:p>
            <a:r>
              <a:rPr lang="en-US" sz="2000" b="1" dirty="0">
                <a:solidFill>
                  <a:srgbClr val="000000"/>
                </a:solidFill>
                <a:effectLst/>
              </a:rPr>
              <a:t>10 and 11.May</a:t>
            </a:r>
            <a:r>
              <a:rPr lang="en-US" sz="2000" b="1" dirty="0">
                <a:solidFill>
                  <a:srgbClr val="000000"/>
                </a:solidFill>
              </a:rPr>
              <a:t>: </a:t>
            </a:r>
            <a:r>
              <a:rPr lang="en-US" sz="2000" b="1" dirty="0"/>
              <a:t>2 more significant flares (X3.9 and X5.8), accompanied by halo CMEs  with initial velocities of 1280 km/s and 1024 km/s respectively.</a:t>
            </a:r>
          </a:p>
        </p:txBody>
      </p:sp>
      <p:grpSp>
        <p:nvGrpSpPr>
          <p:cNvPr id="11" name="Group 10">
            <a:extLst>
              <a:ext uri="{FF2B5EF4-FFF2-40B4-BE49-F238E27FC236}">
                <a16:creationId xmlns:a16="http://schemas.microsoft.com/office/drawing/2014/main" id="{50859968-E648-234C-AD3F-5170921A41F0}"/>
              </a:ext>
            </a:extLst>
          </p:cNvPr>
          <p:cNvGrpSpPr/>
          <p:nvPr/>
        </p:nvGrpSpPr>
        <p:grpSpPr>
          <a:xfrm>
            <a:off x="832715" y="2338734"/>
            <a:ext cx="6654629" cy="4300953"/>
            <a:chOff x="427193" y="1416973"/>
            <a:chExt cx="5610885" cy="4252297"/>
          </a:xfrm>
        </p:grpSpPr>
        <p:grpSp>
          <p:nvGrpSpPr>
            <p:cNvPr id="12" name="Group 11">
              <a:extLst>
                <a:ext uri="{FF2B5EF4-FFF2-40B4-BE49-F238E27FC236}">
                  <a16:creationId xmlns:a16="http://schemas.microsoft.com/office/drawing/2014/main" id="{FBB4FD48-393C-A646-9370-C2DA6CFCCD57}"/>
                </a:ext>
              </a:extLst>
            </p:cNvPr>
            <p:cNvGrpSpPr/>
            <p:nvPr/>
          </p:nvGrpSpPr>
          <p:grpSpPr>
            <a:xfrm>
              <a:off x="427193" y="1416973"/>
              <a:ext cx="5610885" cy="4252297"/>
              <a:chOff x="229991" y="-18183"/>
              <a:chExt cx="5133246" cy="4341988"/>
            </a:xfrm>
          </p:grpSpPr>
          <p:pic>
            <p:nvPicPr>
              <p:cNvPr id="16" name="Picture 15">
                <a:extLst>
                  <a:ext uri="{FF2B5EF4-FFF2-40B4-BE49-F238E27FC236}">
                    <a16:creationId xmlns:a16="http://schemas.microsoft.com/office/drawing/2014/main" id="{079CBBB6-D0F0-6547-993A-54CA5FAA883A}"/>
                  </a:ext>
                </a:extLst>
              </p:cNvPr>
              <p:cNvPicPr>
                <a:picLocks noChangeAspect="1"/>
              </p:cNvPicPr>
              <p:nvPr/>
            </p:nvPicPr>
            <p:blipFill>
              <a:blip r:embed="rId4"/>
              <a:stretch>
                <a:fillRect/>
              </a:stretch>
            </p:blipFill>
            <p:spPr>
              <a:xfrm>
                <a:off x="286203" y="-18183"/>
                <a:ext cx="5020820" cy="2348518"/>
              </a:xfrm>
              <a:prstGeom prst="rect">
                <a:avLst/>
              </a:prstGeom>
            </p:spPr>
          </p:pic>
          <p:pic>
            <p:nvPicPr>
              <p:cNvPr id="17" name="Picture 16">
                <a:extLst>
                  <a:ext uri="{FF2B5EF4-FFF2-40B4-BE49-F238E27FC236}">
                    <a16:creationId xmlns:a16="http://schemas.microsoft.com/office/drawing/2014/main" id="{32D8D0CD-4DFA-C448-AECB-E8A45B973239}"/>
                  </a:ext>
                </a:extLst>
              </p:cNvPr>
              <p:cNvPicPr>
                <a:picLocks noChangeAspect="1"/>
              </p:cNvPicPr>
              <p:nvPr/>
            </p:nvPicPr>
            <p:blipFill>
              <a:blip r:embed="rId5"/>
              <a:stretch>
                <a:fillRect/>
              </a:stretch>
            </p:blipFill>
            <p:spPr>
              <a:xfrm>
                <a:off x="229991" y="1918842"/>
                <a:ext cx="5133246" cy="2404963"/>
              </a:xfrm>
              <a:prstGeom prst="rect">
                <a:avLst/>
              </a:prstGeom>
            </p:spPr>
          </p:pic>
        </p:grpSp>
        <p:cxnSp>
          <p:nvCxnSpPr>
            <p:cNvPr id="13" name="Straight Arrow Connector 12">
              <a:extLst>
                <a:ext uri="{FF2B5EF4-FFF2-40B4-BE49-F238E27FC236}">
                  <a16:creationId xmlns:a16="http://schemas.microsoft.com/office/drawing/2014/main" id="{7FAFDFA2-B1FF-7B41-A067-A75D5CA23BFF}"/>
                </a:ext>
              </a:extLst>
            </p:cNvPr>
            <p:cNvCxnSpPr>
              <a:cxnSpLocks/>
            </p:cNvCxnSpPr>
            <p:nvPr/>
          </p:nvCxnSpPr>
          <p:spPr>
            <a:xfrm>
              <a:off x="3061966" y="4109915"/>
              <a:ext cx="341335" cy="223595"/>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A1CA754-A8CF-3441-85B5-B07727E9301C}"/>
                </a:ext>
              </a:extLst>
            </p:cNvPr>
            <p:cNvCxnSpPr>
              <a:cxnSpLocks/>
            </p:cNvCxnSpPr>
            <p:nvPr/>
          </p:nvCxnSpPr>
          <p:spPr>
            <a:xfrm>
              <a:off x="3280804" y="3745423"/>
              <a:ext cx="341335" cy="223595"/>
            </a:xfrm>
            <a:prstGeom prst="straightConnector1">
              <a:avLst/>
            </a:prstGeom>
            <a:ln w="444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a:extLst>
              <a:ext uri="{FF2B5EF4-FFF2-40B4-BE49-F238E27FC236}">
                <a16:creationId xmlns:a16="http://schemas.microsoft.com/office/drawing/2014/main" id="{E94D1B77-2F95-C64C-9BC0-D19FF212EDC9}"/>
              </a:ext>
            </a:extLst>
          </p:cNvPr>
          <p:cNvPicPr>
            <a:picLocks noChangeAspect="1"/>
          </p:cNvPicPr>
          <p:nvPr/>
        </p:nvPicPr>
        <p:blipFill>
          <a:blip r:embed="rId6"/>
          <a:stretch>
            <a:fillRect/>
          </a:stretch>
        </p:blipFill>
        <p:spPr>
          <a:xfrm>
            <a:off x="5759152" y="1046873"/>
            <a:ext cx="2151715" cy="1329656"/>
          </a:xfrm>
          <a:prstGeom prst="rect">
            <a:avLst/>
          </a:prstGeom>
        </p:spPr>
      </p:pic>
    </p:spTree>
    <p:extLst>
      <p:ext uri="{BB962C8B-B14F-4D97-AF65-F5344CB8AC3E}">
        <p14:creationId xmlns:p14="http://schemas.microsoft.com/office/powerpoint/2010/main" val="185019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p:cNvSpPr>
            <a:spLocks noChangeShapeType="1"/>
          </p:cNvSpPr>
          <p:nvPr/>
        </p:nvSpPr>
        <p:spPr bwMode="auto">
          <a:xfrm>
            <a:off x="0" y="7994630"/>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schemeClr val="bg1"/>
              </a:solidFill>
            </a:endParaRPr>
          </a:p>
        </p:txBody>
      </p:sp>
      <p:sp>
        <p:nvSpPr>
          <p:cNvPr id="8" name="TextBox 7"/>
          <p:cNvSpPr txBox="1"/>
          <p:nvPr/>
        </p:nvSpPr>
        <p:spPr>
          <a:xfrm>
            <a:off x="5327104" y="197970"/>
            <a:ext cx="3198239" cy="492443"/>
          </a:xfrm>
          <a:prstGeom prst="rect">
            <a:avLst/>
          </a:prstGeom>
          <a:solidFill>
            <a:srgbClr val="C00000"/>
          </a:solidFill>
        </p:spPr>
        <p:txBody>
          <a:bodyPr wrap="square" rtlCol="0">
            <a:spAutoFit/>
          </a:bodyPr>
          <a:lstStyle/>
          <a:p>
            <a:pPr algn="ctr"/>
            <a:r>
              <a:rPr lang="en-US" b="1" dirty="0">
                <a:solidFill>
                  <a:schemeClr val="bg1"/>
                </a:solidFill>
              </a:rPr>
              <a:t>GLE74 – May 11, 2024  </a:t>
            </a:r>
            <a:endParaRPr lang="el-GR" b="1" dirty="0">
              <a:solidFill>
                <a:schemeClr val="bg1"/>
              </a:solidFill>
            </a:endParaRPr>
          </a:p>
        </p:txBody>
      </p:sp>
      <p:sp>
        <p:nvSpPr>
          <p:cNvPr id="10" name="TextBox 9">
            <a:extLst>
              <a:ext uri="{FF2B5EF4-FFF2-40B4-BE49-F238E27FC236}">
                <a16:creationId xmlns:a16="http://schemas.microsoft.com/office/drawing/2014/main" id="{98A74E41-B9F3-565F-F346-CA5C8F09B257}"/>
              </a:ext>
            </a:extLst>
          </p:cNvPr>
          <p:cNvSpPr txBox="1"/>
          <p:nvPr/>
        </p:nvSpPr>
        <p:spPr>
          <a:xfrm>
            <a:off x="358552" y="6855494"/>
            <a:ext cx="8166791" cy="646331"/>
          </a:xfrm>
          <a:prstGeom prst="rect">
            <a:avLst/>
          </a:prstGeom>
          <a:noFill/>
        </p:spPr>
        <p:txBody>
          <a:bodyPr wrap="square">
            <a:spAutoFit/>
          </a:bodyPr>
          <a:lstStyle/>
          <a:p>
            <a:pPr algn="just"/>
            <a:r>
              <a:rPr lang="en-US" sz="1800" i="1" dirty="0">
                <a:solidFill>
                  <a:srgbClr val="C00000"/>
                </a:solidFill>
                <a:effectLst/>
                <a:ea typeface="Calibri" panose="020F0502020204030204" pitchFamily="34" charset="0"/>
                <a:cs typeface="Times New Roman" panose="02020603050405020304" pitchFamily="18" charset="0"/>
              </a:rPr>
              <a:t>Figure 1b. GOES-16 X-ray fluence in 0.5–4.0 </a:t>
            </a:r>
            <a:r>
              <a:rPr lang="en-US" sz="1800" i="1" dirty="0">
                <a:solidFill>
                  <a:srgbClr val="C00000"/>
                </a:solidFill>
                <a:effectLst/>
                <a:ea typeface="Calibri" panose="020F0502020204030204" pitchFamily="34" charset="0"/>
                <a:cs typeface="Cambria Math" panose="02040503050406030204" pitchFamily="18" charset="0"/>
              </a:rPr>
              <a:t>Å</a:t>
            </a:r>
            <a:r>
              <a:rPr lang="en-US" sz="1800" i="1" dirty="0">
                <a:solidFill>
                  <a:srgbClr val="C00000"/>
                </a:solidFill>
                <a:effectLst/>
                <a:ea typeface="Calibri" panose="020F0502020204030204" pitchFamily="34" charset="0"/>
                <a:cs typeface="Times New Roman" panose="02020603050405020304" pitchFamily="18" charset="0"/>
              </a:rPr>
              <a:t> and 1.0–8.0 </a:t>
            </a:r>
            <a:r>
              <a:rPr lang="en-US" sz="1800" i="1" dirty="0">
                <a:solidFill>
                  <a:srgbClr val="C00000"/>
                </a:solidFill>
                <a:effectLst/>
                <a:ea typeface="Calibri" panose="020F0502020204030204" pitchFamily="34" charset="0"/>
                <a:cs typeface="Cambria Math" panose="02040503050406030204" pitchFamily="18" charset="0"/>
              </a:rPr>
              <a:t>Å</a:t>
            </a:r>
            <a:r>
              <a:rPr lang="en-US" sz="1800" i="1" dirty="0">
                <a:solidFill>
                  <a:srgbClr val="C00000"/>
                </a:solidFill>
                <a:ea typeface="Calibri" panose="020F0502020204030204" pitchFamily="34" charset="0"/>
                <a:cs typeface="Times New Roman" panose="02020603050405020304" pitchFamily="18" charset="0"/>
              </a:rPr>
              <a:t> and GOES proton flux &gt;10 MeV and &gt; 100MeV </a:t>
            </a:r>
            <a:r>
              <a:rPr lang="en-US" sz="1800" i="1" dirty="0">
                <a:solidFill>
                  <a:srgbClr val="C00000"/>
                </a:solidFill>
                <a:effectLst/>
                <a:ea typeface="Calibri" panose="020F0502020204030204" pitchFamily="34" charset="0"/>
                <a:cs typeface="Times New Roman" panose="02020603050405020304" pitchFamily="18" charset="0"/>
              </a:rPr>
              <a:t> as derived from NOAA (</a:t>
            </a:r>
            <a:r>
              <a:rPr lang="en-US" sz="1800" i="1" u="sng" dirty="0">
                <a:solidFill>
                  <a:srgbClr val="0563C1"/>
                </a:solidFill>
                <a:effectLst/>
                <a:ea typeface="Calibri" panose="020F0502020204030204" pitchFamily="34" charset="0"/>
                <a:cs typeface="Times New Roman" panose="02020603050405020304" pitchFamily="18" charset="0"/>
                <a:hlinkClick r:id="rId3"/>
              </a:rPr>
              <a:t>https://www.spaceweatherlive.com</a:t>
            </a:r>
            <a:r>
              <a:rPr lang="en-US" sz="1800" i="1" dirty="0">
                <a:solidFill>
                  <a:srgbClr val="C00000"/>
                </a:solidFill>
                <a:effectLst/>
                <a:ea typeface="Calibri" panose="020F0502020204030204"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0E24A93C-5A25-EEC0-883C-6FD852FB3471}"/>
              </a:ext>
            </a:extLst>
          </p:cNvPr>
          <p:cNvSpPr txBox="1"/>
          <p:nvPr/>
        </p:nvSpPr>
        <p:spPr>
          <a:xfrm>
            <a:off x="8925956" y="286638"/>
            <a:ext cx="5012916" cy="101566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rPr>
              <a:t>On May 11 at 01:00 UT a Solar XR flare with importance X5.8 erupted from Active Region 13664 and reached its maximum at 01:23 UT. </a:t>
            </a:r>
          </a:p>
        </p:txBody>
      </p:sp>
      <p:sp>
        <p:nvSpPr>
          <p:cNvPr id="12" name="Rectangle 24">
            <a:extLst>
              <a:ext uri="{FF2B5EF4-FFF2-40B4-BE49-F238E27FC236}">
                <a16:creationId xmlns:a16="http://schemas.microsoft.com/office/drawing/2014/main" id="{82470937-5243-247E-68F1-EB7488A6336F}"/>
              </a:ext>
            </a:extLst>
          </p:cNvPr>
          <p:cNvSpPr/>
          <p:nvPr/>
        </p:nvSpPr>
        <p:spPr>
          <a:xfrm>
            <a:off x="9515240" y="3286270"/>
            <a:ext cx="4146053" cy="101566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effectLst/>
                <a:uLnTx/>
                <a:uFillTx/>
              </a:rPr>
              <a:t>This resulted in an abrupt increase in proton flux &gt;100 MeV, with the proton flux peaking at 02:45 UT. </a:t>
            </a:r>
          </a:p>
        </p:txBody>
      </p:sp>
      <p:cxnSp>
        <p:nvCxnSpPr>
          <p:cNvPr id="13" name="Straight Arrow Connector 2">
            <a:extLst>
              <a:ext uri="{FF2B5EF4-FFF2-40B4-BE49-F238E27FC236}">
                <a16:creationId xmlns:a16="http://schemas.microsoft.com/office/drawing/2014/main" id="{D8C0D65E-B908-D52A-612C-197AECDC11FC}"/>
              </a:ext>
            </a:extLst>
          </p:cNvPr>
          <p:cNvCxnSpPr>
            <a:cxnSpLocks/>
            <a:stCxn id="11" idx="1"/>
          </p:cNvCxnSpPr>
          <p:nvPr/>
        </p:nvCxnSpPr>
        <p:spPr>
          <a:xfrm flipH="1">
            <a:off x="5542614" y="794470"/>
            <a:ext cx="3383342" cy="1338935"/>
          </a:xfrm>
          <a:prstGeom prst="straightConnector1">
            <a:avLst/>
          </a:prstGeom>
          <a:noFill/>
          <a:ln w="31750" cap="flat" cmpd="sng" algn="ctr">
            <a:solidFill>
              <a:srgbClr val="C00000"/>
            </a:solidFill>
            <a:prstDash val="solid"/>
            <a:miter lim="800000"/>
            <a:tailEnd type="triangle"/>
          </a:ln>
          <a:effectLst/>
        </p:spPr>
      </p:cxnSp>
      <p:sp>
        <p:nvSpPr>
          <p:cNvPr id="27" name="TextBox 26">
            <a:extLst>
              <a:ext uri="{FF2B5EF4-FFF2-40B4-BE49-F238E27FC236}">
                <a16:creationId xmlns:a16="http://schemas.microsoft.com/office/drawing/2014/main" id="{2A41FF75-B67A-399C-E42F-039DD0D9D2F8}"/>
              </a:ext>
            </a:extLst>
          </p:cNvPr>
          <p:cNvSpPr txBox="1"/>
          <p:nvPr/>
        </p:nvSpPr>
        <p:spPr>
          <a:xfrm>
            <a:off x="1918693" y="919765"/>
            <a:ext cx="36004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C00000"/>
                </a:solidFill>
                <a:effectLst/>
                <a:uLnTx/>
                <a:uFillTx/>
              </a:rPr>
              <a:t>Space-borne observations </a:t>
            </a:r>
            <a:endParaRPr kumimoji="0" lang="el-GR" sz="2400" b="1" i="0" u="none" strike="noStrike" kern="0" cap="none" spc="0" normalizeH="0" baseline="0" noProof="0" dirty="0">
              <a:ln>
                <a:noFill/>
              </a:ln>
              <a:solidFill>
                <a:srgbClr val="C00000"/>
              </a:solidFill>
              <a:effectLst/>
              <a:uLnTx/>
              <a:uFillTx/>
            </a:endParaRPr>
          </a:p>
        </p:txBody>
      </p:sp>
      <p:sp>
        <p:nvSpPr>
          <p:cNvPr id="15" name="TextBox 14">
            <a:extLst>
              <a:ext uri="{FF2B5EF4-FFF2-40B4-BE49-F238E27FC236}">
                <a16:creationId xmlns:a16="http://schemas.microsoft.com/office/drawing/2014/main" id="{C83DF216-CFAB-9649-A896-E7B5A503D6DB}"/>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grpSp>
        <p:nvGrpSpPr>
          <p:cNvPr id="14" name="Group 13">
            <a:extLst>
              <a:ext uri="{FF2B5EF4-FFF2-40B4-BE49-F238E27FC236}">
                <a16:creationId xmlns:a16="http://schemas.microsoft.com/office/drawing/2014/main" id="{3052C3FE-6F3E-2049-8A99-D554B2345B75}"/>
              </a:ext>
            </a:extLst>
          </p:cNvPr>
          <p:cNvGrpSpPr/>
          <p:nvPr/>
        </p:nvGrpSpPr>
        <p:grpSpPr>
          <a:xfrm>
            <a:off x="1620608" y="1762671"/>
            <a:ext cx="6010752" cy="4600018"/>
            <a:chOff x="369329" y="187383"/>
            <a:chExt cx="5269472" cy="6088776"/>
          </a:xfrm>
        </p:grpSpPr>
        <p:grpSp>
          <p:nvGrpSpPr>
            <p:cNvPr id="16" name="Group 15">
              <a:extLst>
                <a:ext uri="{FF2B5EF4-FFF2-40B4-BE49-F238E27FC236}">
                  <a16:creationId xmlns:a16="http://schemas.microsoft.com/office/drawing/2014/main" id="{5DA0AC2F-24E8-E043-B661-CB4CFE94E938}"/>
                </a:ext>
              </a:extLst>
            </p:cNvPr>
            <p:cNvGrpSpPr/>
            <p:nvPr/>
          </p:nvGrpSpPr>
          <p:grpSpPr>
            <a:xfrm>
              <a:off x="369329" y="187383"/>
              <a:ext cx="5269472" cy="6088776"/>
              <a:chOff x="229991" y="-18183"/>
              <a:chExt cx="5133246" cy="4341988"/>
            </a:xfrm>
          </p:grpSpPr>
          <p:pic>
            <p:nvPicPr>
              <p:cNvPr id="18" name="Picture 17">
                <a:extLst>
                  <a:ext uri="{FF2B5EF4-FFF2-40B4-BE49-F238E27FC236}">
                    <a16:creationId xmlns:a16="http://schemas.microsoft.com/office/drawing/2014/main" id="{E44D6A5E-A8B9-E04C-88A4-FF2DB46D8B2F}"/>
                  </a:ext>
                </a:extLst>
              </p:cNvPr>
              <p:cNvPicPr>
                <a:picLocks noChangeAspect="1"/>
              </p:cNvPicPr>
              <p:nvPr/>
            </p:nvPicPr>
            <p:blipFill>
              <a:blip r:embed="rId4"/>
              <a:stretch>
                <a:fillRect/>
              </a:stretch>
            </p:blipFill>
            <p:spPr>
              <a:xfrm>
                <a:off x="286203" y="-18183"/>
                <a:ext cx="5020820" cy="2348518"/>
              </a:xfrm>
              <a:prstGeom prst="rect">
                <a:avLst/>
              </a:prstGeom>
            </p:spPr>
          </p:pic>
          <p:pic>
            <p:nvPicPr>
              <p:cNvPr id="19" name="Picture 18">
                <a:extLst>
                  <a:ext uri="{FF2B5EF4-FFF2-40B4-BE49-F238E27FC236}">
                    <a16:creationId xmlns:a16="http://schemas.microsoft.com/office/drawing/2014/main" id="{4FDEBA9E-581A-E440-9550-89E9803F6D41}"/>
                  </a:ext>
                </a:extLst>
              </p:cNvPr>
              <p:cNvPicPr>
                <a:picLocks noChangeAspect="1"/>
              </p:cNvPicPr>
              <p:nvPr/>
            </p:nvPicPr>
            <p:blipFill>
              <a:blip r:embed="rId5"/>
              <a:stretch>
                <a:fillRect/>
              </a:stretch>
            </p:blipFill>
            <p:spPr>
              <a:xfrm>
                <a:off x="229991" y="1918842"/>
                <a:ext cx="5133246" cy="2404963"/>
              </a:xfrm>
              <a:prstGeom prst="rect">
                <a:avLst/>
              </a:prstGeom>
            </p:spPr>
          </p:pic>
        </p:grpSp>
        <p:cxnSp>
          <p:nvCxnSpPr>
            <p:cNvPr id="17" name="Straight Connector 16">
              <a:extLst>
                <a:ext uri="{FF2B5EF4-FFF2-40B4-BE49-F238E27FC236}">
                  <a16:creationId xmlns:a16="http://schemas.microsoft.com/office/drawing/2014/main" id="{34B5BA4B-39A6-1648-9EC3-D33EB68EC8E1}"/>
                </a:ext>
              </a:extLst>
            </p:cNvPr>
            <p:cNvCxnSpPr>
              <a:cxnSpLocks/>
            </p:cNvCxnSpPr>
            <p:nvPr/>
          </p:nvCxnSpPr>
          <p:spPr>
            <a:xfrm>
              <a:off x="3895954" y="435801"/>
              <a:ext cx="0" cy="515493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cxnSp>
        <p:nvCxnSpPr>
          <p:cNvPr id="20" name="Straight Arrow Connector 2">
            <a:extLst>
              <a:ext uri="{FF2B5EF4-FFF2-40B4-BE49-F238E27FC236}">
                <a16:creationId xmlns:a16="http://schemas.microsoft.com/office/drawing/2014/main" id="{D8C0D65E-B908-D52A-612C-197AECDC11FC}"/>
              </a:ext>
            </a:extLst>
          </p:cNvPr>
          <p:cNvCxnSpPr>
            <a:cxnSpLocks/>
          </p:cNvCxnSpPr>
          <p:nvPr/>
        </p:nvCxnSpPr>
        <p:spPr>
          <a:xfrm flipH="1">
            <a:off x="5946138" y="3794102"/>
            <a:ext cx="3528391" cy="527515"/>
          </a:xfrm>
          <a:prstGeom prst="straightConnector1">
            <a:avLst/>
          </a:prstGeom>
          <a:noFill/>
          <a:ln w="31750" cap="flat" cmpd="sng" algn="ctr">
            <a:solidFill>
              <a:srgbClr val="C00000"/>
            </a:solidFill>
            <a:prstDash val="solid"/>
            <a:miter lim="800000"/>
            <a:tailEnd type="triangle"/>
          </a:ln>
          <a:effectLst/>
        </p:spPr>
      </p:cxnSp>
    </p:spTree>
    <p:extLst>
      <p:ext uri="{BB962C8B-B14F-4D97-AF65-F5344CB8AC3E}">
        <p14:creationId xmlns:p14="http://schemas.microsoft.com/office/powerpoint/2010/main" val="132528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p:cNvSpPr>
            <a:spLocks noChangeShapeType="1"/>
          </p:cNvSpPr>
          <p:nvPr/>
        </p:nvSpPr>
        <p:spPr bwMode="auto">
          <a:xfrm>
            <a:off x="0" y="7994630"/>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schemeClr val="bg1"/>
              </a:solidFill>
            </a:endParaRPr>
          </a:p>
        </p:txBody>
      </p:sp>
      <p:pic>
        <p:nvPicPr>
          <p:cNvPr id="8" name="Εικόνα 37">
            <a:extLst>
              <a:ext uri="{FF2B5EF4-FFF2-40B4-BE49-F238E27FC236}">
                <a16:creationId xmlns:a16="http://schemas.microsoft.com/office/drawing/2014/main" id="{5090B646-4AAB-D778-EDDF-6C5421E126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6319" y="106487"/>
            <a:ext cx="8094804" cy="3816424"/>
          </a:xfrm>
          <a:prstGeom prst="rect">
            <a:avLst/>
          </a:prstGeom>
          <a:noFill/>
        </p:spPr>
      </p:pic>
      <p:sp>
        <p:nvSpPr>
          <p:cNvPr id="10" name="TextBox 9">
            <a:extLst>
              <a:ext uri="{FF2B5EF4-FFF2-40B4-BE49-F238E27FC236}">
                <a16:creationId xmlns:a16="http://schemas.microsoft.com/office/drawing/2014/main" id="{F184AC8B-77D5-949D-12DD-613FB944CFF3}"/>
              </a:ext>
            </a:extLst>
          </p:cNvPr>
          <p:cNvSpPr txBox="1"/>
          <p:nvPr/>
        </p:nvSpPr>
        <p:spPr>
          <a:xfrm>
            <a:off x="226319" y="3767006"/>
            <a:ext cx="7821832" cy="707886"/>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Figure 2. Several neutron monitor stations recorded enhancements in their data (NMDB; </a:t>
            </a:r>
            <a:r>
              <a:rPr kumimoji="0" lang="en-US" sz="2000" b="0" i="0" u="sng" strike="noStrike" kern="0" cap="none" spc="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hlinkClick r:id="rId4"/>
              </a:rPr>
              <a:t>https://www.nmdb.eu/nest/</a:t>
            </a:r>
            <a:r>
              <a:rPr kumimoji="0" lang="en-US" sz="2000" b="0" i="0" u="none" strike="noStrike" kern="0" cap="none" spc="0" normalizeH="0" baseline="0" noProof="0" dirty="0">
                <a:ln>
                  <a:noFill/>
                </a:ln>
                <a:solidFill>
                  <a:srgbClr val="C00000"/>
                </a:solidFill>
                <a:effectLst/>
                <a:uLnTx/>
                <a:uFillTx/>
                <a:ea typeface="Times New Roman" panose="02020603050405020304" pitchFamily="18" charset="0"/>
                <a:cs typeface="Times New Roman" panose="02020603050405020304" pitchFamily="18" charset="0"/>
              </a:rPr>
              <a:t>).</a:t>
            </a:r>
            <a:endParaRPr kumimoji="0" lang="en-US" sz="2000" b="0" i="0" u="none" strike="noStrike" kern="0" cap="none" spc="0" normalizeH="0" baseline="0" noProof="0" dirty="0">
              <a:ln>
                <a:noFill/>
              </a:ln>
              <a:solidFill>
                <a:srgbClr val="C00000"/>
              </a:solidFill>
              <a:effectLst/>
              <a:uLnTx/>
              <a:uFillTx/>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965DABE-046B-1907-5054-F2B568F80BA2}"/>
              </a:ext>
            </a:extLst>
          </p:cNvPr>
          <p:cNvSpPr txBox="1"/>
          <p:nvPr/>
        </p:nvSpPr>
        <p:spPr>
          <a:xfrm>
            <a:off x="8783488" y="1834679"/>
            <a:ext cx="4972998" cy="1107996"/>
          </a:xfrm>
          <a:prstGeom prst="rect">
            <a:avLst/>
          </a:prstGeom>
          <a:solidFill>
            <a:srgbClr val="C00000"/>
          </a:solid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chemeClr val="bg1"/>
                </a:solidFill>
                <a:effectLst/>
                <a:uLnTx/>
                <a:uFillTx/>
              </a:rPr>
              <a:t>GLE74 took place in a highly disturbed background during the deep phase of a large </a:t>
            </a:r>
            <a:r>
              <a:rPr kumimoji="0" lang="en-US" sz="2200" b="1" i="0" u="none" strike="noStrike" kern="0" cap="none" spc="0" normalizeH="0" baseline="0" noProof="0" dirty="0" err="1">
                <a:ln>
                  <a:noFill/>
                </a:ln>
                <a:solidFill>
                  <a:schemeClr val="bg1"/>
                </a:solidFill>
                <a:effectLst/>
                <a:uLnTx/>
                <a:uFillTx/>
              </a:rPr>
              <a:t>Forbush</a:t>
            </a:r>
            <a:r>
              <a:rPr kumimoji="0" lang="en-US" sz="2200" b="1" i="0" u="none" strike="noStrike" kern="0" cap="none" spc="0" normalizeH="0" baseline="0" noProof="0" dirty="0">
                <a:ln>
                  <a:noFill/>
                </a:ln>
                <a:solidFill>
                  <a:schemeClr val="bg1"/>
                </a:solidFill>
                <a:effectLst/>
                <a:uLnTx/>
                <a:uFillTx/>
              </a:rPr>
              <a:t> decrease.</a:t>
            </a:r>
          </a:p>
        </p:txBody>
      </p:sp>
      <p:sp>
        <p:nvSpPr>
          <p:cNvPr id="12" name="TextBox 11">
            <a:extLst>
              <a:ext uri="{FF2B5EF4-FFF2-40B4-BE49-F238E27FC236}">
                <a16:creationId xmlns:a16="http://schemas.microsoft.com/office/drawing/2014/main" id="{2A41FF75-B67A-399C-E42F-039DD0D9D2F8}"/>
              </a:ext>
            </a:extLst>
          </p:cNvPr>
          <p:cNvSpPr txBox="1"/>
          <p:nvPr/>
        </p:nvSpPr>
        <p:spPr>
          <a:xfrm>
            <a:off x="9652030" y="898575"/>
            <a:ext cx="3600400"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kern="0" dirty="0">
                <a:solidFill>
                  <a:srgbClr val="C00000"/>
                </a:solidFill>
              </a:rPr>
              <a:t>Ground – based recordings</a:t>
            </a:r>
            <a:r>
              <a:rPr kumimoji="0" lang="en-US" sz="2400" b="1" i="0" u="none" strike="noStrike" kern="0" cap="none" spc="0" normalizeH="0" baseline="0" noProof="0" dirty="0">
                <a:ln>
                  <a:noFill/>
                </a:ln>
                <a:solidFill>
                  <a:srgbClr val="C00000"/>
                </a:solidFill>
                <a:effectLst/>
                <a:uLnTx/>
                <a:uFillTx/>
              </a:rPr>
              <a:t> </a:t>
            </a:r>
            <a:endParaRPr kumimoji="0" lang="el-GR" sz="2400" b="1" i="0" u="none" strike="noStrike" kern="0" cap="none" spc="0" normalizeH="0" baseline="0" noProof="0" dirty="0">
              <a:ln>
                <a:noFill/>
              </a:ln>
              <a:solidFill>
                <a:srgbClr val="C00000"/>
              </a:solidFill>
              <a:effectLst/>
              <a:uLnTx/>
              <a:uFillTx/>
            </a:endParaRPr>
          </a:p>
        </p:txBody>
      </p:sp>
      <p:graphicFrame>
        <p:nvGraphicFramePr>
          <p:cNvPr id="15" name="Πίνακας 14"/>
          <p:cNvGraphicFramePr>
            <a:graphicFrameLocks noGrp="1"/>
          </p:cNvGraphicFramePr>
          <p:nvPr>
            <p:extLst>
              <p:ext uri="{D42A27DB-BD31-4B8C-83A1-F6EECF244321}">
                <p14:modId xmlns:p14="http://schemas.microsoft.com/office/powerpoint/2010/main" val="1273387910"/>
              </p:ext>
            </p:extLst>
          </p:nvPr>
        </p:nvGraphicFramePr>
        <p:xfrm>
          <a:off x="3310879" y="4662081"/>
          <a:ext cx="10801197" cy="3180279"/>
        </p:xfrm>
        <a:graphic>
          <a:graphicData uri="http://schemas.openxmlformats.org/drawingml/2006/table">
            <a:tbl>
              <a:tblPr firstRow="1" firstCol="1" bandRow="1"/>
              <a:tblGrid>
                <a:gridCol w="1291595">
                  <a:extLst>
                    <a:ext uri="{9D8B030D-6E8A-4147-A177-3AD203B41FA5}">
                      <a16:colId xmlns:a16="http://schemas.microsoft.com/office/drawing/2014/main" val="20000"/>
                    </a:ext>
                  </a:extLst>
                </a:gridCol>
                <a:gridCol w="1056622">
                  <a:extLst>
                    <a:ext uri="{9D8B030D-6E8A-4147-A177-3AD203B41FA5}">
                      <a16:colId xmlns:a16="http://schemas.microsoft.com/office/drawing/2014/main" val="20001"/>
                    </a:ext>
                  </a:extLst>
                </a:gridCol>
                <a:gridCol w="1056622">
                  <a:extLst>
                    <a:ext uri="{9D8B030D-6E8A-4147-A177-3AD203B41FA5}">
                      <a16:colId xmlns:a16="http://schemas.microsoft.com/office/drawing/2014/main" val="20002"/>
                    </a:ext>
                  </a:extLst>
                </a:gridCol>
                <a:gridCol w="932314">
                  <a:extLst>
                    <a:ext uri="{9D8B030D-6E8A-4147-A177-3AD203B41FA5}">
                      <a16:colId xmlns:a16="http://schemas.microsoft.com/office/drawing/2014/main" val="20003"/>
                    </a:ext>
                  </a:extLst>
                </a:gridCol>
                <a:gridCol w="994468">
                  <a:extLst>
                    <a:ext uri="{9D8B030D-6E8A-4147-A177-3AD203B41FA5}">
                      <a16:colId xmlns:a16="http://schemas.microsoft.com/office/drawing/2014/main" val="20004"/>
                    </a:ext>
                  </a:extLst>
                </a:gridCol>
                <a:gridCol w="2486171">
                  <a:extLst>
                    <a:ext uri="{9D8B030D-6E8A-4147-A177-3AD203B41FA5}">
                      <a16:colId xmlns:a16="http://schemas.microsoft.com/office/drawing/2014/main" val="20005"/>
                    </a:ext>
                  </a:extLst>
                </a:gridCol>
                <a:gridCol w="1180932">
                  <a:extLst>
                    <a:ext uri="{9D8B030D-6E8A-4147-A177-3AD203B41FA5}">
                      <a16:colId xmlns:a16="http://schemas.microsoft.com/office/drawing/2014/main" val="20006"/>
                    </a:ext>
                  </a:extLst>
                </a:gridCol>
                <a:gridCol w="1016270">
                  <a:extLst>
                    <a:ext uri="{9D8B030D-6E8A-4147-A177-3AD203B41FA5}">
                      <a16:colId xmlns:a16="http://schemas.microsoft.com/office/drawing/2014/main" val="20007"/>
                    </a:ext>
                  </a:extLst>
                </a:gridCol>
                <a:gridCol w="786203">
                  <a:extLst>
                    <a:ext uri="{9D8B030D-6E8A-4147-A177-3AD203B41FA5}">
                      <a16:colId xmlns:a16="http://schemas.microsoft.com/office/drawing/2014/main" val="20008"/>
                    </a:ext>
                  </a:extLst>
                </a:gridCol>
              </a:tblGrid>
              <a:tr h="384657">
                <a:tc>
                  <a:txBody>
                    <a:bodyPr/>
                    <a:lstStyle/>
                    <a:p>
                      <a:pPr algn="ctr">
                        <a:spcAft>
                          <a:spcPts val="0"/>
                        </a:spcAft>
                      </a:pPr>
                      <a:r>
                        <a:rPr lang="en-US" sz="1600" b="1" dirty="0">
                          <a:solidFill>
                            <a:srgbClr val="C00000"/>
                          </a:solidFill>
                          <a:effectLst/>
                          <a:latin typeface="Calibri"/>
                          <a:ea typeface="Calibri"/>
                          <a:cs typeface="Times New Roman"/>
                        </a:rPr>
                        <a:t>Station</a:t>
                      </a:r>
                      <a:endParaRPr lang="el-GR" sz="16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Latitude</a:t>
                      </a:r>
                      <a:endParaRPr lang="el-GR" sz="1600" dirty="0">
                        <a:solidFill>
                          <a:srgbClr val="C00000"/>
                        </a:solidFill>
                        <a:effectLst/>
                        <a:latin typeface="Calibri"/>
                        <a:ea typeface="Calibri"/>
                        <a:cs typeface="Times New Roman"/>
                      </a:endParaRPr>
                    </a:p>
                    <a:p>
                      <a:pPr algn="ctr">
                        <a:spcAft>
                          <a:spcPts val="0"/>
                        </a:spcAft>
                      </a:pPr>
                      <a:r>
                        <a:rPr lang="en-US" sz="1600" b="1" dirty="0">
                          <a:solidFill>
                            <a:srgbClr val="C00000"/>
                          </a:solidFill>
                          <a:effectLst/>
                          <a:latin typeface="Calibri"/>
                          <a:ea typeface="Calibri"/>
                          <a:cs typeface="Times New Roman"/>
                        </a:rPr>
                        <a:t>(</a:t>
                      </a:r>
                      <a:r>
                        <a:rPr lang="en-US" sz="1600" b="1" baseline="30000" dirty="0">
                          <a:solidFill>
                            <a:srgbClr val="C00000"/>
                          </a:solidFill>
                          <a:effectLst/>
                          <a:latin typeface="Calibri"/>
                          <a:ea typeface="Calibri"/>
                          <a:cs typeface="Times New Roman"/>
                        </a:rPr>
                        <a:t>o</a:t>
                      </a:r>
                      <a:r>
                        <a:rPr lang="en-US" sz="1600" b="1" dirty="0">
                          <a:solidFill>
                            <a:srgbClr val="C00000"/>
                          </a:solidFill>
                          <a:effectLst/>
                          <a:latin typeface="Calibri"/>
                          <a:ea typeface="Calibri"/>
                          <a:cs typeface="Times New Roman"/>
                        </a:rPr>
                        <a:t>)</a:t>
                      </a:r>
                      <a:endParaRPr lang="el-GR" sz="16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Longitude</a:t>
                      </a:r>
                      <a:endParaRPr lang="el-GR" sz="1600" dirty="0">
                        <a:solidFill>
                          <a:srgbClr val="C00000"/>
                        </a:solidFill>
                        <a:effectLst/>
                        <a:latin typeface="Calibri"/>
                        <a:ea typeface="Calibri"/>
                        <a:cs typeface="Times New Roman"/>
                      </a:endParaRPr>
                    </a:p>
                    <a:p>
                      <a:pPr algn="ctr">
                        <a:spcAft>
                          <a:spcPts val="0"/>
                        </a:spcAft>
                      </a:pPr>
                      <a:r>
                        <a:rPr lang="en-US" sz="1600" b="1" dirty="0">
                          <a:solidFill>
                            <a:srgbClr val="C00000"/>
                          </a:solidFill>
                          <a:effectLst/>
                          <a:latin typeface="Calibri"/>
                          <a:ea typeface="Calibri"/>
                          <a:cs typeface="Times New Roman"/>
                        </a:rPr>
                        <a:t>(</a:t>
                      </a:r>
                      <a:r>
                        <a:rPr lang="en-US" sz="1600" b="1" baseline="30000" dirty="0">
                          <a:solidFill>
                            <a:srgbClr val="C00000"/>
                          </a:solidFill>
                          <a:effectLst/>
                          <a:latin typeface="Calibri"/>
                          <a:ea typeface="Calibri"/>
                          <a:cs typeface="Times New Roman"/>
                        </a:rPr>
                        <a:t>o</a:t>
                      </a:r>
                      <a:r>
                        <a:rPr lang="en-US" sz="1600" b="1" dirty="0">
                          <a:solidFill>
                            <a:srgbClr val="C00000"/>
                          </a:solidFill>
                          <a:effectLst/>
                          <a:latin typeface="Calibri"/>
                          <a:ea typeface="Calibri"/>
                          <a:cs typeface="Times New Roman"/>
                        </a:rPr>
                        <a:t>)</a:t>
                      </a:r>
                      <a:endParaRPr lang="el-GR" sz="16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C00000"/>
                          </a:solidFill>
                          <a:effectLst/>
                          <a:latin typeface="Calibri"/>
                          <a:ea typeface="Calibri"/>
                          <a:cs typeface="Times New Roman"/>
                        </a:rPr>
                        <a:t>Altitude</a:t>
                      </a:r>
                      <a:endParaRPr lang="el-GR" sz="1600">
                        <a:solidFill>
                          <a:srgbClr val="C00000"/>
                        </a:solidFill>
                        <a:effectLst/>
                        <a:latin typeface="Calibri"/>
                        <a:ea typeface="Calibri"/>
                        <a:cs typeface="Times New Roman"/>
                      </a:endParaRPr>
                    </a:p>
                    <a:p>
                      <a:pPr algn="ctr">
                        <a:spcAft>
                          <a:spcPts val="0"/>
                        </a:spcAft>
                      </a:pPr>
                      <a:r>
                        <a:rPr lang="en-US" sz="1600" b="1">
                          <a:solidFill>
                            <a:srgbClr val="C00000"/>
                          </a:solidFill>
                          <a:effectLst/>
                          <a:latin typeface="Calibri"/>
                          <a:ea typeface="Calibri"/>
                          <a:cs typeface="Times New Roman"/>
                        </a:rPr>
                        <a:t>m</a:t>
                      </a:r>
                      <a:endParaRPr lang="el-GR" sz="160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C00000"/>
                          </a:solidFill>
                          <a:effectLst/>
                          <a:latin typeface="Calibri"/>
                          <a:ea typeface="Calibri"/>
                          <a:cs typeface="Times New Roman"/>
                        </a:rPr>
                        <a:t>Rigidity</a:t>
                      </a:r>
                      <a:endParaRPr lang="el-GR" sz="1600">
                        <a:solidFill>
                          <a:srgbClr val="C00000"/>
                        </a:solidFill>
                        <a:effectLst/>
                        <a:latin typeface="Calibri"/>
                        <a:ea typeface="Calibri"/>
                        <a:cs typeface="Times New Roman"/>
                      </a:endParaRPr>
                    </a:p>
                    <a:p>
                      <a:pPr algn="ctr">
                        <a:spcAft>
                          <a:spcPts val="0"/>
                        </a:spcAft>
                      </a:pPr>
                      <a:r>
                        <a:rPr lang="en-US" sz="1600" b="1">
                          <a:solidFill>
                            <a:srgbClr val="C00000"/>
                          </a:solidFill>
                          <a:effectLst/>
                          <a:latin typeface="Calibri"/>
                          <a:ea typeface="Calibri"/>
                          <a:cs typeface="Times New Roman"/>
                        </a:rPr>
                        <a:t>GV</a:t>
                      </a:r>
                      <a:endParaRPr lang="el-GR" sz="160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C00000"/>
                          </a:solidFill>
                          <a:effectLst/>
                          <a:latin typeface="Calibri"/>
                          <a:ea typeface="Calibri"/>
                          <a:cs typeface="Times New Roman"/>
                        </a:rPr>
                        <a:t>Date / Time </a:t>
                      </a:r>
                      <a:endParaRPr lang="el-GR" sz="1600">
                        <a:solidFill>
                          <a:srgbClr val="C00000"/>
                        </a:solidFill>
                        <a:effectLst/>
                        <a:latin typeface="Calibri"/>
                        <a:ea typeface="Calibri"/>
                        <a:cs typeface="Times New Roman"/>
                      </a:endParaRPr>
                    </a:p>
                    <a:p>
                      <a:pPr algn="ctr">
                        <a:spcAft>
                          <a:spcPts val="0"/>
                        </a:spcAft>
                      </a:pPr>
                      <a:r>
                        <a:rPr lang="en-US" sz="1600" b="1">
                          <a:solidFill>
                            <a:srgbClr val="C00000"/>
                          </a:solidFill>
                          <a:effectLst/>
                          <a:latin typeface="Calibri"/>
                          <a:ea typeface="Calibri"/>
                          <a:cs typeface="Times New Roman"/>
                        </a:rPr>
                        <a:t>(MM.DD. HH:MM) </a:t>
                      </a:r>
                      <a:endParaRPr lang="el-GR" sz="160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solidFill>
                            <a:srgbClr val="C00000"/>
                          </a:solidFill>
                          <a:effectLst/>
                          <a:latin typeface="Calibri"/>
                          <a:ea typeface="Calibri"/>
                          <a:cs typeface="Times New Roman"/>
                        </a:rPr>
                        <a:t>Increase</a:t>
                      </a:r>
                      <a:r>
                        <a:rPr lang="en-US" sz="1600" b="1" baseline="-25000" dirty="0" err="1">
                          <a:solidFill>
                            <a:srgbClr val="C00000"/>
                          </a:solidFill>
                          <a:effectLst/>
                          <a:latin typeface="Calibri"/>
                          <a:ea typeface="Calibri"/>
                          <a:cs typeface="Times New Roman"/>
                        </a:rPr>
                        <a:t>max</a:t>
                      </a:r>
                      <a:endParaRPr lang="el-GR" sz="1600" dirty="0">
                        <a:solidFill>
                          <a:srgbClr val="C00000"/>
                        </a:solidFill>
                        <a:effectLst/>
                        <a:latin typeface="Calibri"/>
                        <a:ea typeface="Calibri"/>
                        <a:cs typeface="Times New Roman"/>
                      </a:endParaRPr>
                    </a:p>
                    <a:p>
                      <a:pPr algn="ctr">
                        <a:spcAft>
                          <a:spcPts val="0"/>
                        </a:spcAft>
                      </a:pPr>
                      <a:r>
                        <a:rPr lang="en-US" sz="1600" b="1" dirty="0">
                          <a:solidFill>
                            <a:srgbClr val="C00000"/>
                          </a:solidFill>
                          <a:effectLst/>
                          <a:latin typeface="Calibri"/>
                          <a:ea typeface="Calibri"/>
                          <a:cs typeface="Times New Roman"/>
                        </a:rPr>
                        <a:t>%</a:t>
                      </a:r>
                      <a:endParaRPr lang="el-GR" sz="1600"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C00000"/>
                          </a:solidFill>
                          <a:effectLst/>
                          <a:latin typeface="Calibri"/>
                          <a:ea typeface="Calibri"/>
                          <a:cs typeface="Times New Roman"/>
                        </a:rPr>
                        <a:t>Date </a:t>
                      </a:r>
                      <a:endParaRPr lang="el-GR" sz="160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C00000"/>
                          </a:solidFill>
                          <a:effectLst/>
                          <a:latin typeface="Calibri"/>
                          <a:ea typeface="Calibri"/>
                          <a:cs typeface="Times New Roman"/>
                        </a:rPr>
                        <a:t>Time </a:t>
                      </a:r>
                      <a:endParaRPr lang="el-GR" sz="160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4657">
                <a:tc>
                  <a:txBody>
                    <a:bodyPr/>
                    <a:lstStyle/>
                    <a:p>
                      <a:pPr algn="ctr">
                        <a:spcAft>
                          <a:spcPts val="0"/>
                        </a:spcAft>
                      </a:pPr>
                      <a:r>
                        <a:rPr lang="en-US" sz="1600" b="1" dirty="0">
                          <a:solidFill>
                            <a:srgbClr val="C00000"/>
                          </a:solidFill>
                          <a:effectLst/>
                          <a:latin typeface="Calibri"/>
                          <a:ea typeface="Calibri"/>
                          <a:cs typeface="Times New Roman"/>
                        </a:rPr>
                        <a:t>DOMB</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75.1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-123.38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3233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&lt;0.01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05.10 23:00 – </a:t>
                      </a:r>
                      <a:r>
                        <a:rPr lang="en-US" sz="1600" b="1" baseline="0" dirty="0">
                          <a:solidFill>
                            <a:srgbClr val="C00000"/>
                          </a:solidFill>
                          <a:effectLst/>
                          <a:latin typeface="Calibri"/>
                          <a:ea typeface="Calibri"/>
                          <a:cs typeface="Times New Roman"/>
                        </a:rPr>
                        <a:t> </a:t>
                      </a:r>
                      <a:r>
                        <a:rPr lang="el-GR" sz="1600" b="1" dirty="0">
                          <a:solidFill>
                            <a:srgbClr val="C00000"/>
                          </a:solidFill>
                          <a:effectLst/>
                          <a:latin typeface="Calibri"/>
                          <a:ea typeface="Calibri"/>
                          <a:cs typeface="Times New Roman"/>
                        </a:rPr>
                        <a:t>11.05 01:00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9.23</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C00000"/>
                          </a:solidFill>
                          <a:effectLst/>
                          <a:latin typeface="Calibri"/>
                          <a:ea typeface="Calibri"/>
                          <a:cs typeface="Times New Roman"/>
                        </a:rPr>
                        <a:t>11/05/24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C00000"/>
                          </a:solidFill>
                          <a:effectLst/>
                          <a:latin typeface="Calibri"/>
                          <a:ea typeface="Calibri"/>
                          <a:cs typeface="Times New Roman"/>
                        </a:rPr>
                        <a:t>04:20</a:t>
                      </a:r>
                      <a:endParaRPr lang="el-GR" sz="16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4657">
                <a:tc>
                  <a:txBody>
                    <a:bodyPr/>
                    <a:lstStyle/>
                    <a:p>
                      <a:pPr algn="ctr">
                        <a:spcAft>
                          <a:spcPts val="0"/>
                        </a:spcAft>
                      </a:pPr>
                      <a:r>
                        <a:rPr lang="en-US" sz="1600" b="1" dirty="0">
                          <a:solidFill>
                            <a:srgbClr val="C00000"/>
                          </a:solidFill>
                          <a:effectLst/>
                          <a:latin typeface="Calibri"/>
                          <a:ea typeface="Calibri"/>
                          <a:cs typeface="Times New Roman"/>
                        </a:rPr>
                        <a:t>DOMC</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75.1</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-123.38   </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3233</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&lt;0.01</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05.10 23:00 – </a:t>
                      </a:r>
                      <a:r>
                        <a:rPr lang="en-US" sz="1600" b="1" baseline="0" dirty="0">
                          <a:solidFill>
                            <a:srgbClr val="C00000"/>
                          </a:solidFill>
                          <a:effectLst/>
                          <a:latin typeface="Calibri"/>
                          <a:ea typeface="Calibri"/>
                          <a:cs typeface="Times New Roman"/>
                        </a:rPr>
                        <a:t> </a:t>
                      </a:r>
                      <a:r>
                        <a:rPr lang="el-GR" sz="1600" b="1" dirty="0">
                          <a:solidFill>
                            <a:srgbClr val="C00000"/>
                          </a:solidFill>
                          <a:effectLst/>
                          <a:latin typeface="Calibri"/>
                          <a:ea typeface="Calibri"/>
                          <a:cs typeface="Times New Roman"/>
                        </a:rPr>
                        <a:t>11.05 01:00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C00000"/>
                          </a:solidFill>
                          <a:effectLst/>
                          <a:latin typeface="Calibri"/>
                          <a:ea typeface="Calibri"/>
                          <a:cs typeface="Times New Roman"/>
                        </a:rPr>
                        <a:t>7.51</a:t>
                      </a:r>
                      <a:endParaRPr lang="el-GR" sz="16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C00000"/>
                          </a:solidFill>
                          <a:effectLst/>
                          <a:latin typeface="Calibri"/>
                          <a:ea typeface="Calibri"/>
                          <a:cs typeface="Times New Roman"/>
                        </a:rPr>
                        <a:t>11/05/24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C00000"/>
                          </a:solidFill>
                          <a:effectLst/>
                          <a:latin typeface="Calibri"/>
                          <a:ea typeface="Calibri"/>
                          <a:cs typeface="Times New Roman"/>
                        </a:rPr>
                        <a:t>03:35</a:t>
                      </a:r>
                      <a:endParaRPr lang="el-GR" sz="16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4657">
                <a:tc>
                  <a:txBody>
                    <a:bodyPr/>
                    <a:lstStyle/>
                    <a:p>
                      <a:pPr algn="ctr">
                        <a:spcAft>
                          <a:spcPts val="0"/>
                        </a:spcAft>
                      </a:pPr>
                      <a:r>
                        <a:rPr lang="en-US" sz="1600" b="1" dirty="0">
                          <a:solidFill>
                            <a:srgbClr val="C00000"/>
                          </a:solidFill>
                          <a:effectLst/>
                          <a:latin typeface="Calibri"/>
                          <a:ea typeface="Calibri"/>
                          <a:cs typeface="Times New Roman"/>
                        </a:rPr>
                        <a:t>DRBS</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50.1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4.6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225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3.18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05.10 23:30 – </a:t>
                      </a:r>
                      <a:r>
                        <a:rPr lang="en-US" sz="1600" b="1" baseline="0" dirty="0">
                          <a:solidFill>
                            <a:srgbClr val="C00000"/>
                          </a:solidFill>
                          <a:effectLst/>
                          <a:latin typeface="Calibri"/>
                          <a:ea typeface="Calibri"/>
                          <a:cs typeface="Times New Roman"/>
                        </a:rPr>
                        <a:t> </a:t>
                      </a:r>
                      <a:r>
                        <a:rPr lang="el-GR" sz="1600" b="1" dirty="0">
                          <a:solidFill>
                            <a:srgbClr val="C00000"/>
                          </a:solidFill>
                          <a:effectLst/>
                          <a:latin typeface="Calibri"/>
                          <a:ea typeface="Calibri"/>
                          <a:cs typeface="Times New Roman"/>
                        </a:rPr>
                        <a:t>11.05 01:30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4.12</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11/05/24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02:55</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4657">
                <a:tc>
                  <a:txBody>
                    <a:bodyPr/>
                    <a:lstStyle/>
                    <a:p>
                      <a:pPr algn="ctr">
                        <a:spcAft>
                          <a:spcPts val="0"/>
                        </a:spcAft>
                      </a:pPr>
                      <a:r>
                        <a:rPr lang="en-US" sz="1600" b="1">
                          <a:solidFill>
                            <a:srgbClr val="C00000"/>
                          </a:solidFill>
                          <a:effectLst/>
                          <a:latin typeface="Calibri"/>
                          <a:ea typeface="Calibri"/>
                          <a:cs typeface="Times New Roman"/>
                        </a:rPr>
                        <a:t>NAIN</a:t>
                      </a:r>
                      <a:endParaRPr lang="el-GR" sz="16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C00000"/>
                          </a:solidFill>
                          <a:effectLst/>
                          <a:latin typeface="Calibri"/>
                          <a:ea typeface="Calibri"/>
                          <a:cs typeface="Times New Roman"/>
                        </a:rPr>
                        <a:t>56.6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C00000"/>
                          </a:solidFill>
                          <a:effectLst/>
                          <a:latin typeface="Calibri"/>
                          <a:ea typeface="Calibri"/>
                          <a:cs typeface="Times New Roman"/>
                        </a:rPr>
                        <a:t>-61.7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C00000"/>
                          </a:solidFill>
                          <a:effectLst/>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05.10 23:30 – </a:t>
                      </a:r>
                      <a:r>
                        <a:rPr lang="en-US" sz="1600" b="1" baseline="0" dirty="0">
                          <a:solidFill>
                            <a:srgbClr val="C00000"/>
                          </a:solidFill>
                          <a:effectLst/>
                          <a:latin typeface="Calibri"/>
                          <a:ea typeface="Calibri"/>
                          <a:cs typeface="Times New Roman"/>
                        </a:rPr>
                        <a:t> </a:t>
                      </a:r>
                      <a:r>
                        <a:rPr lang="el-GR" sz="1600" b="1" dirty="0">
                          <a:solidFill>
                            <a:srgbClr val="C00000"/>
                          </a:solidFill>
                          <a:effectLst/>
                          <a:latin typeface="Calibri"/>
                          <a:ea typeface="Calibri"/>
                          <a:cs typeface="Times New Roman"/>
                        </a:rPr>
                        <a:t>11.05 01:30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C00000"/>
                          </a:solidFill>
                          <a:effectLst/>
                          <a:latin typeface="Calibri"/>
                          <a:ea typeface="Calibri"/>
                          <a:cs typeface="Times New Roman"/>
                        </a:rPr>
                        <a:t>5.67</a:t>
                      </a:r>
                      <a:endParaRPr lang="el-GR" sz="16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C00000"/>
                          </a:solidFill>
                          <a:effectLst/>
                          <a:latin typeface="Calibri"/>
                          <a:ea typeface="Calibri"/>
                          <a:cs typeface="Times New Roman"/>
                        </a:rPr>
                        <a:t>11/05/24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03:45</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4657">
                <a:tc>
                  <a:txBody>
                    <a:bodyPr/>
                    <a:lstStyle/>
                    <a:p>
                      <a:pPr algn="ctr">
                        <a:spcAft>
                          <a:spcPts val="0"/>
                        </a:spcAft>
                      </a:pPr>
                      <a:r>
                        <a:rPr lang="en-US" sz="1600" b="1">
                          <a:solidFill>
                            <a:srgbClr val="C00000"/>
                          </a:solidFill>
                          <a:effectLst/>
                          <a:latin typeface="Calibri"/>
                          <a:ea typeface="Calibri"/>
                          <a:cs typeface="Times New Roman"/>
                        </a:rPr>
                        <a:t>SNAE</a:t>
                      </a:r>
                      <a:endParaRPr lang="el-GR" sz="16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C00000"/>
                          </a:solidFill>
                          <a:effectLst/>
                          <a:latin typeface="Calibri"/>
                          <a:ea typeface="Calibri"/>
                          <a:cs typeface="Times New Roman"/>
                        </a:rPr>
                        <a:t>-71.67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C00000"/>
                          </a:solidFill>
                          <a:effectLst/>
                          <a:latin typeface="Calibri"/>
                          <a:ea typeface="Calibri"/>
                          <a:cs typeface="Times New Roman"/>
                        </a:rPr>
                        <a:t>-2.85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856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05.10 23:30 – </a:t>
                      </a:r>
                      <a:r>
                        <a:rPr lang="en-US" sz="1600" b="1" baseline="0" dirty="0">
                          <a:solidFill>
                            <a:srgbClr val="C00000"/>
                          </a:solidFill>
                          <a:effectLst/>
                          <a:latin typeface="Calibri"/>
                          <a:ea typeface="Calibri"/>
                          <a:cs typeface="Times New Roman"/>
                        </a:rPr>
                        <a:t> </a:t>
                      </a:r>
                      <a:r>
                        <a:rPr lang="el-GR" sz="1600" b="1" dirty="0">
                          <a:solidFill>
                            <a:srgbClr val="C00000"/>
                          </a:solidFill>
                          <a:effectLst/>
                          <a:latin typeface="Calibri"/>
                          <a:ea typeface="Calibri"/>
                          <a:cs typeface="Times New Roman"/>
                        </a:rPr>
                        <a:t>11.05 01:30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5.45</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11/05/24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03:10</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4657">
                <a:tc>
                  <a:txBody>
                    <a:bodyPr/>
                    <a:lstStyle/>
                    <a:p>
                      <a:pPr algn="ctr">
                        <a:spcAft>
                          <a:spcPts val="0"/>
                        </a:spcAft>
                      </a:pPr>
                      <a:r>
                        <a:rPr lang="en-US" sz="1600" b="1" dirty="0">
                          <a:solidFill>
                            <a:srgbClr val="006600"/>
                          </a:solidFill>
                          <a:effectLst/>
                          <a:latin typeface="Calibri"/>
                          <a:ea typeface="Calibri"/>
                          <a:cs typeface="Times New Roman"/>
                        </a:rPr>
                        <a:t>SOPB</a:t>
                      </a:r>
                      <a:endParaRPr lang="el-GR" sz="1600" b="1" dirty="0">
                        <a:solidFill>
                          <a:srgbClr val="0066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-90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2820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05.10 23:30 – </a:t>
                      </a:r>
                      <a:r>
                        <a:rPr lang="en-US" sz="1600" b="1" baseline="0" dirty="0">
                          <a:solidFill>
                            <a:srgbClr val="C00000"/>
                          </a:solidFill>
                          <a:effectLst/>
                          <a:latin typeface="Calibri"/>
                          <a:ea typeface="Calibri"/>
                          <a:cs typeface="Times New Roman"/>
                        </a:rPr>
                        <a:t> </a:t>
                      </a:r>
                      <a:r>
                        <a:rPr lang="el-GR" sz="1600" b="1" dirty="0">
                          <a:solidFill>
                            <a:srgbClr val="C00000"/>
                          </a:solidFill>
                          <a:effectLst/>
                          <a:latin typeface="Calibri"/>
                          <a:ea typeface="Calibri"/>
                          <a:cs typeface="Times New Roman"/>
                        </a:rPr>
                        <a:t>11.05 01:30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9.96</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11/05/24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02:45</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4657">
                <a:tc>
                  <a:txBody>
                    <a:bodyPr/>
                    <a:lstStyle/>
                    <a:p>
                      <a:pPr algn="ctr">
                        <a:spcAft>
                          <a:spcPts val="0"/>
                        </a:spcAft>
                      </a:pPr>
                      <a:r>
                        <a:rPr lang="en-US" sz="1600" b="1">
                          <a:solidFill>
                            <a:srgbClr val="C00000"/>
                          </a:solidFill>
                          <a:effectLst/>
                          <a:latin typeface="Calibri"/>
                          <a:ea typeface="Calibri"/>
                          <a:cs typeface="Times New Roman"/>
                        </a:rPr>
                        <a:t>SOPO</a:t>
                      </a:r>
                      <a:endParaRPr lang="el-GR" sz="1600" b="1">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C00000"/>
                          </a:solidFill>
                          <a:effectLst/>
                          <a:latin typeface="Calibri"/>
                          <a:ea typeface="Calibri"/>
                          <a:cs typeface="Times New Roman"/>
                        </a:rPr>
                        <a:t>-90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C00000"/>
                          </a:solidFill>
                          <a:effectLst/>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C00000"/>
                          </a:solidFill>
                          <a:effectLst/>
                          <a:latin typeface="Calibri"/>
                          <a:ea typeface="Calibri"/>
                          <a:cs typeface="Times New Roman"/>
                        </a:rPr>
                        <a:t>2820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a:solidFill>
                            <a:srgbClr val="C00000"/>
                          </a:solidFill>
                          <a:effectLst/>
                          <a:latin typeface="Calibri"/>
                          <a:ea typeface="Calibri"/>
                          <a:cs typeface="Times New Roman"/>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05.10 23:30 – </a:t>
                      </a:r>
                      <a:r>
                        <a:rPr lang="en-US" sz="1600" b="1" baseline="0" dirty="0">
                          <a:solidFill>
                            <a:srgbClr val="C00000"/>
                          </a:solidFill>
                          <a:effectLst/>
                          <a:latin typeface="Calibri"/>
                          <a:ea typeface="Calibri"/>
                          <a:cs typeface="Times New Roman"/>
                        </a:rPr>
                        <a:t> </a:t>
                      </a:r>
                      <a:r>
                        <a:rPr lang="el-GR" sz="1600" b="1" dirty="0">
                          <a:solidFill>
                            <a:srgbClr val="C00000"/>
                          </a:solidFill>
                          <a:effectLst/>
                          <a:latin typeface="Calibri"/>
                          <a:ea typeface="Calibri"/>
                          <a:cs typeface="Times New Roman"/>
                        </a:rPr>
                        <a:t>11.05 01:30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8.67</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l-GR" sz="1600" b="1" dirty="0">
                          <a:solidFill>
                            <a:srgbClr val="C00000"/>
                          </a:solidFill>
                          <a:effectLst/>
                          <a:latin typeface="Calibri"/>
                          <a:ea typeface="Calibri"/>
                          <a:cs typeface="Times New Roman"/>
                        </a:rPr>
                        <a:t>11/05/24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C00000"/>
                          </a:solidFill>
                          <a:effectLst/>
                          <a:latin typeface="Calibri"/>
                          <a:ea typeface="Calibri"/>
                          <a:cs typeface="Times New Roman"/>
                        </a:rPr>
                        <a:t>03:00</a:t>
                      </a:r>
                      <a:endParaRPr lang="el-GR" sz="1600" b="1" dirty="0">
                        <a:solidFill>
                          <a:srgbClr val="C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6" name="Ορθογώνιο 15"/>
          <p:cNvSpPr/>
          <p:nvPr/>
        </p:nvSpPr>
        <p:spPr>
          <a:xfrm>
            <a:off x="216249" y="5219055"/>
            <a:ext cx="2768335" cy="1785104"/>
          </a:xfrm>
          <a:prstGeom prst="rect">
            <a:avLst/>
          </a:prstGeom>
        </p:spPr>
        <p:txBody>
          <a:bodyPr wrap="square">
            <a:spAutoFit/>
          </a:bodyPr>
          <a:lstStyle/>
          <a:p>
            <a:pPr algn="ctr"/>
            <a:r>
              <a:rPr lang="en-US" sz="2200" b="1" dirty="0"/>
              <a:t>7 best stations that recorded GLE74 according to OULU GLE database </a:t>
            </a:r>
            <a:r>
              <a:rPr lang="en-US" sz="2200" dirty="0"/>
              <a:t>(</a:t>
            </a:r>
            <a:r>
              <a:rPr lang="en-US" sz="2200" dirty="0">
                <a:hlinkClick r:id="rId5"/>
              </a:rPr>
              <a:t>https://gle.oulu.fi/#/</a:t>
            </a:r>
            <a:r>
              <a:rPr lang="en-US" sz="2200" dirty="0"/>
              <a:t>)</a:t>
            </a:r>
          </a:p>
        </p:txBody>
      </p:sp>
      <p:sp>
        <p:nvSpPr>
          <p:cNvPr id="13" name="TextBox 12">
            <a:extLst>
              <a:ext uri="{FF2B5EF4-FFF2-40B4-BE49-F238E27FC236}">
                <a16:creationId xmlns:a16="http://schemas.microsoft.com/office/drawing/2014/main" id="{4C24A9F9-3276-3D45-9348-D6643D59A77E}"/>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
        <p:nvSpPr>
          <p:cNvPr id="2" name="Rectangle 1">
            <a:extLst>
              <a:ext uri="{FF2B5EF4-FFF2-40B4-BE49-F238E27FC236}">
                <a16:creationId xmlns:a16="http://schemas.microsoft.com/office/drawing/2014/main" id="{04AD8907-C613-A342-96FB-74887E75CF22}"/>
              </a:ext>
            </a:extLst>
          </p:cNvPr>
          <p:cNvSpPr/>
          <p:nvPr/>
        </p:nvSpPr>
        <p:spPr>
          <a:xfrm>
            <a:off x="8783488" y="3110622"/>
            <a:ext cx="5400600" cy="523220"/>
          </a:xfrm>
          <a:prstGeom prst="rect">
            <a:avLst/>
          </a:prstGeom>
        </p:spPr>
        <p:txBody>
          <a:bodyPr wrap="square">
            <a:spAutoFit/>
          </a:bodyPr>
          <a:lstStyle/>
          <a:p>
            <a:pPr algn="ctr"/>
            <a:r>
              <a:rPr lang="en-US" sz="1400" b="1" i="1" dirty="0"/>
              <a:t>May 7 – 11, multiple strong solar flares and at least seven CMEs stormed toward Earth. </a:t>
            </a:r>
          </a:p>
        </p:txBody>
      </p:sp>
    </p:spTree>
    <p:extLst>
      <p:ext uri="{BB962C8B-B14F-4D97-AF65-F5344CB8AC3E}">
        <p14:creationId xmlns:p14="http://schemas.microsoft.com/office/powerpoint/2010/main" val="193580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1DF023-D9B9-02DB-55B3-CA5175F5BC06}"/>
              </a:ext>
            </a:extLst>
          </p:cNvPr>
          <p:cNvSpPr txBox="1"/>
          <p:nvPr/>
        </p:nvSpPr>
        <p:spPr>
          <a:xfrm>
            <a:off x="11411892" y="752917"/>
            <a:ext cx="1801220" cy="461665"/>
          </a:xfrm>
          <a:prstGeom prst="rect">
            <a:avLst/>
          </a:prstGeom>
          <a:noFill/>
        </p:spPr>
        <p:txBody>
          <a:bodyPr wrap="square">
            <a:spAutoFit/>
          </a:bodyPr>
          <a:lstStyle/>
          <a:p>
            <a:pPr marL="0" marR="0" algn="ctr">
              <a:spcBef>
                <a:spcPts val="0"/>
              </a:spcBef>
              <a:spcAft>
                <a:spcPts val="0"/>
              </a:spcAft>
            </a:pPr>
            <a:r>
              <a:rPr lang="en-US" sz="2400" b="1" dirty="0">
                <a:solidFill>
                  <a:srgbClr val="C00000"/>
                </a:solidFill>
                <a:effectLst/>
                <a:ea typeface="Times New Roman" panose="02020603050405020304" pitchFamily="18" charset="0"/>
                <a:cs typeface="Times New Roman" panose="02020603050405020304" pitchFamily="18" charset="0"/>
              </a:rPr>
              <a:t>Alert Status</a:t>
            </a:r>
            <a:endParaRPr lang="en-US" sz="2400" dirty="0">
              <a:solidFill>
                <a:srgbClr val="C00000"/>
              </a:solidFill>
              <a:effectLst/>
              <a:ea typeface="Calibri" panose="020F0502020204030204" pitchFamily="34" charset="0"/>
              <a:cs typeface="Times New Roman" panose="02020603050405020304" pitchFamily="18" charset="0"/>
            </a:endParaRPr>
          </a:p>
        </p:txBody>
      </p:sp>
      <p:pic>
        <p:nvPicPr>
          <p:cNvPr id="5" name="Εικόνα 19">
            <a:extLst>
              <a:ext uri="{FF2B5EF4-FFF2-40B4-BE49-F238E27FC236}">
                <a16:creationId xmlns:a16="http://schemas.microsoft.com/office/drawing/2014/main" id="{46EACBD8-BBB9-0794-97C6-A2EC9A9353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63" y="719419"/>
            <a:ext cx="5486438" cy="4646315"/>
          </a:xfrm>
          <a:prstGeom prst="rect">
            <a:avLst/>
          </a:prstGeom>
          <a:noFill/>
        </p:spPr>
      </p:pic>
      <p:pic>
        <p:nvPicPr>
          <p:cNvPr id="6" name="Εικόνα 20">
            <a:extLst>
              <a:ext uri="{FF2B5EF4-FFF2-40B4-BE49-F238E27FC236}">
                <a16:creationId xmlns:a16="http://schemas.microsoft.com/office/drawing/2014/main" id="{A2A606DF-EC46-9AFC-997A-6D6BBB1788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5292502"/>
            <a:ext cx="5494701" cy="1918600"/>
          </a:xfrm>
          <a:prstGeom prst="rect">
            <a:avLst/>
          </a:prstGeom>
          <a:noFill/>
        </p:spPr>
      </p:pic>
      <p:pic>
        <p:nvPicPr>
          <p:cNvPr id="7" name="Εικόνα 18">
            <a:extLst>
              <a:ext uri="{FF2B5EF4-FFF2-40B4-BE49-F238E27FC236}">
                <a16:creationId xmlns:a16="http://schemas.microsoft.com/office/drawing/2014/main" id="{F0F93047-62D9-4914-9D3E-6E0DA981C56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4702" y="1444729"/>
            <a:ext cx="4695858" cy="5533327"/>
          </a:xfrm>
          <a:prstGeom prst="rect">
            <a:avLst/>
          </a:prstGeom>
          <a:noFill/>
        </p:spPr>
      </p:pic>
      <p:sp>
        <p:nvSpPr>
          <p:cNvPr id="8" name="TextBox 7">
            <a:extLst>
              <a:ext uri="{FF2B5EF4-FFF2-40B4-BE49-F238E27FC236}">
                <a16:creationId xmlns:a16="http://schemas.microsoft.com/office/drawing/2014/main" id="{882CE7AD-336D-80E8-DCBE-807D4E73C431}"/>
              </a:ext>
            </a:extLst>
          </p:cNvPr>
          <p:cNvSpPr txBox="1"/>
          <p:nvPr/>
        </p:nvSpPr>
        <p:spPr>
          <a:xfrm>
            <a:off x="8263" y="7160254"/>
            <a:ext cx="10431409" cy="707886"/>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00000"/>
                </a:solidFill>
                <a:effectLst/>
                <a:uLnTx/>
                <a:uFillTx/>
              </a:rPr>
              <a:t>Figure 3. Evolution of the GLE Alert ++ for GLE74. The alert status: Real-time Alert on May 11 2024 at 02:05 UT.</a:t>
            </a:r>
          </a:p>
        </p:txBody>
      </p:sp>
      <p:sp>
        <p:nvSpPr>
          <p:cNvPr id="9" name="TextBox 8">
            <a:extLst>
              <a:ext uri="{FF2B5EF4-FFF2-40B4-BE49-F238E27FC236}">
                <a16:creationId xmlns:a16="http://schemas.microsoft.com/office/drawing/2014/main" id="{451A723C-089E-12B5-9770-2318681259BB}"/>
              </a:ext>
            </a:extLst>
          </p:cNvPr>
          <p:cNvSpPr txBox="1"/>
          <p:nvPr/>
        </p:nvSpPr>
        <p:spPr>
          <a:xfrm>
            <a:off x="10566052" y="1502092"/>
            <a:ext cx="3492899" cy="1323439"/>
          </a:xfrm>
          <a:prstGeom prst="rect">
            <a:avLst/>
          </a:prstGeom>
          <a:noFill/>
          <a:ln w="31750">
            <a:solidFill>
              <a:srgbClr val="C00000"/>
            </a:solidFill>
            <a:prstDash val="sysDot"/>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C00000"/>
                </a:solidFill>
                <a:effectLst/>
                <a:uLnTx/>
                <a:uFillTx/>
              </a:rPr>
              <a:t>May 11, 2024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C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C00000"/>
                </a:solidFill>
                <a:effectLst/>
                <a:uLnTx/>
                <a:uFillTx/>
              </a:rPr>
              <a:t>An alert was issued at 02:05 UT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C00000"/>
              </a:solidFill>
              <a:effectLst/>
              <a:uLnTx/>
              <a:uFillTx/>
            </a:endParaRPr>
          </a:p>
        </p:txBody>
      </p:sp>
      <p:sp>
        <p:nvSpPr>
          <p:cNvPr id="10" name="TextBox 9">
            <a:extLst>
              <a:ext uri="{FF2B5EF4-FFF2-40B4-BE49-F238E27FC236}">
                <a16:creationId xmlns:a16="http://schemas.microsoft.com/office/drawing/2014/main" id="{A76FF28B-626B-C5F1-9D74-938D26604A7A}"/>
              </a:ext>
            </a:extLst>
          </p:cNvPr>
          <p:cNvSpPr txBox="1"/>
          <p:nvPr/>
        </p:nvSpPr>
        <p:spPr>
          <a:xfrm>
            <a:off x="10403780" y="3895772"/>
            <a:ext cx="3817445" cy="3477875"/>
          </a:xfrm>
          <a:prstGeom prst="rect">
            <a:avLst/>
          </a:prstGeom>
          <a:noFill/>
          <a:ln>
            <a:solidFill>
              <a:srgbClr val="C00000"/>
            </a:solidFill>
          </a:ln>
        </p:spPr>
        <p:txBody>
          <a:bodyPr wrap="square">
            <a:spAutoFit/>
          </a:bodyPr>
          <a:lstStyle/>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Oulu, Finland (OULU, R= 0.81, 15m asl), </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a:ln>
                  <a:noFill/>
                </a:ln>
                <a:solidFill>
                  <a:sysClr val="windowText" lastClr="000000"/>
                </a:solidFill>
                <a:effectLst/>
                <a:uLnTx/>
                <a:uFillTx/>
              </a:rPr>
              <a:t>South Pole, Antarctica (SOPO, R=0.10GV, 28020m asl) </a:t>
            </a:r>
          </a:p>
          <a:p>
            <a:pPr marL="285750" marR="0" lvl="0" indent="-285750" algn="just"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000" b="0" i="0" u="none" strike="noStrike" kern="0" cap="none" spc="0" normalizeH="0" baseline="0" noProof="0" dirty="0" err="1">
                <a:ln>
                  <a:noFill/>
                </a:ln>
                <a:solidFill>
                  <a:sysClr val="windowText" lastClr="000000"/>
                </a:solidFill>
                <a:effectLst/>
                <a:uLnTx/>
                <a:uFillTx/>
              </a:rPr>
              <a:t>Lomnický</a:t>
            </a:r>
            <a:r>
              <a:rPr kumimoji="0" lang="en-US" sz="2000" b="0" i="0" u="none" strike="noStrike" kern="0" cap="none" spc="0" normalizeH="0" baseline="0" noProof="0" dirty="0">
                <a:ln>
                  <a:noFill/>
                </a:ln>
                <a:solidFill>
                  <a:sysClr val="windowText" lastClr="000000"/>
                </a:solidFill>
                <a:effectLst/>
                <a:uLnTx/>
                <a:uFillTx/>
              </a:rPr>
              <a:t> </a:t>
            </a:r>
            <a:r>
              <a:rPr kumimoji="0" lang="en-US" sz="2000" b="0" i="0" u="none" strike="noStrike" kern="0" cap="none" spc="0" normalizeH="0" baseline="0" noProof="0" dirty="0" err="1">
                <a:ln>
                  <a:noFill/>
                </a:ln>
                <a:solidFill>
                  <a:sysClr val="windowText" lastClr="000000"/>
                </a:solidFill>
                <a:effectLst/>
                <a:uLnTx/>
                <a:uFillTx/>
              </a:rPr>
              <a:t>štít</a:t>
            </a:r>
            <a:r>
              <a:rPr kumimoji="0" lang="en-US" sz="2000" b="0" i="0" u="none" strike="noStrike" kern="0" cap="none" spc="0" normalizeH="0" baseline="0" noProof="0" dirty="0">
                <a:ln>
                  <a:noFill/>
                </a:ln>
                <a:solidFill>
                  <a:sysClr val="windowText" lastClr="000000"/>
                </a:solidFill>
                <a:effectLst/>
                <a:uLnTx/>
                <a:uFillTx/>
              </a:rPr>
              <a:t>, Slovakia (LMKS, R=3.84GV, 2634m asl). </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rPr>
              <a:t>One minute after the initial alert, a new polar station, South Pole B (SOPB), also entered into Alert mode. </a:t>
            </a:r>
          </a:p>
        </p:txBody>
      </p:sp>
      <p:sp>
        <p:nvSpPr>
          <p:cNvPr id="13" name="Line 11"/>
          <p:cNvSpPr>
            <a:spLocks noChangeShapeType="1"/>
          </p:cNvSpPr>
          <p:nvPr/>
        </p:nvSpPr>
        <p:spPr bwMode="auto">
          <a:xfrm>
            <a:off x="0" y="7994630"/>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schemeClr val="bg1"/>
              </a:solidFill>
            </a:endParaRPr>
          </a:p>
        </p:txBody>
      </p:sp>
      <p:cxnSp>
        <p:nvCxnSpPr>
          <p:cNvPr id="16" name="Γωνιακή σύνδεση 21">
            <a:extLst>
              <a:ext uri="{FF2B5EF4-FFF2-40B4-BE49-F238E27FC236}">
                <a16:creationId xmlns:a16="http://schemas.microsoft.com/office/drawing/2014/main" id="{39D184FD-0B5F-1CD4-D0C1-07F646F24CE8}"/>
              </a:ext>
            </a:extLst>
          </p:cNvPr>
          <p:cNvCxnSpPr>
            <a:cxnSpLocks/>
          </p:cNvCxnSpPr>
          <p:nvPr/>
        </p:nvCxnSpPr>
        <p:spPr>
          <a:xfrm flipV="1">
            <a:off x="3766701" y="2018956"/>
            <a:ext cx="1727999" cy="1635841"/>
          </a:xfrm>
          <a:prstGeom prst="bentConnector3">
            <a:avLst>
              <a:gd name="adj1" fmla="val 58211"/>
            </a:avLst>
          </a:prstGeom>
          <a:noFill/>
          <a:ln w="25400" cap="flat" cmpd="sng" algn="ctr">
            <a:solidFill>
              <a:srgbClr val="FF0000"/>
            </a:solidFill>
            <a:prstDash val="solid"/>
            <a:miter lim="800000"/>
            <a:tailEnd type="arrow"/>
          </a:ln>
          <a:effectLst/>
        </p:spPr>
      </p:cxnSp>
      <p:sp>
        <p:nvSpPr>
          <p:cNvPr id="17" name="TextBox 16">
            <a:extLst>
              <a:ext uri="{FF2B5EF4-FFF2-40B4-BE49-F238E27FC236}">
                <a16:creationId xmlns:a16="http://schemas.microsoft.com/office/drawing/2014/main" id="{BF18819D-AC6B-594B-89E5-38A06194DDDF}"/>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
        <p:nvSpPr>
          <p:cNvPr id="14" name="TextBox 13">
            <a:extLst>
              <a:ext uri="{FF2B5EF4-FFF2-40B4-BE49-F238E27FC236}">
                <a16:creationId xmlns:a16="http://schemas.microsoft.com/office/drawing/2014/main" id="{2EABD4E4-771C-5241-AD5F-E2CA41AEDC53}"/>
              </a:ext>
            </a:extLst>
          </p:cNvPr>
          <p:cNvSpPr txBox="1"/>
          <p:nvPr/>
        </p:nvSpPr>
        <p:spPr>
          <a:xfrm>
            <a:off x="1222648" y="143164"/>
            <a:ext cx="10575758" cy="400110"/>
          </a:xfrm>
          <a:prstGeom prst="rect">
            <a:avLst/>
          </a:prstGeom>
          <a:noFill/>
          <a:ln>
            <a:solidFill>
              <a:srgbClr val="FF0000"/>
            </a:solidFill>
          </a:ln>
        </p:spPr>
        <p:txBody>
          <a:bodyPr wrap="square" rtlCol="0">
            <a:spAutoFit/>
          </a:bodyPr>
          <a:lstStyle/>
          <a:p>
            <a:pPr algn="ctr"/>
            <a:r>
              <a:rPr lang="en-US" sz="2000" b="1" dirty="0">
                <a:solidFill>
                  <a:prstClr val="black"/>
                </a:solidFill>
                <a:latin typeface="Times New Roman" pitchFamily="18" charset="0"/>
                <a:cs typeface="Times New Roman" pitchFamily="18" charset="0"/>
              </a:rPr>
              <a:t>Real-time Alert on May 11 2024 at 02:05UT from the GLE Alert++ system</a:t>
            </a:r>
            <a:endParaRPr lang="el-GR"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852574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9A400CA-5B9E-0B43-B79C-BC27BA9FECF5}"/>
              </a:ext>
            </a:extLst>
          </p:cNvPr>
          <p:cNvSpPr txBox="1"/>
          <p:nvPr/>
        </p:nvSpPr>
        <p:spPr>
          <a:xfrm>
            <a:off x="2519758" y="551043"/>
            <a:ext cx="7978254" cy="528478"/>
          </a:xfrm>
          <a:prstGeom prst="rect">
            <a:avLst/>
          </a:prstGeom>
          <a:noFill/>
          <a:ln>
            <a:noFill/>
          </a:ln>
        </p:spPr>
        <p:txBody>
          <a:bodyPr wrap="square" rtlCol="0">
            <a:spAutoFit/>
          </a:bodyPr>
          <a:lstStyle/>
          <a:p>
            <a:pPr algn="ctr"/>
            <a:r>
              <a:rPr lang="en-US" sz="2834" b="1" dirty="0">
                <a:solidFill>
                  <a:srgbClr val="FF0000"/>
                </a:solidFill>
              </a:rPr>
              <a:t>Evolution of GLE Alert ++ for GLE 74</a:t>
            </a:r>
          </a:p>
        </p:txBody>
      </p:sp>
      <p:grpSp>
        <p:nvGrpSpPr>
          <p:cNvPr id="3" name="Group 2">
            <a:extLst>
              <a:ext uri="{FF2B5EF4-FFF2-40B4-BE49-F238E27FC236}">
                <a16:creationId xmlns:a16="http://schemas.microsoft.com/office/drawing/2014/main" id="{97E792BB-28CD-D741-869C-7F3F5B1A3CAB}"/>
              </a:ext>
            </a:extLst>
          </p:cNvPr>
          <p:cNvGrpSpPr/>
          <p:nvPr/>
        </p:nvGrpSpPr>
        <p:grpSpPr>
          <a:xfrm>
            <a:off x="804606" y="1008241"/>
            <a:ext cx="5123606" cy="6505900"/>
            <a:chOff x="3409493" y="428946"/>
            <a:chExt cx="3955171" cy="5508855"/>
          </a:xfrm>
        </p:grpSpPr>
        <p:pic>
          <p:nvPicPr>
            <p:cNvPr id="9" name="Picture 8">
              <a:extLst>
                <a:ext uri="{FF2B5EF4-FFF2-40B4-BE49-F238E27FC236}">
                  <a16:creationId xmlns:a16="http://schemas.microsoft.com/office/drawing/2014/main" id="{3DD7850A-8376-584B-B3A2-B36823F4A583}"/>
                </a:ext>
              </a:extLst>
            </p:cNvPr>
            <p:cNvPicPr>
              <a:picLocks noChangeAspect="1"/>
            </p:cNvPicPr>
            <p:nvPr/>
          </p:nvPicPr>
          <p:blipFill>
            <a:blip r:embed="rId3"/>
            <a:stretch>
              <a:fillRect/>
            </a:stretch>
          </p:blipFill>
          <p:spPr>
            <a:xfrm>
              <a:off x="3409493" y="428946"/>
              <a:ext cx="3955171" cy="3813275"/>
            </a:xfrm>
            <a:prstGeom prst="rect">
              <a:avLst/>
            </a:prstGeom>
          </p:spPr>
        </p:pic>
        <p:pic>
          <p:nvPicPr>
            <p:cNvPr id="12" name="Picture 11">
              <a:extLst>
                <a:ext uri="{FF2B5EF4-FFF2-40B4-BE49-F238E27FC236}">
                  <a16:creationId xmlns:a16="http://schemas.microsoft.com/office/drawing/2014/main" id="{9FFE1548-753F-DE4B-BA4C-C293F93BB3EC}"/>
                </a:ext>
              </a:extLst>
            </p:cNvPr>
            <p:cNvPicPr>
              <a:picLocks noChangeAspect="1"/>
            </p:cNvPicPr>
            <p:nvPr/>
          </p:nvPicPr>
          <p:blipFill>
            <a:blip r:embed="rId4"/>
            <a:stretch>
              <a:fillRect/>
            </a:stretch>
          </p:blipFill>
          <p:spPr>
            <a:xfrm>
              <a:off x="3539614" y="4074119"/>
              <a:ext cx="3825050" cy="1863682"/>
            </a:xfrm>
            <a:prstGeom prst="rect">
              <a:avLst/>
            </a:prstGeom>
          </p:spPr>
        </p:pic>
      </p:grpSp>
      <p:sp>
        <p:nvSpPr>
          <p:cNvPr id="2" name="Rectangle 1">
            <a:extLst>
              <a:ext uri="{FF2B5EF4-FFF2-40B4-BE49-F238E27FC236}">
                <a16:creationId xmlns:a16="http://schemas.microsoft.com/office/drawing/2014/main" id="{6C8D3654-654B-814D-9966-C0FF3A88BAC9}"/>
              </a:ext>
            </a:extLst>
          </p:cNvPr>
          <p:cNvSpPr/>
          <p:nvPr/>
        </p:nvSpPr>
        <p:spPr>
          <a:xfrm>
            <a:off x="1012630" y="7258237"/>
            <a:ext cx="12955434" cy="564898"/>
          </a:xfrm>
          <a:prstGeom prst="rect">
            <a:avLst/>
          </a:prstGeom>
        </p:spPr>
        <p:txBody>
          <a:bodyPr wrap="square">
            <a:spAutoFit/>
          </a:bodyPr>
          <a:lstStyle/>
          <a:p>
            <a:r>
              <a:rPr lang="en-US" sz="1653" i="1" dirty="0">
                <a:latin typeface="Calibri" panose="020F0502020204030204" pitchFamily="34" charset="0"/>
                <a:cs typeface="Calibri" panose="020F0502020204030204" pitchFamily="34" charset="0"/>
              </a:rPr>
              <a:t>Figure 4. Screenshots of the GLE Alert++ system on 11.05.204 during the GLE74  for the stations OULU, SOPO, LMKS  and later SIOPB in Alert mode</a:t>
            </a:r>
            <a:r>
              <a:rPr lang="en-US" sz="3071" i="1" dirty="0">
                <a:latin typeface="Times New Roman" pitchFamily="18" charset="0"/>
                <a:cs typeface="Times New Roman" pitchFamily="18" charset="0"/>
              </a:rPr>
              <a:t>.</a:t>
            </a:r>
            <a:endParaRPr lang="el-GR" sz="3071" i="1" dirty="0">
              <a:latin typeface="Times New Roman" pitchFamily="18" charset="0"/>
              <a:cs typeface="Times New Roman" pitchFamily="18" charset="0"/>
            </a:endParaRPr>
          </a:p>
        </p:txBody>
      </p:sp>
      <p:sp>
        <p:nvSpPr>
          <p:cNvPr id="17" name="Θέση περιεχομένου 2">
            <a:extLst>
              <a:ext uri="{FF2B5EF4-FFF2-40B4-BE49-F238E27FC236}">
                <a16:creationId xmlns:a16="http://schemas.microsoft.com/office/drawing/2014/main" id="{3348CD43-699C-3042-80B7-C395AA8813D5}"/>
              </a:ext>
            </a:extLst>
          </p:cNvPr>
          <p:cNvSpPr txBox="1">
            <a:spLocks/>
          </p:cNvSpPr>
          <p:nvPr/>
        </p:nvSpPr>
        <p:spPr>
          <a:xfrm>
            <a:off x="6508885" y="1575654"/>
            <a:ext cx="4392290" cy="3654575"/>
          </a:xfrm>
          <a:prstGeom prst="rect">
            <a:avLst/>
          </a:prstGeom>
          <a:ln w="12700">
            <a:noFill/>
          </a:ln>
        </p:spPr>
        <p:txBody>
          <a:bodyPr vert="horz" lIns="107990" tIns="53995" rIns="107990" bIns="53995"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37471" indent="-337471" algn="just">
              <a:buFont typeface="Wingdings" pitchFamily="2" charset="2"/>
              <a:buChar char="Ø"/>
            </a:pPr>
            <a:r>
              <a:rPr lang="en-US" sz="2126" dirty="0">
                <a:cs typeface="Times New Roman" pitchFamily="18" charset="0"/>
              </a:rPr>
              <a:t>At  </a:t>
            </a:r>
            <a:r>
              <a:rPr lang="en-US" sz="2126" b="1" dirty="0">
                <a:cs typeface="Times New Roman" pitchFamily="18" charset="0"/>
              </a:rPr>
              <a:t>02:01 UT OULU </a:t>
            </a:r>
            <a:r>
              <a:rPr lang="en-US" sz="2126" dirty="0">
                <a:cs typeface="Times New Roman" pitchFamily="18" charset="0"/>
              </a:rPr>
              <a:t>NM status entered  in alert mode, </a:t>
            </a:r>
          </a:p>
          <a:p>
            <a:pPr marL="337471" indent="-337471" algn="just">
              <a:buFont typeface="Wingdings" pitchFamily="2" charset="2"/>
              <a:buChar char="Ø"/>
            </a:pPr>
            <a:r>
              <a:rPr lang="en-US" sz="2126" dirty="0">
                <a:cs typeface="Times New Roman" pitchFamily="18" charset="0"/>
              </a:rPr>
              <a:t>At </a:t>
            </a:r>
            <a:r>
              <a:rPr lang="en-US" sz="2126" b="1" dirty="0">
                <a:cs typeface="Times New Roman" pitchFamily="18" charset="0"/>
              </a:rPr>
              <a:t>02:02 UT  SOPO </a:t>
            </a:r>
            <a:r>
              <a:rPr lang="en-US" sz="2126" dirty="0">
                <a:cs typeface="Times New Roman" pitchFamily="18" charset="0"/>
              </a:rPr>
              <a:t>entered in Alert mode</a:t>
            </a:r>
            <a:endParaRPr lang="en-US" sz="2126" b="1" dirty="0">
              <a:cs typeface="Times New Roman" pitchFamily="18" charset="0"/>
            </a:endParaRPr>
          </a:p>
          <a:p>
            <a:pPr marL="337471" indent="-337471" algn="just">
              <a:buFont typeface="Wingdings" pitchFamily="2" charset="2"/>
              <a:buChar char="Ø"/>
            </a:pPr>
            <a:r>
              <a:rPr lang="en-US" sz="2126" dirty="0">
                <a:cs typeface="Times New Roman" pitchFamily="18" charset="0"/>
              </a:rPr>
              <a:t>At </a:t>
            </a:r>
            <a:r>
              <a:rPr lang="en-US" sz="2126" b="1" dirty="0">
                <a:cs typeface="Times New Roman" pitchFamily="18" charset="0"/>
              </a:rPr>
              <a:t>02:05 UT LMKS  </a:t>
            </a:r>
            <a:r>
              <a:rPr lang="en-US" sz="2126" dirty="0">
                <a:cs typeface="Times New Roman" pitchFamily="18" charset="0"/>
              </a:rPr>
              <a:t>entered in Alert mode</a:t>
            </a:r>
            <a:endParaRPr lang="el-GR" sz="2126" dirty="0">
              <a:cs typeface="Times New Roman" pitchFamily="18" charset="0"/>
            </a:endParaRPr>
          </a:p>
          <a:p>
            <a:pPr marL="337471" indent="-337471" algn="just">
              <a:buFont typeface="Wingdings" pitchFamily="2" charset="2"/>
              <a:buChar char="Ø"/>
            </a:pPr>
            <a:endParaRPr lang="en-US" sz="2126" dirty="0">
              <a:cs typeface="Times New Roman" pitchFamily="18" charset="0"/>
            </a:endParaRPr>
          </a:p>
          <a:p>
            <a:pPr marL="337471" indent="-337471" algn="just">
              <a:buFont typeface="Wingdings" pitchFamily="2" charset="2"/>
              <a:buChar char="Ø"/>
            </a:pPr>
            <a:r>
              <a:rPr lang="en-US" sz="2126" dirty="0">
                <a:cs typeface="Times New Roman" pitchFamily="18" charset="0"/>
              </a:rPr>
              <a:t>At </a:t>
            </a:r>
            <a:r>
              <a:rPr lang="el-GR" sz="2126" dirty="0">
                <a:cs typeface="Times New Roman" pitchFamily="18" charset="0"/>
              </a:rPr>
              <a:t> </a:t>
            </a:r>
            <a:r>
              <a:rPr lang="en-US" sz="2126" b="1" dirty="0">
                <a:cs typeface="Times New Roman" pitchFamily="18" charset="0"/>
              </a:rPr>
              <a:t>02:06 UT SOPOB  ( </a:t>
            </a:r>
            <a:r>
              <a:rPr lang="en-US" sz="2126" dirty="0">
                <a:cs typeface="Times New Roman" pitchFamily="18" charset="0"/>
              </a:rPr>
              <a:t>While the system was in Alert status )</a:t>
            </a:r>
            <a:endParaRPr lang="el-GR" sz="2126" dirty="0">
              <a:cs typeface="Times New Roman" pitchFamily="18" charset="0"/>
            </a:endParaRPr>
          </a:p>
        </p:txBody>
      </p:sp>
      <p:pic>
        <p:nvPicPr>
          <p:cNvPr id="22" name="Picture 21">
            <a:extLst>
              <a:ext uri="{FF2B5EF4-FFF2-40B4-BE49-F238E27FC236}">
                <a16:creationId xmlns:a16="http://schemas.microsoft.com/office/drawing/2014/main" id="{296FB737-C197-4140-AD12-5DB5E1D5A95D}"/>
              </a:ext>
            </a:extLst>
          </p:cNvPr>
          <p:cNvPicPr>
            <a:picLocks noChangeAspect="1"/>
          </p:cNvPicPr>
          <p:nvPr/>
        </p:nvPicPr>
        <p:blipFill>
          <a:blip r:embed="rId5"/>
          <a:stretch>
            <a:fillRect/>
          </a:stretch>
        </p:blipFill>
        <p:spPr>
          <a:xfrm>
            <a:off x="6682333" y="4936886"/>
            <a:ext cx="4378867" cy="2259015"/>
          </a:xfrm>
          <a:prstGeom prst="rect">
            <a:avLst/>
          </a:prstGeom>
        </p:spPr>
      </p:pic>
      <p:cxnSp>
        <p:nvCxnSpPr>
          <p:cNvPr id="20" name="Straight Connector 19">
            <a:extLst>
              <a:ext uri="{FF2B5EF4-FFF2-40B4-BE49-F238E27FC236}">
                <a16:creationId xmlns:a16="http://schemas.microsoft.com/office/drawing/2014/main" id="{3E8525A8-FC4F-4B4B-8182-B0B02EBC2F47}"/>
              </a:ext>
            </a:extLst>
          </p:cNvPr>
          <p:cNvCxnSpPr/>
          <p:nvPr/>
        </p:nvCxnSpPr>
        <p:spPr>
          <a:xfrm>
            <a:off x="6612880" y="3899842"/>
            <a:ext cx="4184297" cy="0"/>
          </a:xfrm>
          <a:prstGeom prst="line">
            <a:avLst/>
          </a:prstGeom>
          <a:ln w="9525">
            <a:gradFill flip="none" rotWithShape="1">
              <a:gsLst>
                <a:gs pos="0">
                  <a:schemeClr val="accent2">
                    <a:lumMod val="89000"/>
                  </a:schemeClr>
                </a:gs>
                <a:gs pos="10000">
                  <a:schemeClr val="accent2">
                    <a:lumMod val="89000"/>
                  </a:schemeClr>
                </a:gs>
                <a:gs pos="28000">
                  <a:schemeClr val="accent2">
                    <a:lumMod val="75000"/>
                  </a:schemeClr>
                </a:gs>
                <a:gs pos="41000">
                  <a:schemeClr val="accent2">
                    <a:lumMod val="70000"/>
                  </a:schemeClr>
                </a:gs>
              </a:gsLst>
              <a:path path="circle">
                <a:fillToRect l="50000" t="50000" r="50000" b="50000"/>
              </a:path>
              <a:tileRect/>
            </a:gra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31DFC6E-0BC4-5B4F-A5B7-DDDDBC24BED5}"/>
              </a:ext>
            </a:extLst>
          </p:cNvPr>
          <p:cNvSpPr>
            <a:spLocks noGrp="1"/>
          </p:cNvSpPr>
          <p:nvPr>
            <p:ph type="sldNum" sz="quarter" idx="12"/>
          </p:nvPr>
        </p:nvSpPr>
        <p:spPr/>
        <p:txBody>
          <a:bodyPr/>
          <a:lstStyle/>
          <a:p>
            <a:fld id="{AC24D11A-25CB-7D48-8668-2430443A423B}" type="slidenum">
              <a:rPr lang="en-US" smtClean="0"/>
              <a:t>7</a:t>
            </a:fld>
            <a:endParaRPr lang="en-US"/>
          </a:p>
        </p:txBody>
      </p:sp>
      <p:sp>
        <p:nvSpPr>
          <p:cNvPr id="14" name="TextBox 13">
            <a:extLst>
              <a:ext uri="{FF2B5EF4-FFF2-40B4-BE49-F238E27FC236}">
                <a16:creationId xmlns:a16="http://schemas.microsoft.com/office/drawing/2014/main" id="{DFFDF46E-67FE-E143-917C-0FD34F5409C1}"/>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
        <p:nvSpPr>
          <p:cNvPr id="16" name="Line 11">
            <a:extLst>
              <a:ext uri="{FF2B5EF4-FFF2-40B4-BE49-F238E27FC236}">
                <a16:creationId xmlns:a16="http://schemas.microsoft.com/office/drawing/2014/main" id="{92FB3114-24E5-1146-9CE3-EA294814B8BA}"/>
              </a:ext>
            </a:extLst>
          </p:cNvPr>
          <p:cNvSpPr>
            <a:spLocks noChangeShapeType="1"/>
          </p:cNvSpPr>
          <p:nvPr/>
        </p:nvSpPr>
        <p:spPr bwMode="auto">
          <a:xfrm>
            <a:off x="0" y="7994630"/>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schemeClr val="bg1"/>
              </a:solidFill>
            </a:endParaRPr>
          </a:p>
        </p:txBody>
      </p:sp>
    </p:spTree>
    <p:extLst>
      <p:ext uri="{BB962C8B-B14F-4D97-AF65-F5344CB8AC3E}">
        <p14:creationId xmlns:p14="http://schemas.microsoft.com/office/powerpoint/2010/main" val="2121237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068D1A-83B0-BE45-B411-E210A01F5E04}"/>
              </a:ext>
            </a:extLst>
          </p:cNvPr>
          <p:cNvPicPr>
            <a:picLocks noChangeAspect="1"/>
          </p:cNvPicPr>
          <p:nvPr/>
        </p:nvPicPr>
        <p:blipFill>
          <a:blip r:embed="rId3"/>
          <a:stretch>
            <a:fillRect/>
          </a:stretch>
        </p:blipFill>
        <p:spPr>
          <a:xfrm>
            <a:off x="2158752" y="6129961"/>
            <a:ext cx="7585655" cy="1555925"/>
          </a:xfrm>
          <a:prstGeom prst="rect">
            <a:avLst/>
          </a:prstGeom>
        </p:spPr>
      </p:pic>
      <p:sp>
        <p:nvSpPr>
          <p:cNvPr id="15" name="Rectangle 14">
            <a:extLst>
              <a:ext uri="{FF2B5EF4-FFF2-40B4-BE49-F238E27FC236}">
                <a16:creationId xmlns:a16="http://schemas.microsoft.com/office/drawing/2014/main" id="{DCB16318-2725-7B49-AC1B-1D54BD39F99E}"/>
              </a:ext>
            </a:extLst>
          </p:cNvPr>
          <p:cNvSpPr/>
          <p:nvPr/>
        </p:nvSpPr>
        <p:spPr>
          <a:xfrm>
            <a:off x="10484169" y="5539878"/>
            <a:ext cx="3720329" cy="819327"/>
          </a:xfrm>
          <a:prstGeom prst="rect">
            <a:avLst/>
          </a:prstGeom>
        </p:spPr>
        <p:txBody>
          <a:bodyPr wrap="square">
            <a:spAutoFit/>
          </a:bodyPr>
          <a:lstStyle/>
          <a:p>
            <a:pPr algn="ctr"/>
            <a:r>
              <a:rPr lang="en-US" sz="2362" i="1" dirty="0">
                <a:latin typeface="Times New Roman" pitchFamily="18" charset="0"/>
                <a:cs typeface="Times New Roman" pitchFamily="18" charset="0"/>
              </a:rPr>
              <a:t>2:05 UT until 2:19UT </a:t>
            </a:r>
            <a:r>
              <a:rPr lang="en-US" sz="2362" b="1" i="1" dirty="0">
                <a:solidFill>
                  <a:srgbClr val="FF0000"/>
                </a:solidFill>
                <a:latin typeface="Times New Roman" pitchFamily="18" charset="0"/>
                <a:cs typeface="Times New Roman" pitchFamily="18" charset="0"/>
              </a:rPr>
              <a:t>General Alert </a:t>
            </a:r>
            <a:r>
              <a:rPr lang="en-US" sz="2362" i="1" dirty="0">
                <a:latin typeface="Times New Roman" pitchFamily="18" charset="0"/>
                <a:cs typeface="Times New Roman" pitchFamily="18" charset="0"/>
              </a:rPr>
              <a:t>Status</a:t>
            </a:r>
          </a:p>
        </p:txBody>
      </p:sp>
      <p:grpSp>
        <p:nvGrpSpPr>
          <p:cNvPr id="2" name="Group 1">
            <a:extLst>
              <a:ext uri="{FF2B5EF4-FFF2-40B4-BE49-F238E27FC236}">
                <a16:creationId xmlns:a16="http://schemas.microsoft.com/office/drawing/2014/main" id="{EBE707A9-0E83-7942-9D0B-F4C0DE678575}"/>
              </a:ext>
            </a:extLst>
          </p:cNvPr>
          <p:cNvGrpSpPr/>
          <p:nvPr/>
        </p:nvGrpSpPr>
        <p:grpSpPr>
          <a:xfrm>
            <a:off x="783108" y="1765216"/>
            <a:ext cx="9701061" cy="4610668"/>
            <a:chOff x="793070" y="1239784"/>
            <a:chExt cx="8214349" cy="3904072"/>
          </a:xfrm>
        </p:grpSpPr>
        <p:pic>
          <p:nvPicPr>
            <p:cNvPr id="4" name="Picture 3">
              <a:extLst>
                <a:ext uri="{FF2B5EF4-FFF2-40B4-BE49-F238E27FC236}">
                  <a16:creationId xmlns:a16="http://schemas.microsoft.com/office/drawing/2014/main" id="{CC7AC68B-2099-6040-851F-5F98B790391C}"/>
                </a:ext>
              </a:extLst>
            </p:cNvPr>
            <p:cNvPicPr>
              <a:picLocks noChangeAspect="1"/>
            </p:cNvPicPr>
            <p:nvPr/>
          </p:nvPicPr>
          <p:blipFill>
            <a:blip r:embed="rId4"/>
            <a:stretch>
              <a:fillRect/>
            </a:stretch>
          </p:blipFill>
          <p:spPr>
            <a:xfrm>
              <a:off x="793070" y="1239784"/>
              <a:ext cx="8214349" cy="3904072"/>
            </a:xfrm>
            <a:prstGeom prst="rect">
              <a:avLst/>
            </a:prstGeom>
          </p:spPr>
        </p:pic>
        <p:sp>
          <p:nvSpPr>
            <p:cNvPr id="8" name="Rectangle 7">
              <a:extLst>
                <a:ext uri="{FF2B5EF4-FFF2-40B4-BE49-F238E27FC236}">
                  <a16:creationId xmlns:a16="http://schemas.microsoft.com/office/drawing/2014/main" id="{9F10CE24-527E-3344-A496-75EDF6277D77}"/>
                </a:ext>
              </a:extLst>
            </p:cNvPr>
            <p:cNvSpPr/>
            <p:nvPr/>
          </p:nvSpPr>
          <p:spPr>
            <a:xfrm>
              <a:off x="4663672" y="3098241"/>
              <a:ext cx="2213811" cy="570734"/>
            </a:xfrm>
            <a:prstGeom prst="rect">
              <a:avLst/>
            </a:prstGeom>
          </p:spPr>
          <p:txBody>
            <a:bodyPr wrap="square">
              <a:spAutoFit/>
            </a:bodyPr>
            <a:lstStyle/>
            <a:p>
              <a:pPr algn="just"/>
              <a:r>
                <a:rPr lang="en-US" sz="1890" dirty="0">
                  <a:latin typeface="Times New Roman" pitchFamily="18" charset="0"/>
                  <a:cs typeface="Times New Roman" pitchFamily="18" charset="0"/>
                </a:rPr>
                <a:t>Pole Bares (SOPB), Antarctica  (4 stations)</a:t>
              </a:r>
            </a:p>
          </p:txBody>
        </p:sp>
        <p:sp>
          <p:nvSpPr>
            <p:cNvPr id="9" name="Rectangle 8">
              <a:extLst>
                <a:ext uri="{FF2B5EF4-FFF2-40B4-BE49-F238E27FC236}">
                  <a16:creationId xmlns:a16="http://schemas.microsoft.com/office/drawing/2014/main" id="{E76111C0-0E2B-BF49-AE71-01CA1B465009}"/>
                </a:ext>
              </a:extLst>
            </p:cNvPr>
            <p:cNvSpPr/>
            <p:nvPr/>
          </p:nvSpPr>
          <p:spPr>
            <a:xfrm>
              <a:off x="6560730" y="3949285"/>
              <a:ext cx="605645" cy="293566"/>
            </a:xfrm>
            <a:prstGeom prst="rect">
              <a:avLst/>
            </a:prstGeom>
          </p:spPr>
          <p:txBody>
            <a:bodyPr wrap="none">
              <a:spAutoFit/>
            </a:bodyPr>
            <a:lstStyle/>
            <a:p>
              <a:r>
                <a:rPr lang="en-US" sz="1653" dirty="0">
                  <a:latin typeface="Times New Roman" pitchFamily="18" charset="0"/>
                  <a:cs typeface="Times New Roman" pitchFamily="18" charset="0"/>
                </a:rPr>
                <a:t>SOPB</a:t>
              </a:r>
              <a:endParaRPr lang="en-US" sz="1653" dirty="0"/>
            </a:p>
          </p:txBody>
        </p:sp>
        <p:sp>
          <p:nvSpPr>
            <p:cNvPr id="17" name="Rectangle 16">
              <a:extLst>
                <a:ext uri="{FF2B5EF4-FFF2-40B4-BE49-F238E27FC236}">
                  <a16:creationId xmlns:a16="http://schemas.microsoft.com/office/drawing/2014/main" id="{C93F4E17-D732-BF4D-9B4A-67ABA74F708E}"/>
                </a:ext>
              </a:extLst>
            </p:cNvPr>
            <p:cNvSpPr/>
            <p:nvPr/>
          </p:nvSpPr>
          <p:spPr>
            <a:xfrm>
              <a:off x="7038982" y="3727942"/>
              <a:ext cx="1413261" cy="293566"/>
            </a:xfrm>
            <a:prstGeom prst="rect">
              <a:avLst/>
            </a:prstGeom>
          </p:spPr>
          <p:txBody>
            <a:bodyPr wrap="none">
              <a:spAutoFit/>
            </a:bodyPr>
            <a:lstStyle/>
            <a:p>
              <a:r>
                <a:rPr lang="en-US" sz="1653" dirty="0">
                  <a:latin typeface="Times New Roman" pitchFamily="18" charset="0"/>
                  <a:cs typeface="Times New Roman" pitchFamily="18" charset="0"/>
                </a:rPr>
                <a:t>SOPO and SOPB</a:t>
              </a:r>
              <a:endParaRPr lang="en-US" sz="1653" dirty="0"/>
            </a:p>
          </p:txBody>
        </p:sp>
      </p:grpSp>
      <p:pic>
        <p:nvPicPr>
          <p:cNvPr id="18" name="Picture 17">
            <a:extLst>
              <a:ext uri="{FF2B5EF4-FFF2-40B4-BE49-F238E27FC236}">
                <a16:creationId xmlns:a16="http://schemas.microsoft.com/office/drawing/2014/main" id="{60DECE19-7694-2D42-9442-E0E98B9A5BC4}"/>
              </a:ext>
            </a:extLst>
          </p:cNvPr>
          <p:cNvPicPr>
            <a:picLocks noChangeAspect="1"/>
          </p:cNvPicPr>
          <p:nvPr/>
        </p:nvPicPr>
        <p:blipFill>
          <a:blip r:embed="rId5"/>
          <a:stretch>
            <a:fillRect/>
          </a:stretch>
        </p:blipFill>
        <p:spPr>
          <a:xfrm>
            <a:off x="10815634" y="1765216"/>
            <a:ext cx="3388864" cy="3381633"/>
          </a:xfrm>
          <a:prstGeom prst="rect">
            <a:avLst/>
          </a:prstGeom>
        </p:spPr>
      </p:pic>
      <p:sp>
        <p:nvSpPr>
          <p:cNvPr id="13" name="TextBox 12">
            <a:extLst>
              <a:ext uri="{FF2B5EF4-FFF2-40B4-BE49-F238E27FC236}">
                <a16:creationId xmlns:a16="http://schemas.microsoft.com/office/drawing/2014/main" id="{8EEEED52-8A55-AA47-8BC3-AABACBBC4D4D}"/>
              </a:ext>
            </a:extLst>
          </p:cNvPr>
          <p:cNvSpPr txBox="1"/>
          <p:nvPr/>
        </p:nvSpPr>
        <p:spPr>
          <a:xfrm>
            <a:off x="2363000" y="621100"/>
            <a:ext cx="7978254" cy="528478"/>
          </a:xfrm>
          <a:prstGeom prst="rect">
            <a:avLst/>
          </a:prstGeom>
          <a:noFill/>
          <a:ln>
            <a:noFill/>
          </a:ln>
        </p:spPr>
        <p:txBody>
          <a:bodyPr wrap="square" rtlCol="0">
            <a:spAutoFit/>
          </a:bodyPr>
          <a:lstStyle/>
          <a:p>
            <a:pPr algn="ctr"/>
            <a:r>
              <a:rPr lang="en-US" sz="2834" b="1" dirty="0">
                <a:solidFill>
                  <a:srgbClr val="FF0000"/>
                </a:solidFill>
              </a:rPr>
              <a:t>Evolution of GLE Alert ++ for GLE 74</a:t>
            </a:r>
          </a:p>
        </p:txBody>
      </p:sp>
      <p:cxnSp>
        <p:nvCxnSpPr>
          <p:cNvPr id="16" name="Straight Arrow Connector 15">
            <a:extLst>
              <a:ext uri="{FF2B5EF4-FFF2-40B4-BE49-F238E27FC236}">
                <a16:creationId xmlns:a16="http://schemas.microsoft.com/office/drawing/2014/main" id="{279BE884-2CFA-8649-998F-5C8934E71AB1}"/>
              </a:ext>
            </a:extLst>
          </p:cNvPr>
          <p:cNvCxnSpPr>
            <a:cxnSpLocks/>
          </p:cNvCxnSpPr>
          <p:nvPr/>
        </p:nvCxnSpPr>
        <p:spPr>
          <a:xfrm flipV="1">
            <a:off x="7594654" y="3479367"/>
            <a:ext cx="3050043" cy="140607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66731EE-0CE4-8648-9422-3AAC6C4B4AE1}"/>
              </a:ext>
            </a:extLst>
          </p:cNvPr>
          <p:cNvSpPr>
            <a:spLocks noGrp="1"/>
          </p:cNvSpPr>
          <p:nvPr>
            <p:ph type="sldNum" sz="quarter" idx="12"/>
          </p:nvPr>
        </p:nvSpPr>
        <p:spPr/>
        <p:txBody>
          <a:bodyPr/>
          <a:lstStyle/>
          <a:p>
            <a:fld id="{AC24D11A-25CB-7D48-8668-2430443A423B}" type="slidenum">
              <a:rPr lang="en-US" smtClean="0"/>
              <a:t>8</a:t>
            </a:fld>
            <a:endParaRPr lang="en-US"/>
          </a:p>
        </p:txBody>
      </p:sp>
      <p:sp>
        <p:nvSpPr>
          <p:cNvPr id="20" name="TextBox 19">
            <a:extLst>
              <a:ext uri="{FF2B5EF4-FFF2-40B4-BE49-F238E27FC236}">
                <a16:creationId xmlns:a16="http://schemas.microsoft.com/office/drawing/2014/main" id="{8D6A41EE-7957-5042-B1EB-65FA4E3CFDAF}"/>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
        <p:nvSpPr>
          <p:cNvPr id="21" name="Line 11">
            <a:extLst>
              <a:ext uri="{FF2B5EF4-FFF2-40B4-BE49-F238E27FC236}">
                <a16:creationId xmlns:a16="http://schemas.microsoft.com/office/drawing/2014/main" id="{8A509BC1-47B2-C74F-8E6C-AE2CC64D63BF}"/>
              </a:ext>
            </a:extLst>
          </p:cNvPr>
          <p:cNvSpPr>
            <a:spLocks noChangeShapeType="1"/>
          </p:cNvSpPr>
          <p:nvPr/>
        </p:nvSpPr>
        <p:spPr bwMode="auto">
          <a:xfrm>
            <a:off x="0" y="7994630"/>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schemeClr val="bg1"/>
              </a:solidFill>
            </a:endParaRPr>
          </a:p>
        </p:txBody>
      </p:sp>
      <p:sp>
        <p:nvSpPr>
          <p:cNvPr id="19" name="Rectangle 18">
            <a:extLst>
              <a:ext uri="{FF2B5EF4-FFF2-40B4-BE49-F238E27FC236}">
                <a16:creationId xmlns:a16="http://schemas.microsoft.com/office/drawing/2014/main" id="{92EE6627-09E8-9140-809D-FA7F526F13BF}"/>
              </a:ext>
            </a:extLst>
          </p:cNvPr>
          <p:cNvSpPr/>
          <p:nvPr/>
        </p:nvSpPr>
        <p:spPr>
          <a:xfrm>
            <a:off x="1081328" y="7511756"/>
            <a:ext cx="12955434" cy="346698"/>
          </a:xfrm>
          <a:prstGeom prst="rect">
            <a:avLst/>
          </a:prstGeom>
        </p:spPr>
        <p:txBody>
          <a:bodyPr wrap="square">
            <a:spAutoFit/>
          </a:bodyPr>
          <a:lstStyle/>
          <a:p>
            <a:r>
              <a:rPr lang="en-US" sz="1653" i="1" dirty="0">
                <a:latin typeface="Calibri" panose="020F0502020204030204" pitchFamily="34" charset="0"/>
                <a:cs typeface="Calibri" panose="020F0502020204030204" pitchFamily="34" charset="0"/>
              </a:rPr>
              <a:t>Figure 5. Screenshots of the GLE Alert++ system on 11.05.204 during the GLE74</a:t>
            </a:r>
            <a:endParaRPr lang="el-GR" sz="3071" i="1" dirty="0">
              <a:latin typeface="Times New Roman" pitchFamily="18" charset="0"/>
              <a:cs typeface="Times New Roman" pitchFamily="18" charset="0"/>
            </a:endParaRPr>
          </a:p>
        </p:txBody>
      </p:sp>
    </p:spTree>
    <p:extLst>
      <p:ext uri="{BB962C8B-B14F-4D97-AF65-F5344CB8AC3E}">
        <p14:creationId xmlns:p14="http://schemas.microsoft.com/office/powerpoint/2010/main" val="18955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11"/>
          <p:cNvSpPr>
            <a:spLocks noChangeShapeType="1"/>
          </p:cNvSpPr>
          <p:nvPr/>
        </p:nvSpPr>
        <p:spPr bwMode="auto">
          <a:xfrm>
            <a:off x="0" y="7994630"/>
            <a:ext cx="14398625" cy="0"/>
          </a:xfrm>
          <a:prstGeom prst="line">
            <a:avLst/>
          </a:prstGeom>
          <a:noFill/>
          <a:ln w="31750" cmpd="sng">
            <a:solidFill>
              <a:schemeClr val="tx1"/>
            </a:solidFill>
            <a:round/>
            <a:headEnd/>
            <a:tailEnd/>
          </a:ln>
          <a:extLst>
            <a:ext uri="{909E8E84-426E-40DD-AFC4-6F175D3DCCD1}">
              <a14:hiddenFill xmlns:a14="http://schemas.microsoft.com/office/drawing/2010/main">
                <a:noFill/>
              </a14:hiddenFill>
            </a:ext>
          </a:extLst>
        </p:spPr>
        <p:txBody>
          <a:bodyPr lIns="133618" tIns="66812" rIns="133618" bIns="66812"/>
          <a:lstStyle/>
          <a:p>
            <a:pPr defTabSz="1336197"/>
            <a:endParaRPr lang="el-GR" kern="0">
              <a:solidFill>
                <a:schemeClr val="bg1"/>
              </a:solidFill>
            </a:endParaRPr>
          </a:p>
        </p:txBody>
      </p:sp>
      <p:sp>
        <p:nvSpPr>
          <p:cNvPr id="8" name="TextBox 7">
            <a:extLst>
              <a:ext uri="{FF2B5EF4-FFF2-40B4-BE49-F238E27FC236}">
                <a16:creationId xmlns:a16="http://schemas.microsoft.com/office/drawing/2014/main" id="{A3E94D6A-0579-6AC9-E070-87865AC15674}"/>
              </a:ext>
            </a:extLst>
          </p:cNvPr>
          <p:cNvSpPr txBox="1"/>
          <p:nvPr/>
        </p:nvSpPr>
        <p:spPr>
          <a:xfrm>
            <a:off x="6734675" y="6659215"/>
            <a:ext cx="7573833" cy="646331"/>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rPr>
              <a:t>Figure 7. On May 11, 2024 at 02:05 UT a notification was sent to all registered users.</a:t>
            </a:r>
          </a:p>
        </p:txBody>
      </p:sp>
      <p:grpSp>
        <p:nvGrpSpPr>
          <p:cNvPr id="9" name="Group 15">
            <a:extLst>
              <a:ext uri="{FF2B5EF4-FFF2-40B4-BE49-F238E27FC236}">
                <a16:creationId xmlns:a16="http://schemas.microsoft.com/office/drawing/2014/main" id="{06F07272-FEE2-6315-FAFB-097AB5A78355}"/>
              </a:ext>
            </a:extLst>
          </p:cNvPr>
          <p:cNvGrpSpPr/>
          <p:nvPr/>
        </p:nvGrpSpPr>
        <p:grpSpPr>
          <a:xfrm>
            <a:off x="333524" y="466527"/>
            <a:ext cx="5161298" cy="6515853"/>
            <a:chOff x="6557430" y="608083"/>
            <a:chExt cx="4576205" cy="5968645"/>
          </a:xfrm>
        </p:grpSpPr>
        <p:pic>
          <p:nvPicPr>
            <p:cNvPr id="10" name="Picture 16">
              <a:extLst>
                <a:ext uri="{FF2B5EF4-FFF2-40B4-BE49-F238E27FC236}">
                  <a16:creationId xmlns:a16="http://schemas.microsoft.com/office/drawing/2014/main" id="{AF13573B-BA51-8D0E-9098-1D8BB48D5436}"/>
                </a:ext>
              </a:extLst>
            </p:cNvPr>
            <p:cNvPicPr>
              <a:picLocks noChangeAspect="1"/>
            </p:cNvPicPr>
            <p:nvPr/>
          </p:nvPicPr>
          <p:blipFill>
            <a:blip r:embed="rId2"/>
            <a:stretch>
              <a:fillRect/>
            </a:stretch>
          </p:blipFill>
          <p:spPr>
            <a:xfrm>
              <a:off x="6557430" y="608083"/>
              <a:ext cx="4576205" cy="3953063"/>
            </a:xfrm>
            <a:prstGeom prst="rect">
              <a:avLst/>
            </a:prstGeom>
          </p:spPr>
        </p:pic>
        <p:pic>
          <p:nvPicPr>
            <p:cNvPr id="11" name="Picture 17">
              <a:extLst>
                <a:ext uri="{FF2B5EF4-FFF2-40B4-BE49-F238E27FC236}">
                  <a16:creationId xmlns:a16="http://schemas.microsoft.com/office/drawing/2014/main" id="{C4059218-D57C-74B1-BF75-A9E489499F07}"/>
                </a:ext>
              </a:extLst>
            </p:cNvPr>
            <p:cNvPicPr>
              <a:picLocks noChangeAspect="1"/>
            </p:cNvPicPr>
            <p:nvPr/>
          </p:nvPicPr>
          <p:blipFill>
            <a:blip r:embed="rId3"/>
            <a:stretch>
              <a:fillRect/>
            </a:stretch>
          </p:blipFill>
          <p:spPr>
            <a:xfrm>
              <a:off x="6953313" y="4665733"/>
              <a:ext cx="4001741" cy="1910995"/>
            </a:xfrm>
            <a:prstGeom prst="rect">
              <a:avLst/>
            </a:prstGeom>
          </p:spPr>
        </p:pic>
      </p:grpSp>
      <p:pic>
        <p:nvPicPr>
          <p:cNvPr id="12" name="Picture 19">
            <a:extLst>
              <a:ext uri="{FF2B5EF4-FFF2-40B4-BE49-F238E27FC236}">
                <a16:creationId xmlns:a16="http://schemas.microsoft.com/office/drawing/2014/main" id="{2436C3C5-9C49-8246-9624-F50071BADD8D}"/>
              </a:ext>
            </a:extLst>
          </p:cNvPr>
          <p:cNvPicPr>
            <a:picLocks noChangeAspect="1"/>
          </p:cNvPicPr>
          <p:nvPr/>
        </p:nvPicPr>
        <p:blipFill>
          <a:blip r:embed="rId4"/>
          <a:stretch>
            <a:fillRect/>
          </a:stretch>
        </p:blipFill>
        <p:spPr>
          <a:xfrm>
            <a:off x="6734675" y="1762670"/>
            <a:ext cx="7573834" cy="4697191"/>
          </a:xfrm>
          <a:prstGeom prst="rect">
            <a:avLst/>
          </a:prstGeom>
          <a:ln w="41275">
            <a:solidFill>
              <a:srgbClr val="FF0000"/>
            </a:solidFill>
          </a:ln>
        </p:spPr>
      </p:pic>
      <p:sp>
        <p:nvSpPr>
          <p:cNvPr id="13" name="TextBox 12">
            <a:extLst>
              <a:ext uri="{FF2B5EF4-FFF2-40B4-BE49-F238E27FC236}">
                <a16:creationId xmlns:a16="http://schemas.microsoft.com/office/drawing/2014/main" id="{C1B28357-0FFE-AE6C-5820-799A83FAC485}"/>
              </a:ext>
            </a:extLst>
          </p:cNvPr>
          <p:cNvSpPr txBox="1"/>
          <p:nvPr/>
        </p:nvSpPr>
        <p:spPr>
          <a:xfrm>
            <a:off x="142528" y="7096884"/>
            <a:ext cx="5692972" cy="646331"/>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rPr>
              <a:t>Figure 6. General Alert status on May 11, 2024 at 02:07 UT (</a:t>
            </a:r>
            <a:r>
              <a:rPr kumimoji="0" lang="en-US" sz="1800" b="0" i="0" u="none" strike="noStrike" kern="0" cap="none" spc="0" normalizeH="0" baseline="0" noProof="0" dirty="0">
                <a:ln>
                  <a:noFill/>
                </a:ln>
                <a:solidFill>
                  <a:srgbClr val="C00000"/>
                </a:solidFill>
                <a:effectLst/>
                <a:uLnTx/>
                <a:uFillTx/>
                <a:hlinkClick r:id="rId5"/>
              </a:rPr>
              <a:t>https://swe.ssa.esa.int/anemos-federated</a:t>
            </a:r>
            <a:r>
              <a:rPr kumimoji="0" lang="en-US" sz="1800" b="0" i="0" u="none" strike="noStrike" kern="0" cap="none" spc="0" normalizeH="0" baseline="0" noProof="0" dirty="0">
                <a:ln>
                  <a:noFill/>
                </a:ln>
                <a:solidFill>
                  <a:srgbClr val="C00000"/>
                </a:solidFill>
                <a:effectLst/>
                <a:uLnTx/>
                <a:uFillTx/>
              </a:rPr>
              <a:t>).</a:t>
            </a:r>
          </a:p>
        </p:txBody>
      </p:sp>
      <p:sp>
        <p:nvSpPr>
          <p:cNvPr id="14" name="TextBox 13">
            <a:extLst>
              <a:ext uri="{FF2B5EF4-FFF2-40B4-BE49-F238E27FC236}">
                <a16:creationId xmlns:a16="http://schemas.microsoft.com/office/drawing/2014/main" id="{9A62DD30-6D17-FC63-CE01-B7BEEDE31234}"/>
              </a:ext>
            </a:extLst>
          </p:cNvPr>
          <p:cNvSpPr txBox="1"/>
          <p:nvPr/>
        </p:nvSpPr>
        <p:spPr>
          <a:xfrm>
            <a:off x="10819622" y="7451303"/>
            <a:ext cx="3400085"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a:ln>
                  <a:noFill/>
                </a:ln>
                <a:solidFill>
                  <a:srgbClr val="C00000"/>
                </a:solidFill>
                <a:effectLst/>
                <a:uLnTx/>
                <a:uFillTx/>
              </a:rPr>
              <a:t>(</a:t>
            </a:r>
            <a:r>
              <a:rPr kumimoji="0" lang="en-US" sz="2000" b="0" i="1" u="none" strike="noStrike" kern="0" cap="none" spc="0" normalizeH="0" baseline="0" noProof="0" dirty="0" err="1">
                <a:ln>
                  <a:noFill/>
                </a:ln>
                <a:solidFill>
                  <a:srgbClr val="C00000"/>
                </a:solidFill>
                <a:effectLst/>
                <a:uLnTx/>
                <a:uFillTx/>
              </a:rPr>
              <a:t>Mavromichalaki</a:t>
            </a:r>
            <a:r>
              <a:rPr kumimoji="0" lang="en-US" sz="2000" b="0" i="1" u="none" strike="noStrike" kern="0" cap="none" spc="0" normalizeH="0" baseline="0" noProof="0" dirty="0">
                <a:ln>
                  <a:noFill/>
                </a:ln>
                <a:solidFill>
                  <a:srgbClr val="C00000"/>
                </a:solidFill>
                <a:effectLst/>
                <a:uLnTx/>
                <a:uFillTx/>
              </a:rPr>
              <a:t> et al., 2024)</a:t>
            </a:r>
          </a:p>
        </p:txBody>
      </p:sp>
      <p:pic>
        <p:nvPicPr>
          <p:cNvPr id="15" name="Picture 18">
            <a:extLst>
              <a:ext uri="{FF2B5EF4-FFF2-40B4-BE49-F238E27FC236}">
                <a16:creationId xmlns:a16="http://schemas.microsoft.com/office/drawing/2014/main" id="{3D924D28-5A32-134D-9B3D-2D523E914349}"/>
              </a:ext>
            </a:extLst>
          </p:cNvPr>
          <p:cNvPicPr>
            <a:picLocks noChangeAspect="1"/>
          </p:cNvPicPr>
          <p:nvPr/>
        </p:nvPicPr>
        <p:blipFill rotWithShape="1">
          <a:blip r:embed="rId6"/>
          <a:srcRect l="7540" t="1289" r="6819" b="6481"/>
          <a:stretch/>
        </p:blipFill>
        <p:spPr>
          <a:xfrm>
            <a:off x="5537452" y="3763491"/>
            <a:ext cx="982069" cy="964144"/>
          </a:xfrm>
          <a:prstGeom prst="rect">
            <a:avLst/>
          </a:prstGeom>
        </p:spPr>
      </p:pic>
      <p:sp>
        <p:nvSpPr>
          <p:cNvPr id="16" name="Ορθογώνιο 15"/>
          <p:cNvSpPr/>
          <p:nvPr/>
        </p:nvSpPr>
        <p:spPr>
          <a:xfrm>
            <a:off x="6191200" y="191954"/>
            <a:ext cx="2914901" cy="492443"/>
          </a:xfrm>
          <a:prstGeom prst="rect">
            <a:avLst/>
          </a:prstGeom>
          <a:solidFill>
            <a:srgbClr val="C00000"/>
          </a:solidFill>
        </p:spPr>
        <p:txBody>
          <a:bodyPr wrap="none">
            <a:spAutoFit/>
          </a:bodyPr>
          <a:lstStyle/>
          <a:p>
            <a:pPr lvl="0" algn="ctr" defTabSz="914400"/>
            <a:r>
              <a:rPr lang="en-US" b="1" dirty="0">
                <a:solidFill>
                  <a:schemeClr val="bg1"/>
                </a:solidFill>
                <a:ea typeface="Times New Roman" panose="02020603050405020304" pitchFamily="18" charset="0"/>
                <a:cs typeface="Times New Roman" panose="02020603050405020304" pitchFamily="18" charset="0"/>
              </a:rPr>
              <a:t>GLE Alert++ system </a:t>
            </a:r>
            <a:endParaRPr lang="en-US" b="1" dirty="0">
              <a:solidFill>
                <a:schemeClr val="bg1"/>
              </a:solidFill>
              <a:highlight>
                <a:srgbClr val="FFFF00"/>
              </a:highlight>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CA065771-C18C-EE4B-80D9-4E0C685E4CE1}"/>
              </a:ext>
            </a:extLst>
          </p:cNvPr>
          <p:cNvSpPr txBox="1"/>
          <p:nvPr/>
        </p:nvSpPr>
        <p:spPr>
          <a:xfrm>
            <a:off x="4318992" y="8185998"/>
            <a:ext cx="6480107" cy="584775"/>
          </a:xfrm>
          <a:prstGeom prst="rect">
            <a:avLst/>
          </a:prstGeom>
          <a:noFill/>
        </p:spPr>
        <p:txBody>
          <a:bodyPr wrap="square" rtlCol="0">
            <a:spAutoFit/>
          </a:bodyPr>
          <a:lstStyle/>
          <a:p>
            <a:pPr algn="ctr"/>
            <a:r>
              <a:rPr lang="en-US" sz="1600" b="1" i="1" dirty="0"/>
              <a:t>NMDB Meeting 2025: Cosmic Ray studies with Neutron Detectors</a:t>
            </a:r>
          </a:p>
          <a:p>
            <a:pPr algn="ctr"/>
            <a:r>
              <a:rPr lang="en-US" sz="1600" b="1" i="1" dirty="0"/>
              <a:t>Athens, 19-21 March 205</a:t>
            </a:r>
          </a:p>
        </p:txBody>
      </p:sp>
    </p:spTree>
    <p:extLst>
      <p:ext uri="{BB962C8B-B14F-4D97-AF65-F5344CB8AC3E}">
        <p14:creationId xmlns:p14="http://schemas.microsoft.com/office/powerpoint/2010/main" val="78711942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63300"/>
        </a:solidFill>
        <a:ln>
          <a:noFill/>
        </a:ln>
      </a:spPr>
      <a:bodyPr wrap="square">
        <a:spAutoFit/>
      </a:bodyPr>
      <a:lstStyle>
        <a:defPPr algn="just">
          <a:defRPr sz="2100" b="1" dirty="0" smtClean="0">
            <a:solidFill>
              <a:schemeClr val="bg1"/>
            </a:solidFill>
          </a:defRPr>
        </a:defPPr>
      </a:lstStyle>
    </a:sp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7384</TotalTime>
  <Words>3108</Words>
  <Application>Microsoft Macintosh PowerPoint</Application>
  <PresentationFormat>Custom</PresentationFormat>
  <Paragraphs>404</Paragraphs>
  <Slides>18</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Academy Engraved LET Plain</vt:lpstr>
      <vt:lpstr>Aptos</vt:lpstr>
      <vt:lpstr>Arial</vt:lpstr>
      <vt:lpstr>Calibri</vt:lpstr>
      <vt:lpstr>Cambria Math</vt:lpstr>
      <vt:lpstr>Times New Roman</vt:lpstr>
      <vt:lpstr>Wingdings</vt:lpstr>
      <vt:lpstr>Θέμα του Office</vt:lpstr>
      <vt:lpstr>The response of the GLE Alert ++ system during GLE74, GLE75 and GLE76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Διαστημικός Καιρός:   Έρευνα &amp; Εφαρμογές</dc:title>
  <dc:creator>User</dc:creator>
  <cp:lastModifiedBy>Microsoft Office User</cp:lastModifiedBy>
  <cp:revision>992</cp:revision>
  <dcterms:created xsi:type="dcterms:W3CDTF">2024-12-04T07:41:09Z</dcterms:created>
  <dcterms:modified xsi:type="dcterms:W3CDTF">2025-03-19T21:47:21Z</dcterms:modified>
</cp:coreProperties>
</file>