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322" r:id="rId5"/>
    <p:sldId id="321" r:id="rId6"/>
    <p:sldId id="320" r:id="rId7"/>
    <p:sldId id="318" r:id="rId8"/>
    <p:sldId id="323" r:id="rId9"/>
    <p:sldId id="324" r:id="rId10"/>
    <p:sldId id="325" r:id="rId11"/>
    <p:sldId id="316" r:id="rId12"/>
    <p:sldId id="326" r:id="rId13"/>
    <p:sldId id="327" r:id="rId14"/>
    <p:sldId id="334" r:id="rId15"/>
    <p:sldId id="328" r:id="rId16"/>
    <p:sldId id="329" r:id="rId17"/>
    <p:sldId id="330" r:id="rId18"/>
    <p:sldId id="335" r:id="rId19"/>
    <p:sldId id="331" r:id="rId20"/>
    <p:sldId id="332" r:id="rId21"/>
    <p:sldId id="333" r:id="rId22"/>
    <p:sldId id="336" r:id="rId23"/>
    <p:sldId id="337" r:id="rId24"/>
    <p:sldId id="339" r:id="rId25"/>
    <p:sldId id="31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DEA"/>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3" autoAdjust="0"/>
    <p:restoredTop sz="92531" autoAdjust="0"/>
  </p:normalViewPr>
  <p:slideViewPr>
    <p:cSldViewPr snapToGrid="0">
      <p:cViewPr>
        <p:scale>
          <a:sx n="38" d="100"/>
          <a:sy n="38" d="100"/>
        </p:scale>
        <p:origin x="1197" y="363"/>
      </p:cViewPr>
      <p:guideLst/>
    </p:cSldViewPr>
  </p:slideViewPr>
  <p:outlineViewPr>
    <p:cViewPr>
      <p:scale>
        <a:sx n="33" d="100"/>
        <a:sy n="33" d="100"/>
      </p:scale>
      <p:origin x="0" y="-7776"/>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5/24/2026</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5/24/2026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l-GR"/>
              <a:t>Κάντε κλικ στο εικονίδιο για να προσθέσετε εικόνα</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l-GR"/>
              <a:t>Κάντε κλικ στο εικονίδιο για να προσθέσετε εικόνα</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l-GR"/>
              <a:t>Κάντε κλικ στο εικονίδιο για να προσθέσετε εικόνα</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l-GR"/>
              <a:t>Κάντε κλικ στο εικονίδιο για να προσθέσετε έναν πίνακα</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Τίτλος και Πίνακας">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l-GR"/>
              <a:t>Κάντε κλικ στο εικονίδιο για να προσθέσετε έναν πίνακα</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66E48D01-8058-C045-43E7-564E603BCA82}"/>
              </a:ext>
            </a:extLst>
          </p:cNvPr>
          <p:cNvSpPr/>
          <p:nvPr/>
        </p:nvSpPr>
        <p:spPr>
          <a:xfrm>
            <a:off x="2614918" y="1161441"/>
            <a:ext cx="7021585" cy="1477328"/>
          </a:xfrm>
          <a:prstGeom prst="roundRect">
            <a:avLst/>
          </a:prstGeom>
          <a:solidFill>
            <a:schemeClr val="accent3"/>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3D08C4F-EE6B-58C8-4D9C-08659AEB7502}"/>
              </a:ext>
            </a:extLst>
          </p:cNvPr>
          <p:cNvSpPr txBox="1"/>
          <p:nvPr/>
        </p:nvSpPr>
        <p:spPr>
          <a:xfrm>
            <a:off x="3112952" y="1295665"/>
            <a:ext cx="6154024" cy="1477328"/>
          </a:xfrm>
          <a:prstGeom prst="rect">
            <a:avLst/>
          </a:prstGeom>
          <a:noFill/>
        </p:spPr>
        <p:txBody>
          <a:bodyPr wrap="square">
            <a:spAutoFit/>
          </a:bodyPr>
          <a:lstStyle/>
          <a:p>
            <a:r>
              <a:rPr lang="en-US" sz="1800" b="1" i="1" spc="-25" dirty="0">
                <a:solidFill>
                  <a:srgbClr val="4F81BD"/>
                </a:solidFill>
                <a:effectLst/>
                <a:latin typeface="Times New Roman" panose="02020603050405020304" pitchFamily="18" charset="0"/>
                <a:ea typeface="Times New Roman" panose="02020603050405020304" pitchFamily="18" charset="0"/>
              </a:rPr>
              <a:t>Applied and Environmental</a:t>
            </a:r>
            <a:r>
              <a:rPr lang="en-US" sz="1800" b="1" i="1" spc="-205" dirty="0">
                <a:solidFill>
                  <a:srgbClr val="4F81BD"/>
                </a:solidFill>
                <a:effectLst/>
                <a:latin typeface="Times New Roman" panose="02020603050405020304" pitchFamily="18" charset="0"/>
                <a:ea typeface="Times New Roman" panose="02020603050405020304" pitchFamily="18" charset="0"/>
              </a:rPr>
              <a:t> </a:t>
            </a:r>
            <a:r>
              <a:rPr lang="en-US" sz="1800" b="1" i="1" spc="-10" dirty="0">
                <a:solidFill>
                  <a:srgbClr val="4F81BD"/>
                </a:solidFill>
                <a:effectLst/>
                <a:latin typeface="Times New Roman" panose="02020603050405020304" pitchFamily="18" charset="0"/>
                <a:ea typeface="Times New Roman" panose="02020603050405020304" pitchFamily="18" charset="0"/>
              </a:rPr>
              <a:t>Theatre 1</a:t>
            </a:r>
            <a:r>
              <a:rPr lang="en-US" sz="1800" b="1" i="1" spc="-10" baseline="30000" dirty="0">
                <a:solidFill>
                  <a:srgbClr val="4F81BD"/>
                </a:solidFill>
                <a:effectLst/>
                <a:latin typeface="Times New Roman" panose="02020603050405020304" pitchFamily="18" charset="0"/>
                <a:ea typeface="Times New Roman" panose="02020603050405020304" pitchFamily="18" charset="0"/>
              </a:rPr>
              <a:t>st</a:t>
            </a:r>
            <a:r>
              <a:rPr lang="en-US" sz="1800" b="1" i="1" spc="-10" dirty="0">
                <a:solidFill>
                  <a:srgbClr val="4F81BD"/>
                </a:solidFill>
                <a:effectLst/>
                <a:latin typeface="Times New Roman" panose="02020603050405020304" pitchFamily="18" charset="0"/>
                <a:ea typeface="Times New Roman" panose="02020603050405020304" pitchFamily="18" charset="0"/>
              </a:rPr>
              <a:t> </a:t>
            </a:r>
            <a:r>
              <a:rPr lang="en-US" sz="1800" b="1" i="1" dirty="0">
                <a:solidFill>
                  <a:srgbClr val="4F81BD"/>
                </a:solidFill>
                <a:effectLst/>
                <a:latin typeface="Times New Roman" panose="02020603050405020304" pitchFamily="18" charset="0"/>
                <a:ea typeface="Times New Roman" panose="02020603050405020304" pitchFamily="18" charset="0"/>
              </a:rPr>
              <a:t>Symposium</a:t>
            </a:r>
            <a:br>
              <a:rPr lang="el-GR" sz="1800" b="1" i="1" dirty="0">
                <a:effectLst/>
                <a:latin typeface="Times New Roman" panose="02020603050405020304" pitchFamily="18" charset="0"/>
                <a:ea typeface="Times New Roman" panose="02020603050405020304" pitchFamily="18" charset="0"/>
              </a:rPr>
            </a:br>
            <a:r>
              <a:rPr lang="en-US" sz="1800" b="1" i="1" dirty="0">
                <a:effectLst/>
                <a:latin typeface="Times New Roman" panose="02020603050405020304" pitchFamily="18" charset="0"/>
                <a:ea typeface="Times New Roman" panose="02020603050405020304" pitchFamily="18" charset="0"/>
              </a:rPr>
              <a:t>Community Theatre and Environmental Pressures in the Coastal Communities of the Mediterranean (THEATRE2SEA)</a:t>
            </a:r>
            <a:br>
              <a:rPr lang="el-GR" sz="1800" dirty="0">
                <a:effectLst/>
                <a:latin typeface="Times New Roman" panose="02020603050405020304" pitchFamily="18" charset="0"/>
                <a:ea typeface="Times New Roman" panose="02020603050405020304" pitchFamily="18" charset="0"/>
              </a:rPr>
            </a:br>
            <a:r>
              <a:rPr lang="el-GR" sz="1800" b="1" kern="0" dirty="0">
                <a:latin typeface="Times New Roman" panose="02020603050405020304" pitchFamily="18" charset="0"/>
                <a:ea typeface="Times New Roman" panose="02020603050405020304" pitchFamily="18" charset="0"/>
              </a:rPr>
              <a:t>25</a:t>
            </a:r>
            <a:r>
              <a:rPr lang="en-US" sz="1800" b="1" kern="0" dirty="0">
                <a:effectLst/>
                <a:latin typeface="Times New Roman" panose="02020603050405020304" pitchFamily="18" charset="0"/>
                <a:ea typeface="Times New Roman" panose="02020603050405020304" pitchFamily="18" charset="0"/>
              </a:rPr>
              <a:t>-</a:t>
            </a:r>
            <a:r>
              <a:rPr lang="el-GR" sz="1800" b="1" kern="0" dirty="0">
                <a:effectLst/>
                <a:latin typeface="Times New Roman" panose="02020603050405020304" pitchFamily="18" charset="0"/>
                <a:ea typeface="Times New Roman" panose="02020603050405020304" pitchFamily="18" charset="0"/>
              </a:rPr>
              <a:t>26</a:t>
            </a:r>
            <a:r>
              <a:rPr lang="en-US" sz="1800" b="1" kern="0" dirty="0">
                <a:effectLst/>
                <a:latin typeface="Times New Roman" panose="02020603050405020304" pitchFamily="18" charset="0"/>
                <a:ea typeface="Times New Roman" panose="02020603050405020304" pitchFamily="18" charset="0"/>
              </a:rPr>
              <a:t> </a:t>
            </a:r>
            <a:r>
              <a:rPr lang="en-US" sz="1800" b="1" kern="0" dirty="0">
                <a:latin typeface="Times New Roman" panose="02020603050405020304" pitchFamily="18" charset="0"/>
                <a:ea typeface="Times New Roman" panose="02020603050405020304" pitchFamily="18" charset="0"/>
              </a:rPr>
              <a:t>May</a:t>
            </a:r>
            <a:r>
              <a:rPr lang="en-US" sz="1800" b="1" kern="0" dirty="0">
                <a:effectLst/>
                <a:latin typeface="Times New Roman" panose="02020603050405020304" pitchFamily="18" charset="0"/>
                <a:ea typeface="Times New Roman" panose="02020603050405020304" pitchFamily="18" charset="0"/>
              </a:rPr>
              <a:t> 202</a:t>
            </a:r>
            <a:r>
              <a:rPr lang="el-GR" sz="1800" b="1" kern="0" dirty="0">
                <a:effectLst/>
                <a:latin typeface="Times New Roman" panose="02020603050405020304" pitchFamily="18" charset="0"/>
                <a:ea typeface="Times New Roman" panose="02020603050405020304" pitchFamily="18" charset="0"/>
              </a:rPr>
              <a:t>6</a:t>
            </a:r>
            <a:br>
              <a:rPr lang="el-GR" sz="1800" b="1" kern="0" dirty="0">
                <a:effectLst/>
                <a:latin typeface="Times New Roman" panose="02020603050405020304" pitchFamily="18" charset="0"/>
                <a:ea typeface="Times New Roman" panose="02020603050405020304" pitchFamily="18" charset="0"/>
              </a:rPr>
            </a:br>
            <a:endParaRPr lang="en-US" dirty="0"/>
          </a:p>
        </p:txBody>
      </p:sp>
      <p:pic>
        <p:nvPicPr>
          <p:cNvPr id="6" name="Εικόνα 5">
            <a:extLst>
              <a:ext uri="{FF2B5EF4-FFF2-40B4-BE49-F238E27FC236}">
                <a16:creationId xmlns:a16="http://schemas.microsoft.com/office/drawing/2014/main" id="{B89151E6-E334-6774-823C-A0052482F9D5}"/>
              </a:ext>
            </a:extLst>
          </p:cNvPr>
          <p:cNvPicPr>
            <a:picLocks noChangeAspect="1"/>
          </p:cNvPicPr>
          <p:nvPr/>
        </p:nvPicPr>
        <p:blipFill>
          <a:blip r:embed="rId2"/>
          <a:stretch>
            <a:fillRect/>
          </a:stretch>
        </p:blipFill>
        <p:spPr>
          <a:xfrm>
            <a:off x="7719794" y="4279106"/>
            <a:ext cx="2591025" cy="542591"/>
          </a:xfrm>
          <a:prstGeom prst="rect">
            <a:avLst/>
          </a:prstGeom>
        </p:spPr>
      </p:pic>
      <p:pic>
        <p:nvPicPr>
          <p:cNvPr id="7" name="Picture 7" descr="The European Union - Study in Europe">
            <a:extLst>
              <a:ext uri="{FF2B5EF4-FFF2-40B4-BE49-F238E27FC236}">
                <a16:creationId xmlns:a16="http://schemas.microsoft.com/office/drawing/2014/main" id="{3361FA30-828E-7384-F427-E0E1479E32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9769" y="4284637"/>
            <a:ext cx="1874520" cy="539750"/>
          </a:xfrm>
          <a:prstGeom prst="rect">
            <a:avLst/>
          </a:prstGeom>
          <a:noFill/>
          <a:ln>
            <a:noFill/>
          </a:ln>
        </p:spPr>
      </p:pic>
      <p:pic>
        <p:nvPicPr>
          <p:cNvPr id="8" name="Εικόνα 7">
            <a:extLst>
              <a:ext uri="{FF2B5EF4-FFF2-40B4-BE49-F238E27FC236}">
                <a16:creationId xmlns:a16="http://schemas.microsoft.com/office/drawing/2014/main" id="{CAE9D57D-86C4-8A51-E05E-51D8851107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5019" y="4219232"/>
            <a:ext cx="1884045" cy="670560"/>
          </a:xfrm>
          <a:prstGeom prst="rect">
            <a:avLst/>
          </a:prstGeom>
          <a:noFill/>
        </p:spPr>
      </p:pic>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455583" y="737116"/>
            <a:ext cx="4886494" cy="2249366"/>
          </a:xfrm>
        </p:spPr>
        <p:txBody>
          <a:bodyPr/>
          <a:lstStyle/>
          <a:p>
            <a:r>
              <a:rPr lang="en-US" dirty="0"/>
              <a:t>The Knight with the enchanted armor</a:t>
            </a:r>
            <a:r>
              <a:rPr lang="el-GR" dirty="0"/>
              <a:t>: </a:t>
            </a:r>
            <a:r>
              <a:rPr lang="en-US" dirty="0"/>
              <a:t>The iron burden</a:t>
            </a: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7969541" y="3238150"/>
            <a:ext cx="3322040" cy="2906056"/>
          </a:xfrm>
        </p:spPr>
        <p:txBody>
          <a:bodyPr/>
          <a:lstStyle/>
          <a:p>
            <a:pPr marL="0" indent="0">
              <a:buNone/>
            </a:pPr>
            <a:r>
              <a:rPr lang="en-US" dirty="0"/>
              <a:t>Stella </a:t>
            </a:r>
            <a:r>
              <a:rPr lang="en-US" dirty="0" err="1"/>
              <a:t>Hatziaggeli</a:t>
            </a:r>
            <a:r>
              <a:rPr lang="en-US" dirty="0"/>
              <a:t>, </a:t>
            </a:r>
          </a:p>
          <a:p>
            <a:pPr marL="0" indent="0">
              <a:buNone/>
            </a:pPr>
            <a:r>
              <a:rPr lang="en-US" dirty="0"/>
              <a:t>Eleni </a:t>
            </a:r>
            <a:r>
              <a:rPr lang="en-US" dirty="0" err="1"/>
              <a:t>Karydi</a:t>
            </a:r>
            <a:r>
              <a:rPr lang="en-US" dirty="0"/>
              <a:t>, </a:t>
            </a:r>
          </a:p>
          <a:p>
            <a:pPr marL="0" indent="0">
              <a:buNone/>
            </a:pPr>
            <a:r>
              <a:rPr lang="en-US" dirty="0"/>
              <a:t>Theodora Mega, </a:t>
            </a:r>
          </a:p>
          <a:p>
            <a:pPr marL="0" indent="0">
              <a:buNone/>
            </a:pPr>
            <a:r>
              <a:rPr lang="en-US" dirty="0"/>
              <a:t>Konstantinos </a:t>
            </a:r>
            <a:r>
              <a:rPr lang="en-US" dirty="0" err="1"/>
              <a:t>Peristerakis</a:t>
            </a:r>
            <a:r>
              <a:rPr lang="en-US" dirty="0"/>
              <a:t>,</a:t>
            </a:r>
          </a:p>
          <a:p>
            <a:pPr marL="0" indent="0">
              <a:buNone/>
            </a:pPr>
            <a:r>
              <a:rPr lang="en-US" dirty="0"/>
              <a:t> Spyros </a:t>
            </a:r>
            <a:r>
              <a:rPr lang="en-US" dirty="0" err="1"/>
              <a:t>Roussis</a:t>
            </a:r>
            <a:r>
              <a:rPr lang="en-US" dirty="0"/>
              <a:t>,</a:t>
            </a:r>
          </a:p>
          <a:p>
            <a:pPr marL="0" indent="0">
              <a:buNone/>
            </a:pPr>
            <a:r>
              <a:rPr lang="en-US" dirty="0"/>
              <a:t> </a:t>
            </a:r>
            <a:r>
              <a:rPr lang="en-US" dirty="0" err="1"/>
              <a:t>Ilektra</a:t>
            </a:r>
            <a:r>
              <a:rPr lang="en-US" dirty="0"/>
              <a:t> – Ioanna </a:t>
            </a:r>
            <a:r>
              <a:rPr lang="en-US" dirty="0" err="1"/>
              <a:t>Souliou</a:t>
            </a:r>
            <a:endParaRPr lang="el-GR" dirty="0"/>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fld id="{18D65601-5AE2-46FC-B138-694DDD2B510D}" type="slidenum">
              <a:rPr lang="en-US" smtClean="0"/>
              <a:pPr/>
              <a:t>2</a:t>
            </a:fld>
            <a:endParaRPr lang="en-US" dirty="0"/>
          </a:p>
        </p:txBody>
      </p:sp>
      <p:sp>
        <p:nvSpPr>
          <p:cNvPr id="6" name="TextBox 5">
            <a:extLst>
              <a:ext uri="{FF2B5EF4-FFF2-40B4-BE49-F238E27FC236}">
                <a16:creationId xmlns:a16="http://schemas.microsoft.com/office/drawing/2014/main" id="{CCC890DD-99CC-F218-0D2F-66E7065317B5}"/>
              </a:ext>
            </a:extLst>
          </p:cNvPr>
          <p:cNvSpPr txBox="1"/>
          <p:nvPr/>
        </p:nvSpPr>
        <p:spPr>
          <a:xfrm>
            <a:off x="7860484" y="3053484"/>
            <a:ext cx="1390475" cy="369332"/>
          </a:xfrm>
          <a:prstGeom prst="rect">
            <a:avLst/>
          </a:prstGeom>
          <a:noFill/>
        </p:spPr>
        <p:txBody>
          <a:bodyPr wrap="square">
            <a:spAutoFit/>
          </a:bodyPr>
          <a:lstStyle/>
          <a:p>
            <a:r>
              <a:rPr lang="en-US" b="1" dirty="0"/>
              <a:t>Facilitators:</a:t>
            </a:r>
            <a:endParaRPr lang="el-GR" b="1" dirty="0"/>
          </a:p>
        </p:txBody>
      </p:sp>
    </p:spTree>
    <p:extLst>
      <p:ext uri="{BB962C8B-B14F-4D97-AF65-F5344CB8AC3E}">
        <p14:creationId xmlns:p14="http://schemas.microsoft.com/office/powerpoint/2010/main" val="160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0E47E-D228-15EB-5886-33E9AA181D03}"/>
              </a:ext>
            </a:extLst>
          </p:cNvPr>
          <p:cNvSpPr>
            <a:spLocks noGrp="1"/>
          </p:cNvSpPr>
          <p:nvPr>
            <p:ph type="title"/>
          </p:nvPr>
        </p:nvSpPr>
        <p:spPr>
          <a:xfrm>
            <a:off x="6096000" y="3724712"/>
            <a:ext cx="4911239" cy="2323499"/>
          </a:xfrm>
        </p:spPr>
        <p:txBody>
          <a:bodyPr>
            <a:noAutofit/>
          </a:bodyPr>
          <a:lstStyle/>
          <a:p>
            <a:pPr>
              <a:lnSpc>
                <a:spcPct val="107000"/>
              </a:lnSpc>
              <a:spcAft>
                <a:spcPts val="800"/>
              </a:spcAft>
            </a:pPr>
            <a:r>
              <a:rPr lang="en-US" sz="2000" b="1" kern="100" dirty="0">
                <a:latin typeface="Aptos" panose="020B0004020202020204" pitchFamily="34" charset="0"/>
                <a:ea typeface="Aptos" panose="020B0004020202020204" pitchFamily="34" charset="0"/>
                <a:cs typeface="Times New Roman" panose="02020603050405020304" pitchFamily="18" charset="0"/>
              </a:rPr>
              <a:t>Title: </a:t>
            </a:r>
            <a:r>
              <a:rPr lang="en-US" sz="2000" kern="100" dirty="0">
                <a:latin typeface="Aptos" panose="020B0004020202020204" pitchFamily="34" charset="0"/>
                <a:ea typeface="Aptos" panose="020B0004020202020204" pitchFamily="34" charset="0"/>
                <a:cs typeface="Times New Roman" panose="02020603050405020304" pitchFamily="18" charset="0"/>
              </a:rPr>
              <a:t>The Knight with the enchanted armor</a:t>
            </a:r>
            <a:r>
              <a:rPr lang="el-GR" sz="2000" kern="100" dirty="0">
                <a:latin typeface="Aptos" panose="020B0004020202020204" pitchFamily="34" charset="0"/>
                <a:ea typeface="Aptos" panose="020B0004020202020204" pitchFamily="34" charset="0"/>
                <a:cs typeface="Times New Roman" panose="02020603050405020304" pitchFamily="18" charset="0"/>
              </a:rPr>
              <a:t>: </a:t>
            </a:r>
            <a:r>
              <a:rPr lang="en-US" sz="2000" kern="100" dirty="0">
                <a:latin typeface="Aptos" panose="020B0004020202020204" pitchFamily="34" charset="0"/>
                <a:ea typeface="Aptos" panose="020B0004020202020204" pitchFamily="34" charset="0"/>
                <a:cs typeface="Times New Roman" panose="02020603050405020304" pitchFamily="18" charset="0"/>
              </a:rPr>
              <a:t>the iron burden</a:t>
            </a:r>
            <a:br>
              <a:rPr lang="en-US"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Reference group</a:t>
            </a:r>
            <a:r>
              <a:rPr lang="el-GR" sz="2000" b="1" kern="100" dirty="0">
                <a:latin typeface="Aptos" panose="020B0004020202020204" pitchFamily="34" charset="0"/>
                <a:ea typeface="Aptos" panose="020B0004020202020204" pitchFamily="34" charset="0"/>
                <a:cs typeface="Times New Roman" panose="02020603050405020304" pitchFamily="18" charset="0"/>
              </a:rPr>
              <a:t>:</a:t>
            </a:r>
            <a:r>
              <a:rPr lang="en-US" sz="2000" b="1" kern="100" dirty="0">
                <a:latin typeface="Aptos" panose="020B0004020202020204" pitchFamily="34" charset="0"/>
                <a:ea typeface="Aptos" panose="020B0004020202020204" pitchFamily="34" charset="0"/>
                <a:cs typeface="Times New Roman" panose="02020603050405020304" pitchFamily="18" charset="0"/>
              </a:rPr>
              <a:t> </a:t>
            </a:r>
            <a:r>
              <a:rPr lang="en-US" sz="2000" kern="100" dirty="0">
                <a:latin typeface="Aptos" panose="020B0004020202020204" pitchFamily="34" charset="0"/>
                <a:ea typeface="Aptos" panose="020B0004020202020204" pitchFamily="34" charset="0"/>
                <a:cs typeface="Times New Roman" panose="02020603050405020304" pitchFamily="18" charset="0"/>
              </a:rPr>
              <a:t>Community residents next to a garbage dump</a:t>
            </a:r>
            <a:br>
              <a:rPr lang="en-US"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Central Question: </a:t>
            </a:r>
            <a:r>
              <a:rPr lang="en-US" sz="2000" kern="100" dirty="0">
                <a:latin typeface="Aptos" panose="020B0004020202020204" pitchFamily="34" charset="0"/>
                <a:ea typeface="Aptos" panose="020B0004020202020204" pitchFamily="34" charset="0"/>
                <a:cs typeface="Times New Roman" panose="02020603050405020304" pitchFamily="18" charset="0"/>
              </a:rPr>
              <a:t>“How is it like to find the best solution for the community in adverse conditions?”</a:t>
            </a:r>
            <a:br>
              <a:rPr lang="el-GR"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Common Role: </a:t>
            </a:r>
            <a:r>
              <a:rPr lang="en-US" sz="2000" kern="100" dirty="0">
                <a:latin typeface="Aptos" panose="020B0004020202020204" pitchFamily="34" charset="0"/>
                <a:ea typeface="Aptos" panose="020B0004020202020204" pitchFamily="34" charset="0"/>
                <a:cs typeface="Times New Roman" panose="02020603050405020304" pitchFamily="18" charset="0"/>
              </a:rPr>
              <a:t>Blacksmiths – Craftsmen (The best in the area!)</a:t>
            </a:r>
            <a:br>
              <a:rPr lang="el-GR"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Roles of the Animator: </a:t>
            </a:r>
            <a:r>
              <a:rPr lang="en-US" sz="2000" kern="100" dirty="0">
                <a:latin typeface="Aptos" panose="020B0004020202020204" pitchFamily="34" charset="0"/>
                <a:ea typeface="Aptos" panose="020B0004020202020204" pitchFamily="34" charset="0"/>
                <a:cs typeface="Times New Roman" panose="02020603050405020304" pitchFamily="18" charset="0"/>
              </a:rPr>
              <a:t>The Knight (1</a:t>
            </a:r>
            <a:r>
              <a:rPr lang="en-US" sz="2000" kern="100" baseline="30000" dirty="0">
                <a:latin typeface="Aptos" panose="020B0004020202020204" pitchFamily="34" charset="0"/>
                <a:ea typeface="Aptos" panose="020B0004020202020204" pitchFamily="34" charset="0"/>
                <a:cs typeface="Times New Roman" panose="02020603050405020304" pitchFamily="18" charset="0"/>
              </a:rPr>
              <a:t>st</a:t>
            </a:r>
            <a:r>
              <a:rPr lang="en-US" sz="2000" kern="100" dirty="0">
                <a:latin typeface="Aptos" panose="020B0004020202020204" pitchFamily="34" charset="0"/>
                <a:ea typeface="Aptos" panose="020B0004020202020204" pitchFamily="34" charset="0"/>
                <a:cs typeface="Times New Roman" panose="02020603050405020304" pitchFamily="18" charset="0"/>
              </a:rPr>
              <a:t> viewpoint), The Witch (2</a:t>
            </a:r>
            <a:r>
              <a:rPr lang="en-US" sz="2000" kern="100" baseline="30000" dirty="0">
                <a:latin typeface="Aptos" panose="020B0004020202020204" pitchFamily="34" charset="0"/>
                <a:ea typeface="Aptos" panose="020B0004020202020204" pitchFamily="34" charset="0"/>
                <a:cs typeface="Times New Roman" panose="02020603050405020304" pitchFamily="18" charset="0"/>
              </a:rPr>
              <a:t>nd</a:t>
            </a:r>
            <a:r>
              <a:rPr lang="en-US" sz="2000" kern="100" dirty="0">
                <a:latin typeface="Aptos" panose="020B0004020202020204" pitchFamily="34" charset="0"/>
                <a:ea typeface="Aptos" panose="020B0004020202020204" pitchFamily="34" charset="0"/>
                <a:cs typeface="Times New Roman" panose="02020603050405020304" pitchFamily="18" charset="0"/>
              </a:rPr>
              <a:t> viewpoint)</a:t>
            </a:r>
            <a:br>
              <a:rPr lang="el-GR"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Where: </a:t>
            </a:r>
            <a:r>
              <a:rPr lang="en-US" sz="2000" kern="100" dirty="0">
                <a:latin typeface="Aptos" panose="020B0004020202020204" pitchFamily="34" charset="0"/>
                <a:ea typeface="Aptos" panose="020B0004020202020204" pitchFamily="34" charset="0"/>
                <a:cs typeface="Times New Roman" panose="02020603050405020304" pitchFamily="18" charset="0"/>
              </a:rPr>
              <a:t>in a castle state</a:t>
            </a:r>
            <a:br>
              <a:rPr lang="el-GR" sz="2000" kern="100" dirty="0">
                <a:latin typeface="Aptos" panose="020B0004020202020204" pitchFamily="34" charset="0"/>
                <a:ea typeface="Aptos" panose="020B0004020202020204" pitchFamily="34" charset="0"/>
                <a:cs typeface="Times New Roman" panose="02020603050405020304" pitchFamily="18" charset="0"/>
              </a:rPr>
            </a:br>
            <a:r>
              <a:rPr lang="en-US" sz="2000" b="1" kern="100" dirty="0">
                <a:latin typeface="Aptos" panose="020B0004020202020204" pitchFamily="34" charset="0"/>
                <a:ea typeface="Aptos" panose="020B0004020202020204" pitchFamily="34" charset="0"/>
                <a:cs typeface="Times New Roman" panose="02020603050405020304" pitchFamily="18" charset="0"/>
              </a:rPr>
              <a:t>When: </a:t>
            </a:r>
            <a:r>
              <a:rPr lang="en-US" sz="2000" kern="100" dirty="0">
                <a:latin typeface="Aptos" panose="020B0004020202020204" pitchFamily="34" charset="0"/>
                <a:ea typeface="Aptos" panose="020B0004020202020204" pitchFamily="34" charset="0"/>
                <a:cs typeface="Times New Roman" panose="02020603050405020304" pitchFamily="18" charset="0"/>
              </a:rPr>
              <a:t>sometime, maybe recently, maybe not</a:t>
            </a:r>
            <a:br>
              <a:rPr lang="el-GR" sz="2000" dirty="0">
                <a:latin typeface="Aptos" panose="020B0004020202020204" pitchFamily="34" charset="0"/>
              </a:rPr>
            </a:br>
            <a:endParaRPr lang="en-US" sz="2000" dirty="0">
              <a:latin typeface="Aptos" panose="020B0004020202020204" pitchFamily="34" charset="0"/>
            </a:endParaRPr>
          </a:p>
        </p:txBody>
      </p:sp>
      <p:sp>
        <p:nvSpPr>
          <p:cNvPr id="7" name="TextBox 6">
            <a:extLst>
              <a:ext uri="{FF2B5EF4-FFF2-40B4-BE49-F238E27FC236}">
                <a16:creationId xmlns:a16="http://schemas.microsoft.com/office/drawing/2014/main" id="{3E8B9816-96B0-0716-4810-66520B0D148E}"/>
              </a:ext>
            </a:extLst>
          </p:cNvPr>
          <p:cNvSpPr txBox="1"/>
          <p:nvPr/>
        </p:nvSpPr>
        <p:spPr>
          <a:xfrm>
            <a:off x="1000387" y="792651"/>
            <a:ext cx="3923950" cy="1384995"/>
          </a:xfrm>
          <a:prstGeom prst="rect">
            <a:avLst/>
          </a:prstGeom>
          <a:noFill/>
        </p:spPr>
        <p:txBody>
          <a:bodyPr wrap="square">
            <a:spAutoFit/>
          </a:bodyPr>
          <a:lstStyle/>
          <a:p>
            <a:r>
              <a:rPr lang="en-US" sz="2800" dirty="0">
                <a:latin typeface="+mj-lt"/>
              </a:rPr>
              <a:t>The Knight with the enchanted armor</a:t>
            </a:r>
            <a:r>
              <a:rPr lang="el-GR" sz="2800" dirty="0">
                <a:latin typeface="+mj-lt"/>
              </a:rPr>
              <a:t>: </a:t>
            </a:r>
            <a:r>
              <a:rPr lang="en-US" sz="2800" dirty="0">
                <a:latin typeface="+mj-lt"/>
              </a:rPr>
              <a:t>The iron burden</a:t>
            </a:r>
          </a:p>
        </p:txBody>
      </p:sp>
    </p:spTree>
    <p:extLst>
      <p:ext uri="{BB962C8B-B14F-4D97-AF65-F5344CB8AC3E}">
        <p14:creationId xmlns:p14="http://schemas.microsoft.com/office/powerpoint/2010/main" val="3752118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1468815" y="503852"/>
            <a:ext cx="9150675" cy="1427585"/>
          </a:xfrm>
        </p:spPr>
        <p:txBody>
          <a:bodyPr/>
          <a:lstStyle/>
          <a:p>
            <a:r>
              <a:rPr lang="en-US" dirty="0"/>
              <a:t>Storytelling</a:t>
            </a:r>
            <a:endParaRPr lang="en-ZA" dirty="0"/>
          </a:p>
        </p:txBody>
      </p:sp>
      <p:sp>
        <p:nvSpPr>
          <p:cNvPr id="3" name="Content Placeholder 2">
            <a:extLst>
              <a:ext uri="{FF2B5EF4-FFF2-40B4-BE49-F238E27FC236}">
                <a16:creationId xmlns:a16="http://schemas.microsoft.com/office/drawing/2014/main" id="{1EBEE570-1B5E-FFD1-485D-D77E4E6FE7C0}"/>
              </a:ext>
            </a:extLst>
          </p:cNvPr>
          <p:cNvSpPr>
            <a:spLocks noGrp="1"/>
          </p:cNvSpPr>
          <p:nvPr>
            <p:ph sz="quarter" idx="12"/>
          </p:nvPr>
        </p:nvSpPr>
        <p:spPr>
          <a:xfrm>
            <a:off x="1450153" y="1931438"/>
            <a:ext cx="9833040" cy="4296748"/>
          </a:xfrm>
        </p:spPr>
        <p:txBody>
          <a:bodyPr/>
          <a:lstStyle/>
          <a:p>
            <a:pPr marL="0" indent="0">
              <a:buNone/>
            </a:pPr>
            <a:r>
              <a:rPr lang="en-US" sz="2400" dirty="0"/>
              <a:t>Sometime, recently or not, in a castle state there was a group of the most talented craftsmen and blacksmiths working in their workshop.</a:t>
            </a:r>
            <a:endParaRPr lang="el-GR" sz="2400" dirty="0"/>
          </a:p>
          <a:p>
            <a:pPr marL="0" indent="0">
              <a:buNone/>
            </a:pPr>
            <a:endParaRPr lang="en-US" dirty="0"/>
          </a:p>
        </p:txBody>
      </p:sp>
      <p:sp>
        <p:nvSpPr>
          <p:cNvPr id="4" name="Slide Number Placeholder 3">
            <a:extLst>
              <a:ext uri="{FF2B5EF4-FFF2-40B4-BE49-F238E27FC236}">
                <a16:creationId xmlns:a16="http://schemas.microsoft.com/office/drawing/2014/main" id="{527C964F-E2D5-D8E7-C513-C47A7E409DF3}"/>
              </a:ext>
            </a:extLst>
          </p:cNvPr>
          <p:cNvSpPr>
            <a:spLocks noGrp="1"/>
          </p:cNvSpPr>
          <p:nvPr>
            <p:ph type="sldNum" sz="quarter" idx="15"/>
          </p:nvPr>
        </p:nvSpPr>
        <p:spPr/>
        <p:txBody>
          <a:bodyPr/>
          <a:lstStyle/>
          <a:p>
            <a:fld id="{18D65601-5AE2-46FC-B138-694DDD2B510D}" type="slidenum">
              <a:rPr lang="en-US" smtClean="0"/>
              <a:pPr/>
              <a:t>4</a:t>
            </a:fld>
            <a:endParaRPr lang="en-US" dirty="0"/>
          </a:p>
        </p:txBody>
      </p:sp>
    </p:spTree>
    <p:extLst>
      <p:ext uri="{BB962C8B-B14F-4D97-AF65-F5344CB8AC3E}">
        <p14:creationId xmlns:p14="http://schemas.microsoft.com/office/powerpoint/2010/main" val="290615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9123F-919A-9BE0-FC4B-15E8ED3CD6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C15259-1310-AE04-378A-5B044DA750BC}"/>
              </a:ext>
            </a:extLst>
          </p:cNvPr>
          <p:cNvSpPr>
            <a:spLocks noGrp="1"/>
          </p:cNvSpPr>
          <p:nvPr>
            <p:ph type="title"/>
          </p:nvPr>
        </p:nvSpPr>
        <p:spPr>
          <a:xfrm>
            <a:off x="1468815" y="503852"/>
            <a:ext cx="9150675" cy="1427585"/>
          </a:xfrm>
        </p:spPr>
        <p:txBody>
          <a:bodyPr/>
          <a:lstStyle/>
          <a:p>
            <a:r>
              <a:rPr lang="en-US" dirty="0"/>
              <a:t>Space Building activities</a:t>
            </a:r>
            <a:endParaRPr lang="en-ZA" dirty="0"/>
          </a:p>
        </p:txBody>
      </p:sp>
      <p:sp>
        <p:nvSpPr>
          <p:cNvPr id="3" name="Content Placeholder 2">
            <a:extLst>
              <a:ext uri="{FF2B5EF4-FFF2-40B4-BE49-F238E27FC236}">
                <a16:creationId xmlns:a16="http://schemas.microsoft.com/office/drawing/2014/main" id="{D6086C27-467B-9CF0-8A82-48D4CEBBE978}"/>
              </a:ext>
            </a:extLst>
          </p:cNvPr>
          <p:cNvSpPr>
            <a:spLocks noGrp="1"/>
          </p:cNvSpPr>
          <p:nvPr>
            <p:ph sz="quarter" idx="12"/>
          </p:nvPr>
        </p:nvSpPr>
        <p:spPr>
          <a:xfrm>
            <a:off x="1432195" y="1931437"/>
            <a:ext cx="9833040" cy="4296748"/>
          </a:xfrm>
        </p:spPr>
        <p:txBody>
          <a:bodyPr/>
          <a:lstStyle/>
          <a:p>
            <a:pPr marL="514350" indent="-514350">
              <a:buAutoNum type="arabicPeriod"/>
            </a:pPr>
            <a:r>
              <a:rPr lang="en-US" sz="2400" dirty="0"/>
              <a:t>Use a long rope to demarcate the workshop area. Then, along the length of the rope, place various metal and iron objects such as tools, hammers, screwdrivers, chains, horseshoes, etc.</a:t>
            </a:r>
          </a:p>
          <a:p>
            <a:pPr marL="514350" indent="-514350">
              <a:buAutoNum type="arabicPeriod"/>
            </a:pPr>
            <a:endParaRPr lang="en-US" sz="2400" dirty="0"/>
          </a:p>
          <a:p>
            <a:pPr marL="514350" indent="-514350">
              <a:buAutoNum type="arabicPeriod"/>
            </a:pPr>
            <a:endParaRPr lang="en-US" sz="2400" dirty="0"/>
          </a:p>
          <a:p>
            <a:pPr marL="514350" indent="-514350">
              <a:buAutoNum type="arabicPeriod"/>
            </a:pPr>
            <a:r>
              <a:rPr lang="en-US" sz="2400" dirty="0"/>
              <a:t>Complete the list of services the craftsmen provide, located at the entrance of the Workshop.</a:t>
            </a:r>
          </a:p>
          <a:p>
            <a:pPr marL="514350" indent="-514350">
              <a:buAutoNum type="arabicPeriod"/>
            </a:pPr>
            <a:endParaRPr lang="en-US" sz="2400" dirty="0"/>
          </a:p>
          <a:p>
            <a:pPr marL="0" indent="0">
              <a:buNone/>
            </a:pPr>
            <a:endParaRPr lang="en-US" sz="2400" dirty="0"/>
          </a:p>
          <a:p>
            <a:pPr marL="0" indent="0">
              <a:buNone/>
            </a:pPr>
            <a:endParaRPr lang="en-US" dirty="0"/>
          </a:p>
        </p:txBody>
      </p:sp>
      <p:sp>
        <p:nvSpPr>
          <p:cNvPr id="4" name="Slide Number Placeholder 3">
            <a:extLst>
              <a:ext uri="{FF2B5EF4-FFF2-40B4-BE49-F238E27FC236}">
                <a16:creationId xmlns:a16="http://schemas.microsoft.com/office/drawing/2014/main" id="{132D4504-8CA9-9996-2F40-E134945F55D6}"/>
              </a:ext>
            </a:extLst>
          </p:cNvPr>
          <p:cNvSpPr>
            <a:spLocks noGrp="1"/>
          </p:cNvSpPr>
          <p:nvPr>
            <p:ph type="sldNum" sz="quarter" idx="15"/>
          </p:nvPr>
        </p:nvSpPr>
        <p:spPr/>
        <p:txBody>
          <a:bodyPr/>
          <a:lstStyle/>
          <a:p>
            <a:fld id="{18D65601-5AE2-46FC-B138-694DDD2B510D}" type="slidenum">
              <a:rPr lang="en-US" smtClean="0"/>
              <a:pPr/>
              <a:t>5</a:t>
            </a:fld>
            <a:endParaRPr lang="en-US" dirty="0"/>
          </a:p>
        </p:txBody>
      </p:sp>
    </p:spTree>
    <p:extLst>
      <p:ext uri="{BB962C8B-B14F-4D97-AF65-F5344CB8AC3E}">
        <p14:creationId xmlns:p14="http://schemas.microsoft.com/office/powerpoint/2010/main" val="399777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CB3DF-EE80-B6E7-6B24-D82BEA8436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453B4-D812-FDB7-4ABC-A490BCA6C584}"/>
              </a:ext>
            </a:extLst>
          </p:cNvPr>
          <p:cNvSpPr>
            <a:spLocks noGrp="1"/>
          </p:cNvSpPr>
          <p:nvPr>
            <p:ph type="title"/>
          </p:nvPr>
        </p:nvSpPr>
        <p:spPr>
          <a:xfrm>
            <a:off x="1468815" y="503852"/>
            <a:ext cx="9150675" cy="1427585"/>
          </a:xfrm>
        </p:spPr>
        <p:txBody>
          <a:bodyPr/>
          <a:lstStyle/>
          <a:p>
            <a:r>
              <a:rPr lang="en-US" dirty="0"/>
              <a:t>Role Building </a:t>
            </a:r>
            <a:r>
              <a:rPr lang="en-US" dirty="0" err="1"/>
              <a:t>Activites</a:t>
            </a:r>
            <a:endParaRPr lang="en-ZA" dirty="0"/>
          </a:p>
        </p:txBody>
      </p:sp>
      <p:sp>
        <p:nvSpPr>
          <p:cNvPr id="3" name="Content Placeholder 2">
            <a:extLst>
              <a:ext uri="{FF2B5EF4-FFF2-40B4-BE49-F238E27FC236}">
                <a16:creationId xmlns:a16="http://schemas.microsoft.com/office/drawing/2014/main" id="{B9D02DE3-E839-2DFF-ABE4-512C652AFF70}"/>
              </a:ext>
            </a:extLst>
          </p:cNvPr>
          <p:cNvSpPr>
            <a:spLocks noGrp="1"/>
          </p:cNvSpPr>
          <p:nvPr>
            <p:ph sz="quarter" idx="12"/>
          </p:nvPr>
        </p:nvSpPr>
        <p:spPr>
          <a:xfrm>
            <a:off x="1450153" y="1931438"/>
            <a:ext cx="9833040" cy="4296748"/>
          </a:xfrm>
        </p:spPr>
        <p:txBody>
          <a:bodyPr/>
          <a:lstStyle/>
          <a:p>
            <a:pPr marL="514350" indent="-514350">
              <a:buAutoNum type="arabicPeriod"/>
            </a:pPr>
            <a:r>
              <a:rPr lang="en-US" sz="2400" dirty="0"/>
              <a:t>Draw the most recent order the craftsmen received.</a:t>
            </a:r>
          </a:p>
          <a:p>
            <a:pPr marL="514350" indent="-514350">
              <a:buAutoNum type="arabicPeriod"/>
            </a:pPr>
            <a:endParaRPr lang="en-US" sz="2400" dirty="0"/>
          </a:p>
          <a:p>
            <a:pPr marL="514350" indent="-514350">
              <a:buFont typeface="Arial" panose="020B0604020202020204" pitchFamily="34" charset="0"/>
              <a:buAutoNum type="arabicPeriod"/>
            </a:pPr>
            <a:r>
              <a:rPr lang="en-US" sz="2400" dirty="0"/>
              <a:t>After defining a short route with a starting and an end point, add a chair in the middle, posing as the new construction of the craftsmen for the city. Then, divided into pairs, depict the reaction of the citizens seeing the new craft, while they are crossing the road.</a:t>
            </a:r>
            <a:endParaRPr lang="el-GR" sz="2400" dirty="0"/>
          </a:p>
          <a:p>
            <a:pPr marL="514350" indent="-514350">
              <a:buAutoNum type="arabicPeriod"/>
            </a:pPr>
            <a:endParaRPr lang="en-US" sz="2400" dirty="0"/>
          </a:p>
        </p:txBody>
      </p:sp>
      <p:sp>
        <p:nvSpPr>
          <p:cNvPr id="4" name="Slide Number Placeholder 3">
            <a:extLst>
              <a:ext uri="{FF2B5EF4-FFF2-40B4-BE49-F238E27FC236}">
                <a16:creationId xmlns:a16="http://schemas.microsoft.com/office/drawing/2014/main" id="{1FA12A10-CC30-6D34-AC9D-3394A673CA7E}"/>
              </a:ext>
            </a:extLst>
          </p:cNvPr>
          <p:cNvSpPr>
            <a:spLocks noGrp="1"/>
          </p:cNvSpPr>
          <p:nvPr>
            <p:ph type="sldNum" sz="quarter" idx="15"/>
          </p:nvPr>
        </p:nvSpPr>
        <p:spPr/>
        <p:txBody>
          <a:bodyPr/>
          <a:lstStyle/>
          <a:p>
            <a:fld id="{18D65601-5AE2-46FC-B138-694DDD2B510D}" type="slidenum">
              <a:rPr lang="en-US" smtClean="0"/>
              <a:pPr/>
              <a:t>6</a:t>
            </a:fld>
            <a:endParaRPr lang="en-US" dirty="0"/>
          </a:p>
        </p:txBody>
      </p:sp>
    </p:spTree>
    <p:extLst>
      <p:ext uri="{BB962C8B-B14F-4D97-AF65-F5344CB8AC3E}">
        <p14:creationId xmlns:p14="http://schemas.microsoft.com/office/powerpoint/2010/main" val="3343319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FA33-10DB-4172-8813-5CA78C3E1A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A979F-1B50-8A62-3935-B1C39663F455}"/>
              </a:ext>
            </a:extLst>
          </p:cNvPr>
          <p:cNvSpPr>
            <a:spLocks noGrp="1"/>
          </p:cNvSpPr>
          <p:nvPr>
            <p:ph type="title"/>
          </p:nvPr>
        </p:nvSpPr>
        <p:spPr>
          <a:xfrm>
            <a:off x="1468815" y="503852"/>
            <a:ext cx="9150675" cy="1427585"/>
          </a:xfrm>
        </p:spPr>
        <p:txBody>
          <a:bodyPr/>
          <a:lstStyle/>
          <a:p>
            <a:r>
              <a:rPr lang="en-US" dirty="0"/>
              <a:t>Storytelling</a:t>
            </a:r>
            <a:endParaRPr lang="en-ZA" dirty="0"/>
          </a:p>
        </p:txBody>
      </p:sp>
      <p:sp>
        <p:nvSpPr>
          <p:cNvPr id="3" name="Content Placeholder 2">
            <a:extLst>
              <a:ext uri="{FF2B5EF4-FFF2-40B4-BE49-F238E27FC236}">
                <a16:creationId xmlns:a16="http://schemas.microsoft.com/office/drawing/2014/main" id="{F58BC18F-4957-7EB0-0D4C-ADE68F87ADEE}"/>
              </a:ext>
            </a:extLst>
          </p:cNvPr>
          <p:cNvSpPr>
            <a:spLocks noGrp="1"/>
          </p:cNvSpPr>
          <p:nvPr>
            <p:ph sz="quarter" idx="12"/>
          </p:nvPr>
        </p:nvSpPr>
        <p:spPr>
          <a:xfrm>
            <a:off x="1450153" y="1931438"/>
            <a:ext cx="9833040" cy="4296748"/>
          </a:xfrm>
        </p:spPr>
        <p:txBody>
          <a:bodyPr/>
          <a:lstStyle/>
          <a:p>
            <a:pPr marL="0" indent="0">
              <a:lnSpc>
                <a:spcPct val="150000"/>
              </a:lnSpc>
              <a:buNone/>
            </a:pPr>
            <a:r>
              <a:rPr lang="en-US" sz="2400" dirty="0"/>
              <a:t>Now that we created the entrance, every time you are inside the office you embody the Craftsmen. Someone will visit you soon. </a:t>
            </a:r>
            <a:endParaRPr lang="el-GR" sz="2400" dirty="0"/>
          </a:p>
          <a:p>
            <a:pPr marL="0" indent="0">
              <a:buNone/>
            </a:pPr>
            <a:endParaRPr lang="en-US" dirty="0"/>
          </a:p>
        </p:txBody>
      </p:sp>
      <p:sp>
        <p:nvSpPr>
          <p:cNvPr id="4" name="Slide Number Placeholder 3">
            <a:extLst>
              <a:ext uri="{FF2B5EF4-FFF2-40B4-BE49-F238E27FC236}">
                <a16:creationId xmlns:a16="http://schemas.microsoft.com/office/drawing/2014/main" id="{D79CD962-FD90-F3CC-CB26-25DE004C3731}"/>
              </a:ext>
            </a:extLst>
          </p:cNvPr>
          <p:cNvSpPr>
            <a:spLocks noGrp="1"/>
          </p:cNvSpPr>
          <p:nvPr>
            <p:ph type="sldNum" sz="quarter" idx="15"/>
          </p:nvPr>
        </p:nvSpPr>
        <p:spPr/>
        <p:txBody>
          <a:bodyPr/>
          <a:lstStyle/>
          <a:p>
            <a:fld id="{18D65601-5AE2-46FC-B138-694DDD2B510D}" type="slidenum">
              <a:rPr lang="en-US" smtClean="0"/>
              <a:pPr/>
              <a:t>7</a:t>
            </a:fld>
            <a:endParaRPr lang="en-US" dirty="0"/>
          </a:p>
        </p:txBody>
      </p:sp>
    </p:spTree>
    <p:extLst>
      <p:ext uri="{BB962C8B-B14F-4D97-AF65-F5344CB8AC3E}">
        <p14:creationId xmlns:p14="http://schemas.microsoft.com/office/powerpoint/2010/main" val="169090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6F71E8-8D71-9405-3A01-01C3B8F86877}"/>
              </a:ext>
            </a:extLst>
          </p:cNvPr>
          <p:cNvSpPr>
            <a:spLocks noGrp="1"/>
          </p:cNvSpPr>
          <p:nvPr>
            <p:ph type="title"/>
          </p:nvPr>
        </p:nvSpPr>
        <p:spPr>
          <a:xfrm>
            <a:off x="1468814" y="503852"/>
            <a:ext cx="9808773" cy="1427585"/>
          </a:xfrm>
        </p:spPr>
        <p:txBody>
          <a:bodyPr/>
          <a:lstStyle/>
          <a:p>
            <a:r>
              <a:rPr lang="en-US" dirty="0"/>
              <a:t>1</a:t>
            </a:r>
            <a:r>
              <a:rPr lang="en-US" baseline="30000" dirty="0"/>
              <a:t>st</a:t>
            </a:r>
            <a:r>
              <a:rPr lang="en-US" dirty="0"/>
              <a:t>  point of view- The knight </a:t>
            </a:r>
            <a:endParaRPr lang="en-ZA" dirty="0"/>
          </a:p>
        </p:txBody>
      </p:sp>
      <p:sp>
        <p:nvSpPr>
          <p:cNvPr id="5" name="Slide Number Placeholder 4">
            <a:extLst>
              <a:ext uri="{FF2B5EF4-FFF2-40B4-BE49-F238E27FC236}">
                <a16:creationId xmlns:a16="http://schemas.microsoft.com/office/drawing/2014/main" id="{A34518A5-1C9D-79F3-349C-3E7AAFD98951}"/>
              </a:ext>
            </a:extLst>
          </p:cNvPr>
          <p:cNvSpPr>
            <a:spLocks noGrp="1"/>
          </p:cNvSpPr>
          <p:nvPr>
            <p:ph type="sldNum" sz="quarter" idx="15"/>
          </p:nvPr>
        </p:nvSpPr>
        <p:spPr/>
        <p:txBody>
          <a:bodyPr/>
          <a:lstStyle/>
          <a:p>
            <a:fld id="{18D65601-5AE2-46FC-B138-694DDD2B510D}" type="slidenum">
              <a:rPr lang="en-US" smtClean="0"/>
              <a:pPr/>
              <a:t>8</a:t>
            </a:fld>
            <a:endParaRPr lang="en-US" dirty="0"/>
          </a:p>
        </p:txBody>
      </p:sp>
      <p:sp>
        <p:nvSpPr>
          <p:cNvPr id="7" name="TextBox 6">
            <a:extLst>
              <a:ext uri="{FF2B5EF4-FFF2-40B4-BE49-F238E27FC236}">
                <a16:creationId xmlns:a16="http://schemas.microsoft.com/office/drawing/2014/main" id="{D3F60C45-18D1-FD03-1D67-CCAA242AD8B7}"/>
              </a:ext>
            </a:extLst>
          </p:cNvPr>
          <p:cNvSpPr txBox="1"/>
          <p:nvPr/>
        </p:nvSpPr>
        <p:spPr>
          <a:xfrm>
            <a:off x="1221996" y="2248908"/>
            <a:ext cx="9748007" cy="2677656"/>
          </a:xfrm>
          <a:prstGeom prst="rect">
            <a:avLst/>
          </a:prstGeom>
          <a:noFill/>
        </p:spPr>
        <p:txBody>
          <a:bodyPr wrap="square">
            <a:spAutoFit/>
          </a:bodyPr>
          <a:lstStyle/>
          <a:p>
            <a:pPr marL="0" indent="0">
              <a:buNone/>
            </a:pPr>
            <a:r>
              <a:rPr lang="en-US" sz="2400" dirty="0"/>
              <a:t>The knight visits the craftsmen at their workshop. He presents to them the </a:t>
            </a:r>
            <a:r>
              <a:rPr lang="en-US" sz="2400" i="1" dirty="0"/>
              <a:t>enchanted armor </a:t>
            </a:r>
            <a:r>
              <a:rPr lang="en-US" sz="2400" dirty="0"/>
              <a:t>that he must always wear. The armor ensures he wins every fight, but there is a burden to bear: With the passage of time it will cause more and more problems to his health.</a:t>
            </a:r>
          </a:p>
          <a:p>
            <a:pPr marL="0" indent="0">
              <a:buNone/>
            </a:pPr>
            <a:endParaRPr lang="en-US" sz="2400" dirty="0"/>
          </a:p>
          <a:p>
            <a:pPr marL="0" indent="0">
              <a:buNone/>
            </a:pPr>
            <a:r>
              <a:rPr lang="en-US" sz="2400" dirty="0"/>
              <a:t>The Witch that once gave him the armor is now refusing to take it back, so he is asking the craftsmen for help.</a:t>
            </a:r>
            <a:endParaRPr lang="el-GR" sz="2400" dirty="0"/>
          </a:p>
        </p:txBody>
      </p:sp>
    </p:spTree>
    <p:extLst>
      <p:ext uri="{BB962C8B-B14F-4D97-AF65-F5344CB8AC3E}">
        <p14:creationId xmlns:p14="http://schemas.microsoft.com/office/powerpoint/2010/main" val="554382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18377-4DB4-2676-7035-F7C3578F0F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B85C3B-24A9-DA03-3249-84428A04876A}"/>
              </a:ext>
            </a:extLst>
          </p:cNvPr>
          <p:cNvSpPr>
            <a:spLocks noGrp="1"/>
          </p:cNvSpPr>
          <p:nvPr>
            <p:ph type="title"/>
          </p:nvPr>
        </p:nvSpPr>
        <p:spPr>
          <a:xfrm>
            <a:off x="1468814" y="503852"/>
            <a:ext cx="9808773" cy="1427585"/>
          </a:xfrm>
        </p:spPr>
        <p:txBody>
          <a:bodyPr/>
          <a:lstStyle/>
          <a:p>
            <a:r>
              <a:rPr lang="en-US" kern="100" dirty="0">
                <a:latin typeface="Aptos" panose="020B0004020202020204" pitchFamily="34" charset="0"/>
                <a:ea typeface="Aptos" panose="020B0004020202020204" pitchFamily="34" charset="0"/>
                <a:cs typeface="Times New Roman" panose="02020603050405020304" pitchFamily="18" charset="0"/>
              </a:rPr>
              <a:t>Assimilation activity A</a:t>
            </a:r>
            <a:br>
              <a:rPr lang="el-GR" sz="1400" kern="100" dirty="0">
                <a:latin typeface="Aptos" panose="020B0004020202020204" pitchFamily="34" charset="0"/>
                <a:ea typeface="Aptos" panose="020B0004020202020204" pitchFamily="34" charset="0"/>
                <a:cs typeface="Times New Roman" panose="02020603050405020304" pitchFamily="18" charset="0"/>
              </a:rPr>
            </a:br>
            <a:endParaRPr lang="en-ZA" dirty="0"/>
          </a:p>
        </p:txBody>
      </p:sp>
      <p:sp>
        <p:nvSpPr>
          <p:cNvPr id="5" name="Slide Number Placeholder 4">
            <a:extLst>
              <a:ext uri="{FF2B5EF4-FFF2-40B4-BE49-F238E27FC236}">
                <a16:creationId xmlns:a16="http://schemas.microsoft.com/office/drawing/2014/main" id="{2E9EB433-C11A-E3F6-29A1-669BC302E1D7}"/>
              </a:ext>
            </a:extLst>
          </p:cNvPr>
          <p:cNvSpPr>
            <a:spLocks noGrp="1"/>
          </p:cNvSpPr>
          <p:nvPr>
            <p:ph type="sldNum" sz="quarter" idx="15"/>
          </p:nvPr>
        </p:nvSpPr>
        <p:spPr/>
        <p:txBody>
          <a:bodyPr/>
          <a:lstStyle/>
          <a:p>
            <a:fld id="{18D65601-5AE2-46FC-B138-694DDD2B510D}" type="slidenum">
              <a:rPr lang="en-US" smtClean="0"/>
              <a:pPr/>
              <a:t>9</a:t>
            </a:fld>
            <a:endParaRPr lang="en-US" dirty="0"/>
          </a:p>
        </p:txBody>
      </p:sp>
      <p:sp>
        <p:nvSpPr>
          <p:cNvPr id="7" name="TextBox 6">
            <a:extLst>
              <a:ext uri="{FF2B5EF4-FFF2-40B4-BE49-F238E27FC236}">
                <a16:creationId xmlns:a16="http://schemas.microsoft.com/office/drawing/2014/main" id="{84A0FF48-2152-1408-C217-D944BA6E22BB}"/>
              </a:ext>
            </a:extLst>
          </p:cNvPr>
          <p:cNvSpPr txBox="1"/>
          <p:nvPr/>
        </p:nvSpPr>
        <p:spPr>
          <a:xfrm>
            <a:off x="1221996" y="2248908"/>
            <a:ext cx="9748007" cy="830997"/>
          </a:xfrm>
          <a:prstGeom prst="rect">
            <a:avLst/>
          </a:prstGeom>
          <a:noFill/>
        </p:spPr>
        <p:txBody>
          <a:bodyPr wrap="square">
            <a:spAutoFit/>
          </a:bodyPr>
          <a:lstStyle/>
          <a:p>
            <a:r>
              <a:rPr lang="en-US" sz="2400" dirty="0"/>
              <a:t>Using your body and voice, embody how the enchanted armor affects the health of the Knight. </a:t>
            </a:r>
            <a:endParaRPr lang="el-GR" sz="2400" dirty="0"/>
          </a:p>
        </p:txBody>
      </p:sp>
    </p:spTree>
    <p:extLst>
      <p:ext uri="{BB962C8B-B14F-4D97-AF65-F5344CB8AC3E}">
        <p14:creationId xmlns:p14="http://schemas.microsoft.com/office/powerpoint/2010/main" val="1338516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36A1-A258-9144-2396-1DC47AEF62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31EA21-D6C1-7997-BDDB-F767D13BF62D}"/>
              </a:ext>
            </a:extLst>
          </p:cNvPr>
          <p:cNvSpPr>
            <a:spLocks noGrp="1"/>
          </p:cNvSpPr>
          <p:nvPr>
            <p:ph type="title"/>
          </p:nvPr>
        </p:nvSpPr>
        <p:spPr>
          <a:xfrm>
            <a:off x="1468814" y="503852"/>
            <a:ext cx="9808773" cy="1427585"/>
          </a:xfrm>
        </p:spPr>
        <p:txBody>
          <a:bodyPr/>
          <a:lstStyle/>
          <a:p>
            <a:r>
              <a:rPr lang="en-US" kern="100" dirty="0">
                <a:latin typeface="Aptos" panose="020B0004020202020204" pitchFamily="34" charset="0"/>
                <a:ea typeface="Aptos" panose="020B0004020202020204" pitchFamily="34" charset="0"/>
                <a:cs typeface="Times New Roman" panose="02020603050405020304" pitchFamily="18" charset="0"/>
              </a:rPr>
              <a:t>Assimilation activity B</a:t>
            </a:r>
            <a:br>
              <a:rPr lang="el-GR" sz="1400" kern="100" dirty="0">
                <a:latin typeface="Aptos" panose="020B0004020202020204" pitchFamily="34" charset="0"/>
                <a:ea typeface="Aptos" panose="020B0004020202020204" pitchFamily="34" charset="0"/>
                <a:cs typeface="Times New Roman" panose="02020603050405020304" pitchFamily="18" charset="0"/>
              </a:rPr>
            </a:br>
            <a:endParaRPr lang="en-ZA" dirty="0"/>
          </a:p>
        </p:txBody>
      </p:sp>
      <p:sp>
        <p:nvSpPr>
          <p:cNvPr id="5" name="Slide Number Placeholder 4">
            <a:extLst>
              <a:ext uri="{FF2B5EF4-FFF2-40B4-BE49-F238E27FC236}">
                <a16:creationId xmlns:a16="http://schemas.microsoft.com/office/drawing/2014/main" id="{979BB115-27CB-7DD0-EC3D-2E28837476A5}"/>
              </a:ext>
            </a:extLst>
          </p:cNvPr>
          <p:cNvSpPr>
            <a:spLocks noGrp="1"/>
          </p:cNvSpPr>
          <p:nvPr>
            <p:ph type="sldNum" sz="quarter" idx="15"/>
          </p:nvPr>
        </p:nvSpPr>
        <p:spPr/>
        <p:txBody>
          <a:bodyPr/>
          <a:lstStyle/>
          <a:p>
            <a:fld id="{18D65601-5AE2-46FC-B138-694DDD2B510D}" type="slidenum">
              <a:rPr lang="en-US" smtClean="0"/>
              <a:pPr/>
              <a:t>10</a:t>
            </a:fld>
            <a:endParaRPr lang="en-US" dirty="0"/>
          </a:p>
        </p:txBody>
      </p:sp>
      <p:sp>
        <p:nvSpPr>
          <p:cNvPr id="7" name="TextBox 6">
            <a:extLst>
              <a:ext uri="{FF2B5EF4-FFF2-40B4-BE49-F238E27FC236}">
                <a16:creationId xmlns:a16="http://schemas.microsoft.com/office/drawing/2014/main" id="{9BEB67C8-4296-E8FE-E34E-04B26B4C71A8}"/>
              </a:ext>
            </a:extLst>
          </p:cNvPr>
          <p:cNvSpPr txBox="1"/>
          <p:nvPr/>
        </p:nvSpPr>
        <p:spPr>
          <a:xfrm>
            <a:off x="752213" y="2228671"/>
            <a:ext cx="9748007" cy="1200329"/>
          </a:xfrm>
          <a:prstGeom prst="rect">
            <a:avLst/>
          </a:prstGeom>
          <a:noFill/>
        </p:spPr>
        <p:txBody>
          <a:bodyPr wrap="square">
            <a:spAutoFit/>
          </a:bodyPr>
          <a:lstStyle/>
          <a:p>
            <a:pPr lvl="1"/>
            <a:r>
              <a:rPr lang="en-US" sz="2400" dirty="0"/>
              <a:t>While in a circle with a chair placed in the middle, express the thoughts of the citizens for the things the Knight has achieved for the common good of the city.</a:t>
            </a:r>
          </a:p>
        </p:txBody>
      </p:sp>
    </p:spTree>
    <p:extLst>
      <p:ext uri="{BB962C8B-B14F-4D97-AF65-F5344CB8AC3E}">
        <p14:creationId xmlns:p14="http://schemas.microsoft.com/office/powerpoint/2010/main" val="1295438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EE30D2-407A-4A2E-25C1-6E029D39881A}"/>
              </a:ext>
            </a:extLst>
          </p:cNvPr>
          <p:cNvSpPr>
            <a:spLocks noGrp="1"/>
          </p:cNvSpPr>
          <p:nvPr>
            <p:ph type="title"/>
          </p:nvPr>
        </p:nvSpPr>
        <p:spPr/>
        <p:txBody>
          <a:bodyPr/>
          <a:lstStyle/>
          <a:p>
            <a:r>
              <a:rPr lang="en-US" dirty="0"/>
              <a:t>Storytelling</a:t>
            </a:r>
            <a:endParaRPr lang="el-GR" dirty="0"/>
          </a:p>
        </p:txBody>
      </p:sp>
      <p:sp>
        <p:nvSpPr>
          <p:cNvPr id="3" name="Θέση περιεχομένου 2">
            <a:extLst>
              <a:ext uri="{FF2B5EF4-FFF2-40B4-BE49-F238E27FC236}">
                <a16:creationId xmlns:a16="http://schemas.microsoft.com/office/drawing/2014/main" id="{31DD47FE-F481-35EE-3838-AD9D208628BC}"/>
              </a:ext>
            </a:extLst>
          </p:cNvPr>
          <p:cNvSpPr>
            <a:spLocks noGrp="1"/>
          </p:cNvSpPr>
          <p:nvPr>
            <p:ph sz="quarter" idx="12"/>
          </p:nvPr>
        </p:nvSpPr>
        <p:spPr/>
        <p:txBody>
          <a:bodyPr>
            <a:normAutofit/>
          </a:bodyPr>
          <a:lstStyle/>
          <a:p>
            <a:r>
              <a:rPr lang="en-US" sz="2400" dirty="0"/>
              <a:t>Now you will get into the workshop area once again. Remember each time you get there you are not yourselves, but the blacksmiths! After a little bit of discussion, someone will visit you once again.</a:t>
            </a:r>
            <a:endParaRPr lang="el-GR" sz="2400" dirty="0"/>
          </a:p>
        </p:txBody>
      </p:sp>
      <p:sp>
        <p:nvSpPr>
          <p:cNvPr id="4" name="Θέση αριθμού διαφάνειας 3">
            <a:extLst>
              <a:ext uri="{FF2B5EF4-FFF2-40B4-BE49-F238E27FC236}">
                <a16:creationId xmlns:a16="http://schemas.microsoft.com/office/drawing/2014/main" id="{60C0AE76-8CBD-EDCB-7BB5-E0793B42741D}"/>
              </a:ext>
            </a:extLst>
          </p:cNvPr>
          <p:cNvSpPr>
            <a:spLocks noGrp="1"/>
          </p:cNvSpPr>
          <p:nvPr>
            <p:ph type="sldNum" sz="quarter" idx="15"/>
          </p:nvPr>
        </p:nvSpPr>
        <p:spPr/>
        <p:txBody>
          <a:bodyPr/>
          <a:lstStyle/>
          <a:p>
            <a:fld id="{18D65601-5AE2-46FC-B138-694DDD2B510D}" type="slidenum">
              <a:rPr lang="en-US" smtClean="0"/>
              <a:pPr/>
              <a:t>11</a:t>
            </a:fld>
            <a:endParaRPr lang="en-US" dirty="0"/>
          </a:p>
        </p:txBody>
      </p:sp>
    </p:spTree>
    <p:extLst>
      <p:ext uri="{BB962C8B-B14F-4D97-AF65-F5344CB8AC3E}">
        <p14:creationId xmlns:p14="http://schemas.microsoft.com/office/powerpoint/2010/main" val="2712803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4073D-E510-4F62-9611-CE809C03C4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7D56AA-9964-12CC-33FB-886064F8442B}"/>
              </a:ext>
            </a:extLst>
          </p:cNvPr>
          <p:cNvSpPr>
            <a:spLocks noGrp="1"/>
          </p:cNvSpPr>
          <p:nvPr>
            <p:ph type="title"/>
          </p:nvPr>
        </p:nvSpPr>
        <p:spPr>
          <a:xfrm>
            <a:off x="1468814" y="503852"/>
            <a:ext cx="9808773" cy="1427585"/>
          </a:xfrm>
        </p:spPr>
        <p:txBody>
          <a:bodyPr/>
          <a:lstStyle/>
          <a:p>
            <a:r>
              <a:rPr lang="en-US" dirty="0"/>
              <a:t>2</a:t>
            </a:r>
            <a:r>
              <a:rPr lang="en-US" baseline="30000" dirty="0"/>
              <a:t>nd</a:t>
            </a:r>
            <a:r>
              <a:rPr lang="en-US" dirty="0"/>
              <a:t>  point of view- The Witch</a:t>
            </a:r>
            <a:endParaRPr lang="en-ZA" dirty="0"/>
          </a:p>
        </p:txBody>
      </p:sp>
      <p:sp>
        <p:nvSpPr>
          <p:cNvPr id="5" name="Slide Number Placeholder 4">
            <a:extLst>
              <a:ext uri="{FF2B5EF4-FFF2-40B4-BE49-F238E27FC236}">
                <a16:creationId xmlns:a16="http://schemas.microsoft.com/office/drawing/2014/main" id="{98A3C299-A0D5-21CA-8A71-F0621BE5E4D5}"/>
              </a:ext>
            </a:extLst>
          </p:cNvPr>
          <p:cNvSpPr>
            <a:spLocks noGrp="1"/>
          </p:cNvSpPr>
          <p:nvPr>
            <p:ph type="sldNum" sz="quarter" idx="15"/>
          </p:nvPr>
        </p:nvSpPr>
        <p:spPr/>
        <p:txBody>
          <a:bodyPr/>
          <a:lstStyle/>
          <a:p>
            <a:fld id="{18D65601-5AE2-46FC-B138-694DDD2B510D}" type="slidenum">
              <a:rPr lang="en-US" smtClean="0"/>
              <a:pPr/>
              <a:t>12</a:t>
            </a:fld>
            <a:endParaRPr lang="en-US" dirty="0"/>
          </a:p>
        </p:txBody>
      </p:sp>
      <p:sp>
        <p:nvSpPr>
          <p:cNvPr id="7" name="TextBox 6">
            <a:extLst>
              <a:ext uri="{FF2B5EF4-FFF2-40B4-BE49-F238E27FC236}">
                <a16:creationId xmlns:a16="http://schemas.microsoft.com/office/drawing/2014/main" id="{B055E0DA-1599-55EA-9CF7-50734E371A3A}"/>
              </a:ext>
            </a:extLst>
          </p:cNvPr>
          <p:cNvSpPr txBox="1"/>
          <p:nvPr/>
        </p:nvSpPr>
        <p:spPr>
          <a:xfrm>
            <a:off x="1079384" y="2153170"/>
            <a:ext cx="9748007" cy="2308324"/>
          </a:xfrm>
          <a:prstGeom prst="rect">
            <a:avLst/>
          </a:prstGeom>
          <a:noFill/>
        </p:spPr>
        <p:txBody>
          <a:bodyPr wrap="square">
            <a:spAutoFit/>
          </a:bodyPr>
          <a:lstStyle/>
          <a:p>
            <a:r>
              <a:rPr lang="en-US" sz="2400" dirty="0"/>
              <a:t>The Witch visits the Craftsmen. She is looking for the Knight, concerned after his letter to her asking to take the armor off. </a:t>
            </a:r>
          </a:p>
          <a:p>
            <a:r>
              <a:rPr lang="en-US" sz="2400" dirty="0"/>
              <a:t>She explains that she gave him the armor in the past after his request, so he can save the city from every threat. She also explains how she warned him of the bad consequences to his health, but he insisted.</a:t>
            </a:r>
          </a:p>
          <a:p>
            <a:r>
              <a:rPr lang="en-US" sz="2400" dirty="0"/>
              <a:t>Without the enchanted armor, danger will encapsule the city.</a:t>
            </a:r>
          </a:p>
        </p:txBody>
      </p:sp>
    </p:spTree>
    <p:extLst>
      <p:ext uri="{BB962C8B-B14F-4D97-AF65-F5344CB8AC3E}">
        <p14:creationId xmlns:p14="http://schemas.microsoft.com/office/powerpoint/2010/main" val="2710090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BEF7B-2A8C-DA34-CB75-CEF076F541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49DCD8-33FD-AAC7-7FD8-8DAFDCB51051}"/>
              </a:ext>
            </a:extLst>
          </p:cNvPr>
          <p:cNvSpPr>
            <a:spLocks noGrp="1"/>
          </p:cNvSpPr>
          <p:nvPr>
            <p:ph type="title"/>
          </p:nvPr>
        </p:nvSpPr>
        <p:spPr>
          <a:xfrm>
            <a:off x="1468814" y="503852"/>
            <a:ext cx="9808773" cy="1427585"/>
          </a:xfrm>
        </p:spPr>
        <p:txBody>
          <a:bodyPr/>
          <a:lstStyle/>
          <a:p>
            <a:r>
              <a:rPr lang="en-US" kern="100" dirty="0">
                <a:latin typeface="Aptos" panose="020B0004020202020204" pitchFamily="34" charset="0"/>
                <a:ea typeface="Aptos" panose="020B0004020202020204" pitchFamily="34" charset="0"/>
                <a:cs typeface="Times New Roman" panose="02020603050405020304" pitchFamily="18" charset="0"/>
              </a:rPr>
              <a:t>Assimilation activity A</a:t>
            </a:r>
            <a:br>
              <a:rPr lang="el-GR" sz="1400" kern="100" dirty="0">
                <a:latin typeface="Aptos" panose="020B0004020202020204" pitchFamily="34" charset="0"/>
                <a:ea typeface="Aptos" panose="020B0004020202020204" pitchFamily="34" charset="0"/>
                <a:cs typeface="Times New Roman" panose="02020603050405020304" pitchFamily="18" charset="0"/>
              </a:rPr>
            </a:br>
            <a:endParaRPr lang="en-ZA" dirty="0"/>
          </a:p>
        </p:txBody>
      </p:sp>
      <p:sp>
        <p:nvSpPr>
          <p:cNvPr id="5" name="Slide Number Placeholder 4">
            <a:extLst>
              <a:ext uri="{FF2B5EF4-FFF2-40B4-BE49-F238E27FC236}">
                <a16:creationId xmlns:a16="http://schemas.microsoft.com/office/drawing/2014/main" id="{62DC36BE-EC8A-9481-B4C8-E0A749E87D9A}"/>
              </a:ext>
            </a:extLst>
          </p:cNvPr>
          <p:cNvSpPr>
            <a:spLocks noGrp="1"/>
          </p:cNvSpPr>
          <p:nvPr>
            <p:ph type="sldNum" sz="quarter" idx="15"/>
          </p:nvPr>
        </p:nvSpPr>
        <p:spPr/>
        <p:txBody>
          <a:bodyPr/>
          <a:lstStyle/>
          <a:p>
            <a:fld id="{18D65601-5AE2-46FC-B138-694DDD2B510D}" type="slidenum">
              <a:rPr lang="en-US" smtClean="0"/>
              <a:pPr/>
              <a:t>13</a:t>
            </a:fld>
            <a:endParaRPr lang="en-US" dirty="0"/>
          </a:p>
        </p:txBody>
      </p:sp>
      <p:sp>
        <p:nvSpPr>
          <p:cNvPr id="7" name="TextBox 6">
            <a:extLst>
              <a:ext uri="{FF2B5EF4-FFF2-40B4-BE49-F238E27FC236}">
                <a16:creationId xmlns:a16="http://schemas.microsoft.com/office/drawing/2014/main" id="{5843003B-B6AB-D736-9362-EFBBED29CF71}"/>
              </a:ext>
            </a:extLst>
          </p:cNvPr>
          <p:cNvSpPr txBox="1"/>
          <p:nvPr/>
        </p:nvSpPr>
        <p:spPr>
          <a:xfrm>
            <a:off x="1221996" y="1931437"/>
            <a:ext cx="9748007" cy="1200329"/>
          </a:xfrm>
          <a:prstGeom prst="rect">
            <a:avLst/>
          </a:prstGeom>
          <a:noFill/>
        </p:spPr>
        <p:txBody>
          <a:bodyPr wrap="square">
            <a:spAutoFit/>
          </a:bodyPr>
          <a:lstStyle/>
          <a:p>
            <a:r>
              <a:rPr lang="en-US" sz="2400" dirty="0"/>
              <a:t>You are part of the audience at a talk show. A facilitator will go around asking each person about something they do that negatively impacts their health.</a:t>
            </a:r>
            <a:endParaRPr lang="el-GR" sz="2400" dirty="0"/>
          </a:p>
        </p:txBody>
      </p:sp>
    </p:spTree>
    <p:extLst>
      <p:ext uri="{BB962C8B-B14F-4D97-AF65-F5344CB8AC3E}">
        <p14:creationId xmlns:p14="http://schemas.microsoft.com/office/powerpoint/2010/main" val="576642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00554-F655-388C-6250-BB142FE12B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CCC37D-75BA-7901-9446-7AE0422F2B7D}"/>
              </a:ext>
            </a:extLst>
          </p:cNvPr>
          <p:cNvSpPr>
            <a:spLocks noGrp="1"/>
          </p:cNvSpPr>
          <p:nvPr>
            <p:ph type="title"/>
          </p:nvPr>
        </p:nvSpPr>
        <p:spPr>
          <a:xfrm>
            <a:off x="1468814" y="503852"/>
            <a:ext cx="9808773" cy="1427585"/>
          </a:xfrm>
        </p:spPr>
        <p:txBody>
          <a:bodyPr/>
          <a:lstStyle/>
          <a:p>
            <a:r>
              <a:rPr lang="en-US" kern="100" dirty="0">
                <a:latin typeface="Aptos" panose="020B0004020202020204" pitchFamily="34" charset="0"/>
                <a:ea typeface="Aptos" panose="020B0004020202020204" pitchFamily="34" charset="0"/>
                <a:cs typeface="Times New Roman" panose="02020603050405020304" pitchFamily="18" charset="0"/>
              </a:rPr>
              <a:t>Assimilation activity B-Forum Theatre</a:t>
            </a:r>
            <a:endParaRPr lang="en-ZA" dirty="0"/>
          </a:p>
        </p:txBody>
      </p:sp>
      <p:sp>
        <p:nvSpPr>
          <p:cNvPr id="5" name="Slide Number Placeholder 4">
            <a:extLst>
              <a:ext uri="{FF2B5EF4-FFF2-40B4-BE49-F238E27FC236}">
                <a16:creationId xmlns:a16="http://schemas.microsoft.com/office/drawing/2014/main" id="{569F59F7-D8E6-8F65-E643-E92A8B1DA67B}"/>
              </a:ext>
            </a:extLst>
          </p:cNvPr>
          <p:cNvSpPr>
            <a:spLocks noGrp="1"/>
          </p:cNvSpPr>
          <p:nvPr>
            <p:ph type="sldNum" sz="quarter" idx="15"/>
          </p:nvPr>
        </p:nvSpPr>
        <p:spPr/>
        <p:txBody>
          <a:bodyPr/>
          <a:lstStyle/>
          <a:p>
            <a:fld id="{18D65601-5AE2-46FC-B138-694DDD2B510D}" type="slidenum">
              <a:rPr lang="en-US" smtClean="0"/>
              <a:pPr/>
              <a:t>14</a:t>
            </a:fld>
            <a:endParaRPr lang="en-US" dirty="0"/>
          </a:p>
        </p:txBody>
      </p:sp>
      <p:sp>
        <p:nvSpPr>
          <p:cNvPr id="7" name="TextBox 6">
            <a:extLst>
              <a:ext uri="{FF2B5EF4-FFF2-40B4-BE49-F238E27FC236}">
                <a16:creationId xmlns:a16="http://schemas.microsoft.com/office/drawing/2014/main" id="{F642DBB9-8ADB-8BA7-B967-657DB3EBF44F}"/>
              </a:ext>
            </a:extLst>
          </p:cNvPr>
          <p:cNvSpPr txBox="1"/>
          <p:nvPr/>
        </p:nvSpPr>
        <p:spPr>
          <a:xfrm>
            <a:off x="1221996" y="1931437"/>
            <a:ext cx="9748007" cy="2308324"/>
          </a:xfrm>
          <a:prstGeom prst="rect">
            <a:avLst/>
          </a:prstGeom>
          <a:noFill/>
        </p:spPr>
        <p:txBody>
          <a:bodyPr wrap="square">
            <a:spAutoFit/>
          </a:bodyPr>
          <a:lstStyle/>
          <a:p>
            <a:r>
              <a:rPr lang="en-US" sz="2400" dirty="0"/>
              <a:t>Meeting between the Witch and the Knight in front of the new craft of the Craftsmen in the middle of the city.</a:t>
            </a:r>
          </a:p>
          <a:p>
            <a:r>
              <a:rPr lang="en-US" sz="2400" dirty="0"/>
              <a:t>The symbols (Witch’s hat, Sword) alternate, and when the dialogue is interrupted, it must continue exactly from the point it was stopped. The drama facilitator may also begin or take the symbol if they wish to highlight a certain aspect.</a:t>
            </a:r>
            <a:endParaRPr lang="el-GR" sz="2400" dirty="0"/>
          </a:p>
        </p:txBody>
      </p:sp>
    </p:spTree>
    <p:extLst>
      <p:ext uri="{BB962C8B-B14F-4D97-AF65-F5344CB8AC3E}">
        <p14:creationId xmlns:p14="http://schemas.microsoft.com/office/powerpoint/2010/main" val="253526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232305-2A77-1A22-876A-1DED00E704E6}"/>
              </a:ext>
            </a:extLst>
          </p:cNvPr>
          <p:cNvSpPr>
            <a:spLocks noGrp="1"/>
          </p:cNvSpPr>
          <p:nvPr>
            <p:ph type="title"/>
          </p:nvPr>
        </p:nvSpPr>
        <p:spPr/>
        <p:txBody>
          <a:bodyPr/>
          <a:lstStyle/>
          <a:p>
            <a:r>
              <a:rPr lang="en-US" dirty="0"/>
              <a:t>Storytelling</a:t>
            </a:r>
            <a:endParaRPr lang="el-GR" dirty="0"/>
          </a:p>
        </p:txBody>
      </p:sp>
      <p:sp>
        <p:nvSpPr>
          <p:cNvPr id="3" name="Θέση περιεχομένου 2">
            <a:extLst>
              <a:ext uri="{FF2B5EF4-FFF2-40B4-BE49-F238E27FC236}">
                <a16:creationId xmlns:a16="http://schemas.microsoft.com/office/drawing/2014/main" id="{0E6A8090-E65D-D30B-C145-1020B184B14B}"/>
              </a:ext>
            </a:extLst>
          </p:cNvPr>
          <p:cNvSpPr>
            <a:spLocks noGrp="1"/>
          </p:cNvSpPr>
          <p:nvPr>
            <p:ph sz="quarter" idx="12"/>
          </p:nvPr>
        </p:nvSpPr>
        <p:spPr/>
        <p:txBody>
          <a:bodyPr>
            <a:normAutofit/>
          </a:bodyPr>
          <a:lstStyle/>
          <a:p>
            <a:r>
              <a:rPr lang="en-US" sz="2400" dirty="0"/>
              <a:t>For a last time you get inside the workshop as craftsmen and discuss about the decision. In a little bit the Knight will come for an answer!</a:t>
            </a:r>
            <a:endParaRPr lang="el-GR" sz="2400" dirty="0"/>
          </a:p>
        </p:txBody>
      </p:sp>
      <p:sp>
        <p:nvSpPr>
          <p:cNvPr id="4" name="Θέση αριθμού διαφάνειας 3">
            <a:extLst>
              <a:ext uri="{FF2B5EF4-FFF2-40B4-BE49-F238E27FC236}">
                <a16:creationId xmlns:a16="http://schemas.microsoft.com/office/drawing/2014/main" id="{16B5E9B4-66CC-6326-3806-6C833D1DAE68}"/>
              </a:ext>
            </a:extLst>
          </p:cNvPr>
          <p:cNvSpPr>
            <a:spLocks noGrp="1"/>
          </p:cNvSpPr>
          <p:nvPr>
            <p:ph type="sldNum" sz="quarter" idx="15"/>
          </p:nvPr>
        </p:nvSpPr>
        <p:spPr/>
        <p:txBody>
          <a:bodyPr/>
          <a:lstStyle/>
          <a:p>
            <a:fld id="{18D65601-5AE2-46FC-B138-694DDD2B510D}" type="slidenum">
              <a:rPr lang="en-US" smtClean="0"/>
              <a:pPr/>
              <a:t>15</a:t>
            </a:fld>
            <a:endParaRPr lang="en-US" dirty="0"/>
          </a:p>
        </p:txBody>
      </p:sp>
    </p:spTree>
    <p:extLst>
      <p:ext uri="{BB962C8B-B14F-4D97-AF65-F5344CB8AC3E}">
        <p14:creationId xmlns:p14="http://schemas.microsoft.com/office/powerpoint/2010/main" val="1204524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06A6E-D853-DE5B-A27D-27598DDA8E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5CF9F4-E736-111A-027C-D79D711164B9}"/>
              </a:ext>
            </a:extLst>
          </p:cNvPr>
          <p:cNvSpPr>
            <a:spLocks noGrp="1"/>
          </p:cNvSpPr>
          <p:nvPr>
            <p:ph type="title"/>
          </p:nvPr>
        </p:nvSpPr>
        <p:spPr>
          <a:xfrm>
            <a:off x="1455583" y="737116"/>
            <a:ext cx="7663250" cy="1032962"/>
          </a:xfrm>
        </p:spPr>
        <p:txBody>
          <a:bodyPr/>
          <a:lstStyle/>
          <a:p>
            <a:r>
              <a:rPr lang="en-US" dirty="0"/>
              <a:t>Action - announcement of decision</a:t>
            </a:r>
            <a:endParaRPr lang="en-ZA" dirty="0"/>
          </a:p>
        </p:txBody>
      </p:sp>
      <p:sp>
        <p:nvSpPr>
          <p:cNvPr id="5" name="Slide Number Placeholder 4">
            <a:extLst>
              <a:ext uri="{FF2B5EF4-FFF2-40B4-BE49-F238E27FC236}">
                <a16:creationId xmlns:a16="http://schemas.microsoft.com/office/drawing/2014/main" id="{E23B5AE0-4705-EF1D-0756-EA74041F1F34}"/>
              </a:ext>
            </a:extLst>
          </p:cNvPr>
          <p:cNvSpPr>
            <a:spLocks noGrp="1"/>
          </p:cNvSpPr>
          <p:nvPr>
            <p:ph type="sldNum" sz="quarter" idx="15"/>
          </p:nvPr>
        </p:nvSpPr>
        <p:spPr/>
        <p:txBody>
          <a:bodyPr/>
          <a:lstStyle/>
          <a:p>
            <a:fld id="{18D65601-5AE2-46FC-B138-694DDD2B510D}" type="slidenum">
              <a:rPr lang="en-US" smtClean="0"/>
              <a:pPr/>
              <a:t>16</a:t>
            </a:fld>
            <a:endParaRPr lang="en-US" dirty="0"/>
          </a:p>
        </p:txBody>
      </p:sp>
      <p:sp>
        <p:nvSpPr>
          <p:cNvPr id="6" name="TextBox 5">
            <a:extLst>
              <a:ext uri="{FF2B5EF4-FFF2-40B4-BE49-F238E27FC236}">
                <a16:creationId xmlns:a16="http://schemas.microsoft.com/office/drawing/2014/main" id="{3EE4AA69-79F6-AEFF-48A4-44EDA2FD9346}"/>
              </a:ext>
            </a:extLst>
          </p:cNvPr>
          <p:cNvSpPr txBox="1"/>
          <p:nvPr/>
        </p:nvSpPr>
        <p:spPr>
          <a:xfrm>
            <a:off x="1381118" y="2084475"/>
            <a:ext cx="9541347" cy="830997"/>
          </a:xfrm>
          <a:prstGeom prst="rect">
            <a:avLst/>
          </a:prstGeom>
          <a:noFill/>
        </p:spPr>
        <p:txBody>
          <a:bodyPr wrap="square">
            <a:spAutoFit/>
          </a:bodyPr>
          <a:lstStyle/>
          <a:p>
            <a:pPr marL="0" indent="0">
              <a:buNone/>
            </a:pPr>
            <a:r>
              <a:rPr lang="en-US" sz="2400" dirty="0"/>
              <a:t>The Knight returns. The craftsmen talk to him and announce their decision.</a:t>
            </a:r>
            <a:endParaRPr lang="el-GR" sz="2400" dirty="0"/>
          </a:p>
        </p:txBody>
      </p:sp>
    </p:spTree>
    <p:extLst>
      <p:ext uri="{BB962C8B-B14F-4D97-AF65-F5344CB8AC3E}">
        <p14:creationId xmlns:p14="http://schemas.microsoft.com/office/powerpoint/2010/main" val="2484214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8C7FD-76DA-3814-6922-8CCB550445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2C8768-7FDC-5FE8-D1B2-FC25602B251D}"/>
              </a:ext>
            </a:extLst>
          </p:cNvPr>
          <p:cNvSpPr>
            <a:spLocks noGrp="1"/>
          </p:cNvSpPr>
          <p:nvPr>
            <p:ph type="title"/>
          </p:nvPr>
        </p:nvSpPr>
        <p:spPr>
          <a:xfrm>
            <a:off x="1455583" y="737116"/>
            <a:ext cx="7663250" cy="1032962"/>
          </a:xfrm>
        </p:spPr>
        <p:txBody>
          <a:bodyPr/>
          <a:lstStyle/>
          <a:p>
            <a:r>
              <a:rPr lang="en-US" dirty="0"/>
              <a:t>Reflection</a:t>
            </a:r>
            <a:endParaRPr lang="en-ZA" dirty="0"/>
          </a:p>
        </p:txBody>
      </p:sp>
      <p:sp>
        <p:nvSpPr>
          <p:cNvPr id="5" name="Slide Number Placeholder 4">
            <a:extLst>
              <a:ext uri="{FF2B5EF4-FFF2-40B4-BE49-F238E27FC236}">
                <a16:creationId xmlns:a16="http://schemas.microsoft.com/office/drawing/2014/main" id="{AB405379-A619-94CC-1594-BE48EF5F58DB}"/>
              </a:ext>
            </a:extLst>
          </p:cNvPr>
          <p:cNvSpPr>
            <a:spLocks noGrp="1"/>
          </p:cNvSpPr>
          <p:nvPr>
            <p:ph type="sldNum" sz="quarter" idx="15"/>
          </p:nvPr>
        </p:nvSpPr>
        <p:spPr/>
        <p:txBody>
          <a:bodyPr/>
          <a:lstStyle/>
          <a:p>
            <a:fld id="{18D65601-5AE2-46FC-B138-694DDD2B510D}" type="slidenum">
              <a:rPr lang="en-US" smtClean="0"/>
              <a:pPr/>
              <a:t>17</a:t>
            </a:fld>
            <a:endParaRPr lang="en-US" dirty="0"/>
          </a:p>
        </p:txBody>
      </p:sp>
      <p:sp>
        <p:nvSpPr>
          <p:cNvPr id="6" name="TextBox 5">
            <a:extLst>
              <a:ext uri="{FF2B5EF4-FFF2-40B4-BE49-F238E27FC236}">
                <a16:creationId xmlns:a16="http://schemas.microsoft.com/office/drawing/2014/main" id="{84A14FBB-DD2D-686E-5103-F17728297406}"/>
              </a:ext>
            </a:extLst>
          </p:cNvPr>
          <p:cNvSpPr txBox="1"/>
          <p:nvPr/>
        </p:nvSpPr>
        <p:spPr>
          <a:xfrm>
            <a:off x="1381118" y="2084475"/>
            <a:ext cx="9541347" cy="1938992"/>
          </a:xfrm>
          <a:prstGeom prst="rect">
            <a:avLst/>
          </a:prstGeom>
          <a:noFill/>
        </p:spPr>
        <p:txBody>
          <a:bodyPr wrap="square">
            <a:spAutoFit/>
          </a:bodyPr>
          <a:lstStyle/>
          <a:p>
            <a:r>
              <a:rPr lang="en-US" sz="2400" dirty="0"/>
              <a:t>Time skip: </a:t>
            </a:r>
          </a:p>
          <a:p>
            <a:r>
              <a:rPr lang="en-US" sz="2400" dirty="0"/>
              <a:t>20 years later, a headline is published at the local newspaper with a picture of the Knight. The sentence starts like this: </a:t>
            </a:r>
          </a:p>
          <a:p>
            <a:r>
              <a:rPr lang="en-US" sz="2400" dirty="0"/>
              <a:t>“10 years passed since….”</a:t>
            </a:r>
          </a:p>
          <a:p>
            <a:r>
              <a:rPr lang="en-US" sz="2400" dirty="0"/>
              <a:t>Finish the sentence. </a:t>
            </a:r>
            <a:endParaRPr lang="el-GR" sz="2400" dirty="0"/>
          </a:p>
        </p:txBody>
      </p:sp>
    </p:spTree>
    <p:extLst>
      <p:ext uri="{BB962C8B-B14F-4D97-AF65-F5344CB8AC3E}">
        <p14:creationId xmlns:p14="http://schemas.microsoft.com/office/powerpoint/2010/main" val="2440099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E1334-BA70-E8DC-ED84-8BA75EA663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8B87B9-4FCE-EE30-6863-FC4DE5CCB376}"/>
              </a:ext>
            </a:extLst>
          </p:cNvPr>
          <p:cNvSpPr>
            <a:spLocks noGrp="1"/>
          </p:cNvSpPr>
          <p:nvPr>
            <p:ph type="title"/>
          </p:nvPr>
        </p:nvSpPr>
        <p:spPr>
          <a:xfrm>
            <a:off x="1455583" y="737116"/>
            <a:ext cx="7663250" cy="1032962"/>
          </a:xfrm>
        </p:spPr>
        <p:txBody>
          <a:bodyPr/>
          <a:lstStyle/>
          <a:p>
            <a:r>
              <a:rPr lang="en-US" dirty="0"/>
              <a:t>Materials</a:t>
            </a:r>
            <a:endParaRPr lang="en-ZA" dirty="0"/>
          </a:p>
        </p:txBody>
      </p:sp>
      <p:sp>
        <p:nvSpPr>
          <p:cNvPr id="5" name="Slide Number Placeholder 4">
            <a:extLst>
              <a:ext uri="{FF2B5EF4-FFF2-40B4-BE49-F238E27FC236}">
                <a16:creationId xmlns:a16="http://schemas.microsoft.com/office/drawing/2014/main" id="{C0284DBF-884D-FA9F-F467-1E9F35895CEC}"/>
              </a:ext>
            </a:extLst>
          </p:cNvPr>
          <p:cNvSpPr>
            <a:spLocks noGrp="1"/>
          </p:cNvSpPr>
          <p:nvPr>
            <p:ph type="sldNum" sz="quarter" idx="15"/>
          </p:nvPr>
        </p:nvSpPr>
        <p:spPr/>
        <p:txBody>
          <a:bodyPr/>
          <a:lstStyle/>
          <a:p>
            <a:fld id="{18D65601-5AE2-46FC-B138-694DDD2B510D}" type="slidenum">
              <a:rPr lang="en-US" smtClean="0"/>
              <a:pPr/>
              <a:t>18</a:t>
            </a:fld>
            <a:endParaRPr lang="en-US" dirty="0"/>
          </a:p>
        </p:txBody>
      </p:sp>
      <p:sp>
        <p:nvSpPr>
          <p:cNvPr id="6" name="TextBox 5">
            <a:extLst>
              <a:ext uri="{FF2B5EF4-FFF2-40B4-BE49-F238E27FC236}">
                <a16:creationId xmlns:a16="http://schemas.microsoft.com/office/drawing/2014/main" id="{197803DA-299C-5766-5448-2BD0B365BCFA}"/>
              </a:ext>
            </a:extLst>
          </p:cNvPr>
          <p:cNvSpPr txBox="1"/>
          <p:nvPr/>
        </p:nvSpPr>
        <p:spPr>
          <a:xfrm>
            <a:off x="1381118" y="2084475"/>
            <a:ext cx="9541347" cy="2677656"/>
          </a:xfrm>
          <a:prstGeom prst="rect">
            <a:avLst/>
          </a:prstGeom>
          <a:noFill/>
        </p:spPr>
        <p:txBody>
          <a:bodyPr wrap="square">
            <a:spAutoFit/>
          </a:bodyPr>
          <a:lstStyle/>
          <a:p>
            <a:r>
              <a:rPr lang="en-US" sz="2400" dirty="0"/>
              <a:t>Rope</a:t>
            </a:r>
          </a:p>
          <a:p>
            <a:r>
              <a:rPr lang="en-US" sz="2400" dirty="0"/>
              <a:t>Iron tools (tools, hammers, screwdrivers, chains, horseshoes)</a:t>
            </a:r>
          </a:p>
          <a:p>
            <a:r>
              <a:rPr lang="en-US" sz="2400" dirty="0"/>
              <a:t>Witch’s hat</a:t>
            </a:r>
          </a:p>
          <a:p>
            <a:r>
              <a:rPr lang="en-US" sz="2400" dirty="0"/>
              <a:t>Fake sword</a:t>
            </a:r>
          </a:p>
          <a:p>
            <a:r>
              <a:rPr lang="en-US" sz="2400" dirty="0"/>
              <a:t>Chair</a:t>
            </a:r>
          </a:p>
          <a:p>
            <a:r>
              <a:rPr lang="en-US" sz="2400" dirty="0"/>
              <a:t>Paper Sheets &amp; Pencils</a:t>
            </a:r>
          </a:p>
          <a:p>
            <a:endParaRPr lang="el-GR" sz="2400" dirty="0"/>
          </a:p>
        </p:txBody>
      </p:sp>
    </p:spTree>
    <p:extLst>
      <p:ext uri="{BB962C8B-B14F-4D97-AF65-F5344CB8AC3E}">
        <p14:creationId xmlns:p14="http://schemas.microsoft.com/office/powerpoint/2010/main" val="2457214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Θέση εικόνας 8">
            <a:extLst>
              <a:ext uri="{FF2B5EF4-FFF2-40B4-BE49-F238E27FC236}">
                <a16:creationId xmlns:a16="http://schemas.microsoft.com/office/drawing/2014/main" id="{6EFF5E43-7828-3F10-F581-AC33B24F235F}"/>
              </a:ext>
            </a:extLst>
          </p:cNvPr>
          <p:cNvPicPr>
            <a:picLocks noGrp="1" noChangeAspect="1"/>
          </p:cNvPicPr>
          <p:nvPr>
            <p:ph sz="quarter" idx="12"/>
          </p:nvPr>
        </p:nvPicPr>
        <p:blipFill>
          <a:blip r:embed="rId2"/>
          <a:srcRect t="12500" b="1250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169497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Θέση εικόνας 12">
            <a:extLst>
              <a:ext uri="{FF2B5EF4-FFF2-40B4-BE49-F238E27FC236}">
                <a16:creationId xmlns:a16="http://schemas.microsoft.com/office/drawing/2014/main" id="{02257C9A-E273-ABA0-3EDF-E74256E359A5}"/>
              </a:ext>
            </a:extLst>
          </p:cNvPr>
          <p:cNvPicPr>
            <a:picLocks noGrp="1" noChangeAspect="1"/>
          </p:cNvPicPr>
          <p:nvPr>
            <p:ph sz="quarter" idx="12"/>
          </p:nvPr>
        </p:nvPicPr>
        <p:blipFill>
          <a:blip r:embed="rId2"/>
          <a:srcRect t="6995" b="1800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668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εικόνας 4">
            <a:extLst>
              <a:ext uri="{FF2B5EF4-FFF2-40B4-BE49-F238E27FC236}">
                <a16:creationId xmlns:a16="http://schemas.microsoft.com/office/drawing/2014/main" id="{840FAE8D-6C59-00FB-981A-21C03B0A66D5}"/>
              </a:ext>
            </a:extLst>
          </p:cNvPr>
          <p:cNvPicPr>
            <a:picLocks noGrp="1" noChangeAspect="1"/>
          </p:cNvPicPr>
          <p:nvPr>
            <p:ph sz="quarter" idx="12"/>
          </p:nvPr>
        </p:nvPicPr>
        <p:blipFill>
          <a:blip r:embed="rId2"/>
          <a:stretch>
            <a:fillRect/>
          </a:stretch>
        </p:blipFill>
        <p:spPr>
          <a:xfrm>
            <a:off x="3698697" y="68263"/>
            <a:ext cx="4818579" cy="6789737"/>
          </a:xfrm>
          <a:prstGeom prst="rect">
            <a:avLst/>
          </a:prstGeom>
          <a:noFill/>
        </p:spPr>
      </p:pic>
    </p:spTree>
    <p:extLst>
      <p:ext uri="{BB962C8B-B14F-4D97-AF65-F5344CB8AC3E}">
        <p14:creationId xmlns:p14="http://schemas.microsoft.com/office/powerpoint/2010/main" val="2501093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1732C-7338-DBA0-BD19-1FA88304749F}"/>
              </a:ext>
            </a:extLst>
          </p:cNvPr>
          <p:cNvSpPr>
            <a:spLocks noGrp="1"/>
          </p:cNvSpPr>
          <p:nvPr>
            <p:ph type="title"/>
          </p:nvPr>
        </p:nvSpPr>
        <p:spPr>
          <a:xfrm>
            <a:off x="1317614" y="690511"/>
            <a:ext cx="4964671" cy="5253089"/>
          </a:xfrm>
        </p:spPr>
        <p:txBody>
          <a:bodyPr/>
          <a:lstStyle/>
          <a:p>
            <a:r>
              <a:rPr lang="en-US" dirty="0"/>
              <a:t>Thank</a:t>
            </a:r>
            <a:br>
              <a:rPr lang="en-US" dirty="0"/>
            </a:br>
            <a:r>
              <a:rPr lang="en-US" dirty="0"/>
              <a:t>you</a:t>
            </a:r>
          </a:p>
        </p:txBody>
      </p:sp>
    </p:spTree>
    <p:extLst>
      <p:ext uri="{BB962C8B-B14F-4D97-AF65-F5344CB8AC3E}">
        <p14:creationId xmlns:p14="http://schemas.microsoft.com/office/powerpoint/2010/main" val="70437084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DB7358-0BCB-4DEB-B717-C1D7CC555F05}">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2.xml><?xml version="1.0" encoding="utf-8"?>
<ds:datastoreItem xmlns:ds="http://schemas.openxmlformats.org/officeDocument/2006/customXml" ds:itemID="{B69E9DE5-EFFE-4262-A023-32732F0B666C}">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E3707C-8CAB-4302-B7E1-D32E1543E05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{28F813E6-9F94-4F79-81EE-2AA7A2EF71D8}TF3977e381-cba5-49b1-ba43-b5d865517af907ebbda9_win32-372d4d6ae720</Template>
  <TotalTime>140</TotalTime>
  <Words>857</Words>
  <Application>Microsoft Office PowerPoint</Application>
  <PresentationFormat>Ευρεία οθόνη</PresentationFormat>
  <Paragraphs>77</Paragraphs>
  <Slides>22</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22</vt:i4>
      </vt:variant>
    </vt:vector>
  </HeadingPairs>
  <TitlesOfParts>
    <vt:vector size="29" baseType="lpstr">
      <vt:lpstr>Aptos</vt:lpstr>
      <vt:lpstr>Arial</vt:lpstr>
      <vt:lpstr>Calibri</vt:lpstr>
      <vt:lpstr>Times New Roman</vt:lpstr>
      <vt:lpstr>Tisa Offc Serif Pro</vt:lpstr>
      <vt:lpstr>Univers Light</vt:lpstr>
      <vt:lpstr>Custom</vt:lpstr>
      <vt:lpstr>Παρουσίαση του PowerPoint</vt:lpstr>
      <vt:lpstr>The Knight with the enchanted armor: The iron burden</vt:lpstr>
      <vt:lpstr>Title: The Knight with the enchanted armor: the iron burden Reference group: Community residents next to a garbage dump Central Question: “How is it like to find the best solution for the community in adverse conditions?” Common Role: Blacksmiths – Craftsmen (The best in the area!) Roles of the Animator: The Knight (1st viewpoint), The Witch (2nd viewpoint) Where: in a castle state When: sometime, maybe recently, maybe not </vt:lpstr>
      <vt:lpstr>Storytelling</vt:lpstr>
      <vt:lpstr>Space Building activities</vt:lpstr>
      <vt:lpstr>Role Building Activites</vt:lpstr>
      <vt:lpstr>Storytelling</vt:lpstr>
      <vt:lpstr>1st  point of view- The knight </vt:lpstr>
      <vt:lpstr>Assimilation activity A </vt:lpstr>
      <vt:lpstr>Assimilation activity B </vt:lpstr>
      <vt:lpstr>Storytelling</vt:lpstr>
      <vt:lpstr>2nd  point of view- The Witch</vt:lpstr>
      <vt:lpstr>Assimilation activity A </vt:lpstr>
      <vt:lpstr>Assimilation activity B-Forum Theatre</vt:lpstr>
      <vt:lpstr>Storytelling</vt:lpstr>
      <vt:lpstr>Action - announcement of decision</vt:lpstr>
      <vt:lpstr>Reflection</vt:lpstr>
      <vt:lpstr>Materials</vt:lpstr>
      <vt:lpstr>Παρουσίαση του PowerPoint</vt:lpstr>
      <vt:lpstr>Παρουσίαση του PowerPoint</vt:lpstr>
      <vt:lpstr>Παρουσίαση του PowerPoint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Foteini Spyrou</dc:creator>
  <cp:lastModifiedBy>Stella Hatziaggeli</cp:lastModifiedBy>
  <cp:revision>9</cp:revision>
  <dcterms:created xsi:type="dcterms:W3CDTF">2026-05-23T14:49:50Z</dcterms:created>
  <dcterms:modified xsi:type="dcterms:W3CDTF">2026-05-24T18:33:47Z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