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1" r:id="rId16"/>
    <p:sldId id="272" r:id="rId17"/>
    <p:sldId id="273" r:id="rId18"/>
    <p:sldId id="274"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2BA057-B59B-FEF9-8AD8-030C746FB45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8B13D24-3516-0A66-DF2C-E74ABF8ABF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3A9A8BF-0A49-1D39-9F89-566E3F1FE04C}"/>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07D49D02-DA03-863A-A9EE-17AAF061DC7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FDB7EA3-A3FE-478D-4755-F159F8BD5055}"/>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2226138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8A631B-9C89-0575-7EC3-B933665F0B4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9B1F298-22D5-B951-7848-2DE579DC554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F463D32-6E38-E4FA-A348-8FB0FC85EAF4}"/>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579F1069-39E5-4460-7CE6-424D22FB3A1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9C1258F-BA7A-2EA5-72F4-895A3FA69E69}"/>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722994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4B9223F-C53B-2E4B-11B6-76C4FFECC81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88B6383-5416-2367-5617-DD7DE3FA13C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9EDA5C-327F-A112-167E-F2626734A2CD}"/>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07A8F92F-6B4E-5C43-2C2C-5C0F75E74D2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EDCE87B-0D70-4B77-5C04-915B2676DE4C}"/>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120865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A52450-7735-714C-5291-E72F6AC2BFF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0BBF77A-C593-EAA6-7342-711F1D237E8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285DA81-30DF-867D-44CA-828DA105C742}"/>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3C2A9A2A-D69E-658A-092D-6161FDFC0A4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7764C1E-163A-C50C-537E-EEF5C3CF5381}"/>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100184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ED576B-555B-EAA6-9F8B-F4D2A1E9CBF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4B3C474-4A3F-233E-47BE-005CA997792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5219DF4-B8A4-D414-387C-C7FC1BB26589}"/>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A3B96E3A-1BFF-B4DD-0EC9-2F319107359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F321AAE-1AAA-73B7-5BFD-0159152674D3}"/>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341009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6BB8BF-524F-0C88-44A2-BB561B5ABAC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EC7B1E9-7B67-7B77-8BB3-F2B20007DAE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0A5A442-AD1E-EC52-095E-2F55284A3BA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F751E5C-A456-F7F2-0D74-F1D26AD40E7C}"/>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6" name="Θέση υποσέλιδου 5">
            <a:extLst>
              <a:ext uri="{FF2B5EF4-FFF2-40B4-BE49-F238E27FC236}">
                <a16:creationId xmlns:a16="http://schemas.microsoft.com/office/drawing/2014/main" id="{CA61002B-4284-B448-0034-6DAE9D63CAC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10DFE54-EB2E-538E-8535-666596AAD64F}"/>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367607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22544B-661C-CADA-D07E-7582348F5C6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8CA816E-81A9-ABCE-8311-839AA9CE79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1643EA6-7643-1F95-0884-3D4E0D3947C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CBE221E-F824-A495-D63B-B5A5554E23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CFDCC76-8439-5BB7-8B8F-13EB1999625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5ADA74C-642C-DD87-74A3-3F913C5C588C}"/>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8" name="Θέση υποσέλιδου 7">
            <a:extLst>
              <a:ext uri="{FF2B5EF4-FFF2-40B4-BE49-F238E27FC236}">
                <a16:creationId xmlns:a16="http://schemas.microsoft.com/office/drawing/2014/main" id="{141BC357-51C4-4B1F-3F1D-AA4D14BE5DD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A267EDA-0FAB-21BA-E8FA-592F7EDA5830}"/>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120718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A3D651-5276-04FB-433E-F54DD63E772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E62559C-538B-AA50-9F92-A7EA11CDD0D4}"/>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4" name="Θέση υποσέλιδου 3">
            <a:extLst>
              <a:ext uri="{FF2B5EF4-FFF2-40B4-BE49-F238E27FC236}">
                <a16:creationId xmlns:a16="http://schemas.microsoft.com/office/drawing/2014/main" id="{7BDFD8D2-1158-71CB-3B32-CA7576457BA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A4ABAB2-DE54-2FB3-1D51-CA346AF9A85E}"/>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316894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107F2CD-17B0-2678-7534-245486628350}"/>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3" name="Θέση υποσέλιδου 2">
            <a:extLst>
              <a:ext uri="{FF2B5EF4-FFF2-40B4-BE49-F238E27FC236}">
                <a16:creationId xmlns:a16="http://schemas.microsoft.com/office/drawing/2014/main" id="{604F7F5D-6943-5159-C9AC-26B7644A8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F6A6DCF-FDCD-5046-9519-2B3945B74D8C}"/>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1828509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0B8340-4F50-433F-D8BD-DE78806A445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6CC72CF-90B1-846F-00A9-6A2192A6A3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8DAFE97-C0F4-CC76-9507-9FD69E8872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CC98568-AE51-638D-25C4-E0B04F321581}"/>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6" name="Θέση υποσέλιδου 5">
            <a:extLst>
              <a:ext uri="{FF2B5EF4-FFF2-40B4-BE49-F238E27FC236}">
                <a16:creationId xmlns:a16="http://schemas.microsoft.com/office/drawing/2014/main" id="{D33550CC-6A24-1A42-FDCF-8820CCBE62D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B8A541D-3154-32D9-FBB3-2DAC85CB4614}"/>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374824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83FF8A-CD78-575E-1A5A-EC8F70DF7EC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1F780C7-15E5-86D9-844C-F2AC2261BC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DFCA2F9-A42C-5251-4AD0-DE43F8CC8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1944B43-3C24-B241-D237-7983678FB6EF}"/>
              </a:ext>
            </a:extLst>
          </p:cNvPr>
          <p:cNvSpPr>
            <a:spLocks noGrp="1"/>
          </p:cNvSpPr>
          <p:nvPr>
            <p:ph type="dt" sz="half" idx="10"/>
          </p:nvPr>
        </p:nvSpPr>
        <p:spPr/>
        <p:txBody>
          <a:bodyPr/>
          <a:lstStyle/>
          <a:p>
            <a:fld id="{BCFA8453-1DD5-401E-A97A-85B50D83B926}" type="datetimeFigureOut">
              <a:rPr lang="el-GR" smtClean="0"/>
              <a:t>20/5/2026</a:t>
            </a:fld>
            <a:endParaRPr lang="el-GR"/>
          </a:p>
        </p:txBody>
      </p:sp>
      <p:sp>
        <p:nvSpPr>
          <p:cNvPr id="6" name="Θέση υποσέλιδου 5">
            <a:extLst>
              <a:ext uri="{FF2B5EF4-FFF2-40B4-BE49-F238E27FC236}">
                <a16:creationId xmlns:a16="http://schemas.microsoft.com/office/drawing/2014/main" id="{A06D6D94-3230-4C07-D46F-7174AD4CAFD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3A4779A-DF54-C13E-C6C2-8A0280DE6B21}"/>
              </a:ext>
            </a:extLst>
          </p:cNvPr>
          <p:cNvSpPr>
            <a:spLocks noGrp="1"/>
          </p:cNvSpPr>
          <p:nvPr>
            <p:ph type="sldNum" sz="quarter" idx="12"/>
          </p:nvPr>
        </p:nvSpPr>
        <p:spPr/>
        <p:txBody>
          <a:bodyPr/>
          <a:lstStyle/>
          <a:p>
            <a:fld id="{D02A19D4-A289-4CB3-862E-78658D428379}" type="slidenum">
              <a:rPr lang="el-GR" smtClean="0"/>
              <a:t>‹#›</a:t>
            </a:fld>
            <a:endParaRPr lang="el-GR"/>
          </a:p>
        </p:txBody>
      </p:sp>
    </p:spTree>
    <p:extLst>
      <p:ext uri="{BB962C8B-B14F-4D97-AF65-F5344CB8AC3E}">
        <p14:creationId xmlns:p14="http://schemas.microsoft.com/office/powerpoint/2010/main" val="3413994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22A8B8F-F3D4-9EA8-D1B1-BC7209BA77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85ED39A-2AED-736F-0E13-34ECC5B7A9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163ED02-186D-9800-DABF-50E5B10548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CFA8453-1DD5-401E-A97A-85B50D83B926}" type="datetimeFigureOut">
              <a:rPr lang="el-GR" smtClean="0"/>
              <a:t>20/5/2026</a:t>
            </a:fld>
            <a:endParaRPr lang="el-GR"/>
          </a:p>
        </p:txBody>
      </p:sp>
      <p:sp>
        <p:nvSpPr>
          <p:cNvPr id="5" name="Θέση υποσέλιδου 4">
            <a:extLst>
              <a:ext uri="{FF2B5EF4-FFF2-40B4-BE49-F238E27FC236}">
                <a16:creationId xmlns:a16="http://schemas.microsoft.com/office/drawing/2014/main" id="{62BC6563-1A03-BE00-BDA9-D869CD258A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D8FCB3EF-A7D8-CA61-0BF4-40DDE2788A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2A19D4-A289-4CB3-862E-78658D428379}" type="slidenum">
              <a:rPr lang="el-GR" smtClean="0"/>
              <a:t>‹#›</a:t>
            </a:fld>
            <a:endParaRPr lang="el-GR"/>
          </a:p>
        </p:txBody>
      </p:sp>
    </p:spTree>
    <p:extLst>
      <p:ext uri="{BB962C8B-B14F-4D97-AF65-F5344CB8AC3E}">
        <p14:creationId xmlns:p14="http://schemas.microsoft.com/office/powerpoint/2010/main" val="2588669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DF9772-E8A5-A846-3151-2D0DC108FF95}"/>
              </a:ext>
            </a:extLst>
          </p:cNvPr>
          <p:cNvSpPr>
            <a:spLocks noGrp="1"/>
          </p:cNvSpPr>
          <p:nvPr>
            <p:ph type="ctrTitle"/>
          </p:nvPr>
        </p:nvSpPr>
        <p:spPr/>
        <p:txBody>
          <a:bodyPr/>
          <a:lstStyle/>
          <a:p>
            <a:pPr marL="153670" marR="3175">
              <a:spcBef>
                <a:spcPts val="80"/>
              </a:spcBef>
            </a:pPr>
            <a:r>
              <a:rPr lang="en-US" sz="1800" b="1" i="1" spc="-25" dirty="0">
                <a:solidFill>
                  <a:srgbClr val="4F81BD"/>
                </a:solidFill>
                <a:effectLst/>
                <a:latin typeface="Times New Roman" panose="02020603050405020304" pitchFamily="18" charset="0"/>
                <a:ea typeface="Times New Roman" panose="02020603050405020304" pitchFamily="18" charset="0"/>
              </a:rPr>
              <a:t>Applied and Environmental</a:t>
            </a:r>
            <a:r>
              <a:rPr lang="en-US" sz="1800" b="1" i="1" spc="-205" dirty="0">
                <a:solidFill>
                  <a:srgbClr val="4F81BD"/>
                </a:solidFill>
                <a:effectLst/>
                <a:latin typeface="Times New Roman" panose="02020603050405020304" pitchFamily="18" charset="0"/>
                <a:ea typeface="Times New Roman" panose="02020603050405020304" pitchFamily="18" charset="0"/>
              </a:rPr>
              <a:t> </a:t>
            </a:r>
            <a:r>
              <a:rPr lang="en-US" sz="1800" b="1" i="1" spc="-10" dirty="0">
                <a:solidFill>
                  <a:srgbClr val="4F81BD"/>
                </a:solidFill>
                <a:effectLst/>
                <a:latin typeface="Times New Roman" panose="02020603050405020304" pitchFamily="18" charset="0"/>
                <a:ea typeface="Times New Roman" panose="02020603050405020304" pitchFamily="18" charset="0"/>
              </a:rPr>
              <a:t>Theatre 1</a:t>
            </a:r>
            <a:r>
              <a:rPr lang="en-US" sz="1800" b="1" i="1" spc="-10" baseline="30000" dirty="0">
                <a:solidFill>
                  <a:srgbClr val="4F81BD"/>
                </a:solidFill>
                <a:effectLst/>
                <a:latin typeface="Times New Roman" panose="02020603050405020304" pitchFamily="18" charset="0"/>
                <a:ea typeface="Times New Roman" panose="02020603050405020304" pitchFamily="18" charset="0"/>
              </a:rPr>
              <a:t>st</a:t>
            </a:r>
            <a:r>
              <a:rPr lang="en-US" sz="1800" b="1" i="1" spc="-10" dirty="0">
                <a:solidFill>
                  <a:srgbClr val="4F81BD"/>
                </a:solidFill>
                <a:effectLst/>
                <a:latin typeface="Times New Roman" panose="02020603050405020304" pitchFamily="18" charset="0"/>
                <a:ea typeface="Times New Roman" panose="02020603050405020304" pitchFamily="18" charset="0"/>
              </a:rPr>
              <a:t> </a:t>
            </a:r>
            <a:r>
              <a:rPr lang="en-US" sz="1800" b="1" i="1" dirty="0">
                <a:solidFill>
                  <a:srgbClr val="4F81BD"/>
                </a:solidFill>
                <a:effectLst/>
                <a:latin typeface="Times New Roman" panose="02020603050405020304" pitchFamily="18" charset="0"/>
                <a:ea typeface="Times New Roman" panose="02020603050405020304" pitchFamily="18" charset="0"/>
              </a:rPr>
              <a:t>Symposium</a:t>
            </a:r>
            <a:br>
              <a:rPr lang="el-GR" sz="1800" b="1" i="1" dirty="0">
                <a:effectLst/>
                <a:latin typeface="Times New Roman" panose="02020603050405020304" pitchFamily="18" charset="0"/>
                <a:ea typeface="Times New Roman" panose="02020603050405020304" pitchFamily="18" charset="0"/>
              </a:rPr>
            </a:br>
            <a:r>
              <a:rPr lang="en-US" sz="1800" b="1" i="1" dirty="0">
                <a:effectLst/>
                <a:latin typeface="Times New Roman" panose="02020603050405020304" pitchFamily="18" charset="0"/>
                <a:ea typeface="Times New Roman" panose="02020603050405020304" pitchFamily="18" charset="0"/>
              </a:rPr>
              <a:t>Community Theatre and Environmental Pressures in the Coastal Communities of the Mediterranean (THEATRE2SEA)</a:t>
            </a:r>
            <a:br>
              <a:rPr lang="el-GR" sz="1800" dirty="0">
                <a:effectLst/>
                <a:latin typeface="Times New Roman" panose="02020603050405020304" pitchFamily="18" charset="0"/>
                <a:ea typeface="Times New Roman" panose="02020603050405020304" pitchFamily="18" charset="0"/>
              </a:rPr>
            </a:br>
            <a:r>
              <a:rPr lang="el-GR" sz="1800" b="1" kern="0" dirty="0">
                <a:latin typeface="Times New Roman" panose="02020603050405020304" pitchFamily="18" charset="0"/>
                <a:ea typeface="Times New Roman" panose="02020603050405020304" pitchFamily="18" charset="0"/>
              </a:rPr>
              <a:t>25</a:t>
            </a:r>
            <a:r>
              <a:rPr lang="en-US" sz="1800" b="1" kern="0" dirty="0">
                <a:effectLst/>
                <a:latin typeface="Times New Roman" panose="02020603050405020304" pitchFamily="18" charset="0"/>
                <a:ea typeface="Times New Roman" panose="02020603050405020304" pitchFamily="18" charset="0"/>
              </a:rPr>
              <a:t>-</a:t>
            </a:r>
            <a:r>
              <a:rPr lang="el-GR" sz="1800" b="1" kern="0" dirty="0">
                <a:effectLst/>
                <a:latin typeface="Times New Roman" panose="02020603050405020304" pitchFamily="18" charset="0"/>
                <a:ea typeface="Times New Roman" panose="02020603050405020304" pitchFamily="18" charset="0"/>
              </a:rPr>
              <a:t>26</a:t>
            </a:r>
            <a:r>
              <a:rPr lang="en-US" sz="1800" b="1" kern="0" dirty="0">
                <a:effectLst/>
                <a:latin typeface="Times New Roman" panose="02020603050405020304" pitchFamily="18" charset="0"/>
                <a:ea typeface="Times New Roman" panose="02020603050405020304" pitchFamily="18" charset="0"/>
              </a:rPr>
              <a:t> </a:t>
            </a:r>
            <a:r>
              <a:rPr lang="en-US" sz="1800" b="1" kern="0" dirty="0">
                <a:latin typeface="Times New Roman" panose="02020603050405020304" pitchFamily="18" charset="0"/>
                <a:ea typeface="Times New Roman" panose="02020603050405020304" pitchFamily="18" charset="0"/>
              </a:rPr>
              <a:t>May</a:t>
            </a:r>
            <a:r>
              <a:rPr lang="en-US" sz="1800" b="1" kern="0" dirty="0">
                <a:effectLst/>
                <a:latin typeface="Times New Roman" panose="02020603050405020304" pitchFamily="18" charset="0"/>
                <a:ea typeface="Times New Roman" panose="02020603050405020304" pitchFamily="18" charset="0"/>
              </a:rPr>
              <a:t> 202</a:t>
            </a:r>
            <a:r>
              <a:rPr lang="el-GR" sz="1800" b="1" kern="0" dirty="0">
                <a:effectLst/>
                <a:latin typeface="Times New Roman" panose="02020603050405020304" pitchFamily="18" charset="0"/>
                <a:ea typeface="Times New Roman" panose="02020603050405020304" pitchFamily="18" charset="0"/>
              </a:rPr>
              <a:t>6</a:t>
            </a:r>
            <a:br>
              <a:rPr lang="el-GR" sz="1800" b="1" kern="0" dirty="0">
                <a:effectLst/>
                <a:latin typeface="Times New Roman" panose="02020603050405020304" pitchFamily="18" charset="0"/>
                <a:ea typeface="Times New Roman" panose="02020603050405020304" pitchFamily="18" charset="0"/>
              </a:rPr>
            </a:br>
            <a:endParaRPr lang="el-GR" dirty="0"/>
          </a:p>
        </p:txBody>
      </p:sp>
      <p:pic>
        <p:nvPicPr>
          <p:cNvPr id="6" name="Εικόνα 5">
            <a:extLst>
              <a:ext uri="{FF2B5EF4-FFF2-40B4-BE49-F238E27FC236}">
                <a16:creationId xmlns:a16="http://schemas.microsoft.com/office/drawing/2014/main" id="{4B5F4303-7CA5-009D-7FAE-8B22C828A2F8}"/>
              </a:ext>
            </a:extLst>
          </p:cNvPr>
          <p:cNvPicPr>
            <a:picLocks noChangeAspect="1"/>
          </p:cNvPicPr>
          <p:nvPr/>
        </p:nvPicPr>
        <p:blipFill>
          <a:blip r:embed="rId2"/>
          <a:stretch>
            <a:fillRect/>
          </a:stretch>
        </p:blipFill>
        <p:spPr>
          <a:xfrm>
            <a:off x="7636468" y="4264639"/>
            <a:ext cx="2591025" cy="542591"/>
          </a:xfrm>
          <a:prstGeom prst="rect">
            <a:avLst/>
          </a:prstGeom>
        </p:spPr>
      </p:pic>
      <p:sp>
        <p:nvSpPr>
          <p:cNvPr id="3" name="Υπότιτλος 2">
            <a:extLst>
              <a:ext uri="{FF2B5EF4-FFF2-40B4-BE49-F238E27FC236}">
                <a16:creationId xmlns:a16="http://schemas.microsoft.com/office/drawing/2014/main" id="{EE625D82-CAC0-F574-2189-9982A3958256}"/>
              </a:ext>
            </a:extLst>
          </p:cNvPr>
          <p:cNvSpPr>
            <a:spLocks noGrp="1"/>
          </p:cNvSpPr>
          <p:nvPr>
            <p:ph type="subTitle" idx="1"/>
          </p:nvPr>
        </p:nvSpPr>
        <p:spPr/>
        <p:txBody>
          <a:bodyPr/>
          <a:lstStyle/>
          <a:p>
            <a:endParaRPr lang="el-GR" dirty="0"/>
          </a:p>
        </p:txBody>
      </p:sp>
      <p:pic>
        <p:nvPicPr>
          <p:cNvPr id="4" name="Picture 7" descr="The European Union - Study in Europe">
            <a:extLst>
              <a:ext uri="{FF2B5EF4-FFF2-40B4-BE49-F238E27FC236}">
                <a16:creationId xmlns:a16="http://schemas.microsoft.com/office/drawing/2014/main" id="{CF1A242B-2F68-705D-14B1-6D2ADEF3767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76443" y="4270170"/>
            <a:ext cx="1874520" cy="539750"/>
          </a:xfrm>
          <a:prstGeom prst="rect">
            <a:avLst/>
          </a:prstGeom>
          <a:noFill/>
          <a:ln>
            <a:noFill/>
          </a:ln>
        </p:spPr>
      </p:pic>
      <p:pic>
        <p:nvPicPr>
          <p:cNvPr id="5" name="Εικόνα 4">
            <a:extLst>
              <a:ext uri="{FF2B5EF4-FFF2-40B4-BE49-F238E27FC236}">
                <a16:creationId xmlns:a16="http://schemas.microsoft.com/office/drawing/2014/main" id="{537F0071-8605-5D59-38BA-84891434C39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01693" y="4204765"/>
            <a:ext cx="1884045" cy="670560"/>
          </a:xfrm>
          <a:prstGeom prst="rect">
            <a:avLst/>
          </a:prstGeom>
          <a:noFill/>
        </p:spPr>
      </p:pic>
    </p:spTree>
    <p:extLst>
      <p:ext uri="{BB962C8B-B14F-4D97-AF65-F5344CB8AC3E}">
        <p14:creationId xmlns:p14="http://schemas.microsoft.com/office/powerpoint/2010/main" val="1867232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E2FF24-5053-C5E3-738E-4CF4E78D7AB5}"/>
              </a:ext>
            </a:extLst>
          </p:cNvPr>
          <p:cNvSpPr>
            <a:spLocks noGrp="1"/>
          </p:cNvSpPr>
          <p:nvPr>
            <p:ph type="title"/>
          </p:nvPr>
        </p:nvSpPr>
        <p:spPr/>
        <p:txBody>
          <a:bodyPr>
            <a:normAutofit/>
          </a:bodyPr>
          <a:lstStyle/>
          <a:p>
            <a:r>
              <a:rPr lang="en-US" kern="100" dirty="0">
                <a:effectLst/>
                <a:latin typeface="Aptos" panose="020B0004020202020204" pitchFamily="34" charset="0"/>
                <a:ea typeface="Aptos" panose="020B0004020202020204" pitchFamily="34" charset="0"/>
                <a:cs typeface="Times New Roman" panose="02020603050405020304" pitchFamily="18" charset="0"/>
              </a:rPr>
              <a:t>Assimilation activity B</a:t>
            </a:r>
            <a:endParaRPr lang="el-GR" dirty="0"/>
          </a:p>
        </p:txBody>
      </p:sp>
      <p:sp>
        <p:nvSpPr>
          <p:cNvPr id="3" name="Θέση περιεχομένου 2">
            <a:extLst>
              <a:ext uri="{FF2B5EF4-FFF2-40B4-BE49-F238E27FC236}">
                <a16:creationId xmlns:a16="http://schemas.microsoft.com/office/drawing/2014/main" id="{15D5FFCB-86B1-E21F-2EBD-2278A5E1052B}"/>
              </a:ext>
            </a:extLst>
          </p:cNvPr>
          <p:cNvSpPr>
            <a:spLocks noGrp="1"/>
          </p:cNvSpPr>
          <p:nvPr>
            <p:ph idx="1"/>
          </p:nvPr>
        </p:nvSpPr>
        <p:spPr/>
        <p:txBody>
          <a:bodyPr/>
          <a:lstStyle/>
          <a:p>
            <a:r>
              <a:rPr lang="en-US" dirty="0"/>
              <a:t>The Animator takes a bottle of dirty water and passes it around from hand to hand. </a:t>
            </a:r>
          </a:p>
          <a:p>
            <a:pPr marL="0" indent="0">
              <a:buNone/>
            </a:pPr>
            <a:endParaRPr lang="en-US" dirty="0"/>
          </a:p>
          <a:p>
            <a:pPr marL="0" indent="0">
              <a:buNone/>
            </a:pPr>
            <a:r>
              <a:rPr lang="en-US" dirty="0"/>
              <a:t>The Animator asks, 'What do you think is inside?' Once everyone has answered, the Animator reveals that it is water from the village's rivers.</a:t>
            </a:r>
            <a:endParaRPr lang="el-GR" dirty="0"/>
          </a:p>
        </p:txBody>
      </p:sp>
    </p:spTree>
    <p:extLst>
      <p:ext uri="{BB962C8B-B14F-4D97-AF65-F5344CB8AC3E}">
        <p14:creationId xmlns:p14="http://schemas.microsoft.com/office/powerpoint/2010/main" val="38767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4985A8-54F3-2299-3233-9AF0B5CFE1D5}"/>
              </a:ext>
            </a:extLst>
          </p:cNvPr>
          <p:cNvSpPr>
            <a:spLocks noGrp="1"/>
          </p:cNvSpPr>
          <p:nvPr>
            <p:ph type="title"/>
          </p:nvPr>
        </p:nvSpPr>
        <p:spPr/>
        <p:txBody>
          <a:bodyPr/>
          <a:lstStyle/>
          <a:p>
            <a:r>
              <a:rPr lang="en-US" dirty="0"/>
              <a:t>Storytelling</a:t>
            </a:r>
            <a:endParaRPr lang="el-GR" dirty="0"/>
          </a:p>
        </p:txBody>
      </p:sp>
      <p:sp>
        <p:nvSpPr>
          <p:cNvPr id="3" name="Θέση περιεχομένου 2">
            <a:extLst>
              <a:ext uri="{FF2B5EF4-FFF2-40B4-BE49-F238E27FC236}">
                <a16:creationId xmlns:a16="http://schemas.microsoft.com/office/drawing/2014/main" id="{C2186602-2A14-C081-E4C4-508AFDDB9B34}"/>
              </a:ext>
            </a:extLst>
          </p:cNvPr>
          <p:cNvSpPr>
            <a:spLocks noGrp="1"/>
          </p:cNvSpPr>
          <p:nvPr>
            <p:ph idx="1"/>
          </p:nvPr>
        </p:nvSpPr>
        <p:spPr/>
        <p:txBody>
          <a:bodyPr/>
          <a:lstStyle/>
          <a:p>
            <a:r>
              <a:rPr lang="en-US" dirty="0" err="1"/>
              <a:t>Gargamel</a:t>
            </a:r>
            <a:r>
              <a:rPr lang="en-US" dirty="0"/>
              <a:t> will also visit the researchers:</a:t>
            </a:r>
          </a:p>
          <a:p>
            <a:pPr marL="0" indent="0">
              <a:buNone/>
            </a:pPr>
            <a:r>
              <a:rPr lang="en-US" dirty="0"/>
              <a:t>‘You have misunderstood me. I don't destroy the environment, I utilize it so we can develop. I offer jobs. The world is moving forward, and if we want progress, sacrifices must be made. Therefore, my actions for growth are more important than the environment. Also, I came all the way here to offer you jobs.’</a:t>
            </a:r>
            <a:endParaRPr lang="el-GR" dirty="0"/>
          </a:p>
        </p:txBody>
      </p:sp>
    </p:spTree>
    <p:extLst>
      <p:ext uri="{BB962C8B-B14F-4D97-AF65-F5344CB8AC3E}">
        <p14:creationId xmlns:p14="http://schemas.microsoft.com/office/powerpoint/2010/main" val="148576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57A076-BE83-B3B7-4DD5-8E991FE70E24}"/>
              </a:ext>
            </a:extLst>
          </p:cNvPr>
          <p:cNvSpPr>
            <a:spLocks noGrp="1"/>
          </p:cNvSpPr>
          <p:nvPr>
            <p:ph type="title"/>
          </p:nvPr>
        </p:nvSpPr>
        <p:spPr/>
        <p:txBody>
          <a:bodyPr/>
          <a:lstStyle/>
          <a:p>
            <a:r>
              <a:rPr lang="en-US" dirty="0"/>
              <a:t>Action, 2</a:t>
            </a:r>
            <a:r>
              <a:rPr lang="en-US" baseline="30000" dirty="0"/>
              <a:t>st</a:t>
            </a:r>
            <a:r>
              <a:rPr lang="en-US" dirty="0"/>
              <a:t>  point of view </a:t>
            </a:r>
            <a:endParaRPr lang="el-GR" dirty="0"/>
          </a:p>
        </p:txBody>
      </p:sp>
      <p:sp>
        <p:nvSpPr>
          <p:cNvPr id="4" name="Θέση περιεχομένου 2">
            <a:extLst>
              <a:ext uri="{FF2B5EF4-FFF2-40B4-BE49-F238E27FC236}">
                <a16:creationId xmlns:a16="http://schemas.microsoft.com/office/drawing/2014/main" id="{4BF14A06-651C-C156-8CA6-50CC94870745}"/>
              </a:ext>
            </a:extLst>
          </p:cNvPr>
          <p:cNvSpPr>
            <a:spLocks noGrp="1"/>
          </p:cNvSpPr>
          <p:nvPr>
            <p:ph idx="1"/>
          </p:nvPr>
        </p:nvSpPr>
        <p:spPr>
          <a:xfrm>
            <a:off x="838200" y="1855122"/>
            <a:ext cx="10515600" cy="4351338"/>
          </a:xfrm>
        </p:spPr>
        <p:txBody>
          <a:bodyPr/>
          <a:lstStyle/>
          <a:p>
            <a:pPr marL="0" indent="0">
              <a:buNone/>
            </a:pPr>
            <a:r>
              <a:rPr lang="en-US" dirty="0"/>
              <a:t>‘You have misunderstood me. I don't destroy the environment, I utilize it so we can develop. I offer jobs. The world is moving forward, and if we want progress, sacrifices must be made. Therefore, my actions for growth are more important than the environment. Also, I came all the way here to offer you jobs.’</a:t>
            </a:r>
            <a:endParaRPr lang="el-GR" dirty="0"/>
          </a:p>
        </p:txBody>
      </p:sp>
    </p:spTree>
    <p:extLst>
      <p:ext uri="{BB962C8B-B14F-4D97-AF65-F5344CB8AC3E}">
        <p14:creationId xmlns:p14="http://schemas.microsoft.com/office/powerpoint/2010/main" val="494082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51CFC8-6239-F063-624B-5A341131CAD1}"/>
              </a:ext>
            </a:extLst>
          </p:cNvPr>
          <p:cNvSpPr>
            <a:spLocks noGrp="1"/>
          </p:cNvSpPr>
          <p:nvPr>
            <p:ph type="title"/>
          </p:nvPr>
        </p:nvSpPr>
        <p:spPr/>
        <p:txBody>
          <a:bodyPr/>
          <a:lstStyle/>
          <a:p>
            <a:r>
              <a:rPr lang="en-US" kern="100" dirty="0">
                <a:effectLst/>
                <a:latin typeface="Aptos" panose="020B0004020202020204" pitchFamily="34" charset="0"/>
                <a:ea typeface="Aptos" panose="020B0004020202020204" pitchFamily="34" charset="0"/>
                <a:cs typeface="Times New Roman" panose="02020603050405020304" pitchFamily="18" charset="0"/>
              </a:rPr>
              <a:t>Assimilation activity </a:t>
            </a:r>
            <a:r>
              <a:rPr lang="en-US" kern="100" dirty="0" err="1">
                <a:effectLst/>
                <a:latin typeface="Aptos" panose="020B0004020202020204" pitchFamily="34" charset="0"/>
                <a:ea typeface="Aptos" panose="020B0004020202020204" pitchFamily="34" charset="0"/>
                <a:cs typeface="Times New Roman" panose="02020603050405020304" pitchFamily="18" charset="0"/>
              </a:rPr>
              <a:t>A_Forum</a:t>
            </a:r>
            <a:r>
              <a:rPr lang="en-US" kern="100" dirty="0">
                <a:effectLst/>
                <a:latin typeface="Aptos" panose="020B0004020202020204" pitchFamily="34" charset="0"/>
                <a:ea typeface="Aptos" panose="020B0004020202020204" pitchFamily="34" charset="0"/>
                <a:cs typeface="Times New Roman" panose="02020603050405020304" pitchFamily="18" charset="0"/>
              </a:rPr>
              <a:t> Theatre</a:t>
            </a:r>
            <a:endParaRPr lang="el-GR" dirty="0"/>
          </a:p>
        </p:txBody>
      </p:sp>
      <p:sp>
        <p:nvSpPr>
          <p:cNvPr id="3" name="Θέση περιεχομένου 2">
            <a:extLst>
              <a:ext uri="{FF2B5EF4-FFF2-40B4-BE49-F238E27FC236}">
                <a16:creationId xmlns:a16="http://schemas.microsoft.com/office/drawing/2014/main" id="{CAB378B1-8800-E4BA-EF3E-B02C2F2357EE}"/>
              </a:ext>
            </a:extLst>
          </p:cNvPr>
          <p:cNvSpPr>
            <a:spLocks noGrp="1"/>
          </p:cNvSpPr>
          <p:nvPr>
            <p:ph idx="1"/>
          </p:nvPr>
        </p:nvSpPr>
        <p:spPr/>
        <p:txBody>
          <a:bodyPr/>
          <a:lstStyle/>
          <a:p>
            <a:r>
              <a:rPr lang="en-US" dirty="0"/>
              <a:t>The Animator instructs them to step into the roles of </a:t>
            </a:r>
            <a:r>
              <a:rPr lang="en-US" dirty="0" err="1"/>
              <a:t>Gargamel</a:t>
            </a:r>
            <a:r>
              <a:rPr lang="en-US" dirty="0"/>
              <a:t> and Papa Smurf.</a:t>
            </a:r>
            <a:endParaRPr lang="el-GR" dirty="0"/>
          </a:p>
        </p:txBody>
      </p:sp>
    </p:spTree>
    <p:extLst>
      <p:ext uri="{BB962C8B-B14F-4D97-AF65-F5344CB8AC3E}">
        <p14:creationId xmlns:p14="http://schemas.microsoft.com/office/powerpoint/2010/main" val="3046098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88C0C1-EB76-7217-55AD-D6494F9FF242}"/>
              </a:ext>
            </a:extLst>
          </p:cNvPr>
          <p:cNvSpPr>
            <a:spLocks noGrp="1"/>
          </p:cNvSpPr>
          <p:nvPr>
            <p:ph type="title"/>
          </p:nvPr>
        </p:nvSpPr>
        <p:spPr/>
        <p:txBody>
          <a:bodyPr/>
          <a:lstStyle/>
          <a:p>
            <a:r>
              <a:rPr lang="en-US" kern="100" dirty="0">
                <a:effectLst/>
                <a:latin typeface="Aptos" panose="020B0004020202020204" pitchFamily="34" charset="0"/>
                <a:ea typeface="Aptos" panose="020B0004020202020204" pitchFamily="34" charset="0"/>
                <a:cs typeface="Times New Roman" panose="02020603050405020304" pitchFamily="18" charset="0"/>
              </a:rPr>
              <a:t>Assimilation activity B</a:t>
            </a:r>
            <a:endParaRPr lang="el-GR" dirty="0"/>
          </a:p>
        </p:txBody>
      </p:sp>
      <p:sp>
        <p:nvSpPr>
          <p:cNvPr id="3" name="Θέση περιεχομένου 2">
            <a:extLst>
              <a:ext uri="{FF2B5EF4-FFF2-40B4-BE49-F238E27FC236}">
                <a16:creationId xmlns:a16="http://schemas.microsoft.com/office/drawing/2014/main" id="{9AF3BBC2-A1DF-B254-39F0-CB591C18C4E6}"/>
              </a:ext>
            </a:extLst>
          </p:cNvPr>
          <p:cNvSpPr>
            <a:spLocks noGrp="1"/>
          </p:cNvSpPr>
          <p:nvPr>
            <p:ph idx="1"/>
          </p:nvPr>
        </p:nvSpPr>
        <p:spPr/>
        <p:txBody>
          <a:bodyPr/>
          <a:lstStyle/>
          <a:p>
            <a:r>
              <a:rPr lang="en-US" dirty="0"/>
              <a:t>The Animator instructs them to split into pairs.</a:t>
            </a:r>
          </a:p>
          <a:p>
            <a:pPr marL="0" indent="0">
              <a:buNone/>
            </a:pPr>
            <a:endParaRPr lang="en-US" dirty="0"/>
          </a:p>
          <a:p>
            <a:pPr marL="0" indent="0">
              <a:buNone/>
            </a:pPr>
            <a:r>
              <a:rPr lang="en-US" dirty="0"/>
              <a:t>‘One will take on the role of the observer and the other of the worker employed at </a:t>
            </a:r>
            <a:r>
              <a:rPr lang="en-US" dirty="0" err="1"/>
              <a:t>Gargamel's</a:t>
            </a:r>
            <a:r>
              <a:rPr lang="en-US" dirty="0"/>
              <a:t> factories. The observer will use their partner's body as a sculpture to describe a day in the daily life of the worker.’</a:t>
            </a:r>
            <a:endParaRPr lang="el-GR" dirty="0"/>
          </a:p>
          <a:p>
            <a:endParaRPr lang="el-GR" dirty="0"/>
          </a:p>
        </p:txBody>
      </p:sp>
    </p:spTree>
    <p:extLst>
      <p:ext uri="{BB962C8B-B14F-4D97-AF65-F5344CB8AC3E}">
        <p14:creationId xmlns:p14="http://schemas.microsoft.com/office/powerpoint/2010/main" val="2525464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760FEA-600D-ADF7-1BD1-AC853DE6BA16}"/>
              </a:ext>
            </a:extLst>
          </p:cNvPr>
          <p:cNvSpPr>
            <a:spLocks noGrp="1"/>
          </p:cNvSpPr>
          <p:nvPr>
            <p:ph type="title"/>
          </p:nvPr>
        </p:nvSpPr>
        <p:spPr/>
        <p:txBody>
          <a:bodyPr/>
          <a:lstStyle/>
          <a:p>
            <a:r>
              <a:rPr lang="en-US" dirty="0"/>
              <a:t>Action - announcement of decision</a:t>
            </a:r>
            <a:endParaRPr lang="el-GR" dirty="0"/>
          </a:p>
        </p:txBody>
      </p:sp>
      <p:sp>
        <p:nvSpPr>
          <p:cNvPr id="3" name="Θέση περιεχομένου 2">
            <a:extLst>
              <a:ext uri="{FF2B5EF4-FFF2-40B4-BE49-F238E27FC236}">
                <a16:creationId xmlns:a16="http://schemas.microsoft.com/office/drawing/2014/main" id="{FF9604E1-0ED1-A0EF-EA7F-69B6FE0C3E96}"/>
              </a:ext>
            </a:extLst>
          </p:cNvPr>
          <p:cNvSpPr>
            <a:spLocks noGrp="1"/>
          </p:cNvSpPr>
          <p:nvPr>
            <p:ph idx="1"/>
          </p:nvPr>
        </p:nvSpPr>
        <p:spPr/>
        <p:txBody>
          <a:bodyPr/>
          <a:lstStyle/>
          <a:p>
            <a:r>
              <a:rPr lang="en-US" dirty="0"/>
              <a:t>The </a:t>
            </a:r>
            <a:r>
              <a:rPr lang="en-GB" dirty="0"/>
              <a:t>Animator </a:t>
            </a:r>
            <a:r>
              <a:rPr lang="en-US" dirty="0"/>
              <a:t>gives the instruction. They enter the lab in character and make the decision.</a:t>
            </a:r>
            <a:endParaRPr lang="el-GR" dirty="0"/>
          </a:p>
        </p:txBody>
      </p:sp>
    </p:spTree>
    <p:extLst>
      <p:ext uri="{BB962C8B-B14F-4D97-AF65-F5344CB8AC3E}">
        <p14:creationId xmlns:p14="http://schemas.microsoft.com/office/powerpoint/2010/main" val="3135143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B03465-1B66-255B-E7E0-A4C6941F3EDB}"/>
              </a:ext>
            </a:extLst>
          </p:cNvPr>
          <p:cNvSpPr>
            <a:spLocks noGrp="1"/>
          </p:cNvSpPr>
          <p:nvPr>
            <p:ph type="title"/>
          </p:nvPr>
        </p:nvSpPr>
        <p:spPr/>
        <p:txBody>
          <a:bodyPr/>
          <a:lstStyle/>
          <a:p>
            <a:r>
              <a:rPr lang="en-US" dirty="0"/>
              <a:t>Reflection</a:t>
            </a:r>
            <a:endParaRPr lang="el-GR" dirty="0"/>
          </a:p>
        </p:txBody>
      </p:sp>
      <p:sp>
        <p:nvSpPr>
          <p:cNvPr id="3" name="Θέση περιεχομένου 2">
            <a:extLst>
              <a:ext uri="{FF2B5EF4-FFF2-40B4-BE49-F238E27FC236}">
                <a16:creationId xmlns:a16="http://schemas.microsoft.com/office/drawing/2014/main" id="{ABDC0F8C-A75E-5C33-C4AB-799087C5EBA3}"/>
              </a:ext>
            </a:extLst>
          </p:cNvPr>
          <p:cNvSpPr>
            <a:spLocks noGrp="1"/>
          </p:cNvSpPr>
          <p:nvPr>
            <p:ph idx="1"/>
          </p:nvPr>
        </p:nvSpPr>
        <p:spPr>
          <a:xfrm>
            <a:off x="838200" y="1609315"/>
            <a:ext cx="10515600" cy="4351338"/>
          </a:xfrm>
        </p:spPr>
        <p:txBody>
          <a:bodyPr/>
          <a:lstStyle/>
          <a:p>
            <a:r>
              <a:rPr lang="en-US" dirty="0"/>
              <a:t>After many years, archaeologists discover the village. There is a news broadcast. </a:t>
            </a:r>
            <a:endParaRPr lang="el-GR" dirty="0"/>
          </a:p>
          <a:p>
            <a:endParaRPr lang="el-GR" dirty="0"/>
          </a:p>
        </p:txBody>
      </p:sp>
    </p:spTree>
    <p:extLst>
      <p:ext uri="{BB962C8B-B14F-4D97-AF65-F5344CB8AC3E}">
        <p14:creationId xmlns:p14="http://schemas.microsoft.com/office/powerpoint/2010/main" val="2589700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E5C1A6-FD75-3DC0-0CE0-82C33F773BEF}"/>
              </a:ext>
            </a:extLst>
          </p:cNvPr>
          <p:cNvSpPr>
            <a:spLocks noGrp="1"/>
          </p:cNvSpPr>
          <p:nvPr>
            <p:ph type="title"/>
          </p:nvPr>
        </p:nvSpPr>
        <p:spPr/>
        <p:txBody>
          <a:bodyPr/>
          <a:lstStyle/>
          <a:p>
            <a:r>
              <a:rPr lang="en-US" dirty="0"/>
              <a:t>Instructions</a:t>
            </a:r>
            <a:endParaRPr lang="el-GR" dirty="0"/>
          </a:p>
        </p:txBody>
      </p:sp>
      <p:sp>
        <p:nvSpPr>
          <p:cNvPr id="3" name="Θέση περιεχομένου 2">
            <a:extLst>
              <a:ext uri="{FF2B5EF4-FFF2-40B4-BE49-F238E27FC236}">
                <a16:creationId xmlns:a16="http://schemas.microsoft.com/office/drawing/2014/main" id="{2FA7A9C2-F7D7-2959-A362-92929436C3DE}"/>
              </a:ext>
            </a:extLst>
          </p:cNvPr>
          <p:cNvSpPr>
            <a:spLocks noGrp="1"/>
          </p:cNvSpPr>
          <p:nvPr>
            <p:ph idx="1"/>
          </p:nvPr>
        </p:nvSpPr>
        <p:spPr/>
        <p:txBody>
          <a:bodyPr/>
          <a:lstStyle/>
          <a:p>
            <a:r>
              <a:rPr lang="en-US" dirty="0"/>
              <a:t>The Animator instructs the student to ‘Write the headline of a newspaper.’</a:t>
            </a:r>
            <a:endParaRPr lang="el-GR" dirty="0"/>
          </a:p>
          <a:p>
            <a:endParaRPr lang="el-GR" dirty="0"/>
          </a:p>
        </p:txBody>
      </p:sp>
    </p:spTree>
    <p:extLst>
      <p:ext uri="{BB962C8B-B14F-4D97-AF65-F5344CB8AC3E}">
        <p14:creationId xmlns:p14="http://schemas.microsoft.com/office/powerpoint/2010/main" val="3870158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682016-5F12-06E2-93EB-0F1E5DCC7078}"/>
              </a:ext>
            </a:extLst>
          </p:cNvPr>
          <p:cNvSpPr>
            <a:spLocks noGrp="1"/>
          </p:cNvSpPr>
          <p:nvPr>
            <p:ph type="title"/>
          </p:nvPr>
        </p:nvSpPr>
        <p:spPr/>
        <p:txBody>
          <a:bodyPr/>
          <a:lstStyle/>
          <a:p>
            <a:r>
              <a:rPr lang="en-US" dirty="0"/>
              <a:t>Materials</a:t>
            </a:r>
            <a:endParaRPr lang="el-GR" dirty="0"/>
          </a:p>
        </p:txBody>
      </p:sp>
      <p:sp>
        <p:nvSpPr>
          <p:cNvPr id="3" name="Θέση περιεχομένου 2">
            <a:extLst>
              <a:ext uri="{FF2B5EF4-FFF2-40B4-BE49-F238E27FC236}">
                <a16:creationId xmlns:a16="http://schemas.microsoft.com/office/drawing/2014/main" id="{930FF334-29F0-0CF8-35C3-E68A4118B205}"/>
              </a:ext>
            </a:extLst>
          </p:cNvPr>
          <p:cNvSpPr>
            <a:spLocks noGrp="1"/>
          </p:cNvSpPr>
          <p:nvPr>
            <p:ph idx="1"/>
          </p:nvPr>
        </p:nvSpPr>
        <p:spPr/>
        <p:txBody>
          <a:bodyPr/>
          <a:lstStyle/>
          <a:p>
            <a:r>
              <a:rPr lang="en-US" dirty="0"/>
              <a:t>Maks.</a:t>
            </a:r>
          </a:p>
          <a:p>
            <a:r>
              <a:rPr lang="en-US" dirty="0"/>
              <a:t>Gloves.</a:t>
            </a:r>
          </a:p>
          <a:p>
            <a:r>
              <a:rPr lang="en-US" dirty="0"/>
              <a:t>Ball.</a:t>
            </a:r>
          </a:p>
          <a:p>
            <a:r>
              <a:rPr lang="en-US" dirty="0"/>
              <a:t>Black stole.</a:t>
            </a:r>
          </a:p>
          <a:p>
            <a:r>
              <a:rPr lang="en-US" dirty="0"/>
              <a:t>Blue stole.</a:t>
            </a:r>
          </a:p>
          <a:p>
            <a:endParaRPr lang="en-US" dirty="0"/>
          </a:p>
        </p:txBody>
      </p:sp>
    </p:spTree>
    <p:extLst>
      <p:ext uri="{BB962C8B-B14F-4D97-AF65-F5344CB8AC3E}">
        <p14:creationId xmlns:p14="http://schemas.microsoft.com/office/powerpoint/2010/main" val="1463358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62E9A5-0466-847F-88A4-7AAE194F5FB6}"/>
              </a:ext>
            </a:extLst>
          </p:cNvPr>
          <p:cNvSpPr>
            <a:spLocks noGrp="1"/>
          </p:cNvSpPr>
          <p:nvPr>
            <p:ph type="title"/>
          </p:nvPr>
        </p:nvSpPr>
        <p:spPr/>
        <p:txBody>
          <a:bodyPr/>
          <a:lstStyle/>
          <a:p>
            <a:pPr algn="ctr"/>
            <a:r>
              <a:rPr lang="en-US" dirty="0"/>
              <a:t>The Blue Catalyst.</a:t>
            </a:r>
            <a:br>
              <a:rPr lang="en-US" dirty="0"/>
            </a:br>
            <a:endParaRPr lang="el-GR" dirty="0"/>
          </a:p>
        </p:txBody>
      </p:sp>
      <p:sp>
        <p:nvSpPr>
          <p:cNvPr id="3" name="Θέση περιεχομένου 2">
            <a:extLst>
              <a:ext uri="{FF2B5EF4-FFF2-40B4-BE49-F238E27FC236}">
                <a16:creationId xmlns:a16="http://schemas.microsoft.com/office/drawing/2014/main" id="{DD591FEC-FB78-C1C4-E141-9BD58FA091D8}"/>
              </a:ext>
            </a:extLst>
          </p:cNvPr>
          <p:cNvSpPr>
            <a:spLocks noGrp="1"/>
          </p:cNvSpPr>
          <p:nvPr>
            <p:ph idx="1"/>
          </p:nvPr>
        </p:nvSpPr>
        <p:spPr/>
        <p:txBody>
          <a:bodyPr/>
          <a:lstStyle/>
          <a:p>
            <a:pPr algn="ctr"/>
            <a:r>
              <a:rPr lang="en-US" dirty="0"/>
              <a:t>Anastasia </a:t>
            </a:r>
            <a:r>
              <a:rPr lang="en-US" dirty="0" err="1"/>
              <a:t>Kaltsidi</a:t>
            </a:r>
            <a:r>
              <a:rPr lang="en-US" dirty="0"/>
              <a:t>, Penny </a:t>
            </a:r>
            <a:r>
              <a:rPr lang="en-US" dirty="0" err="1"/>
              <a:t>Koutsou</a:t>
            </a:r>
            <a:r>
              <a:rPr lang="en-US" dirty="0"/>
              <a:t>, Giannis </a:t>
            </a:r>
            <a:r>
              <a:rPr lang="en-US" dirty="0" err="1"/>
              <a:t>Pitsakis</a:t>
            </a:r>
            <a:r>
              <a:rPr lang="en-US" dirty="0"/>
              <a:t>, Anna Maria </a:t>
            </a:r>
            <a:r>
              <a:rPr lang="en-US" dirty="0" err="1"/>
              <a:t>Roussou</a:t>
            </a:r>
            <a:r>
              <a:rPr lang="en-US" dirty="0"/>
              <a:t>, Demetra Theodorou, Debora Tsela.</a:t>
            </a:r>
            <a:endParaRPr lang="el-GR" dirty="0"/>
          </a:p>
        </p:txBody>
      </p:sp>
    </p:spTree>
    <p:extLst>
      <p:ext uri="{BB962C8B-B14F-4D97-AF65-F5344CB8AC3E}">
        <p14:creationId xmlns:p14="http://schemas.microsoft.com/office/powerpoint/2010/main" val="4202602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938F4F-1811-D260-B482-796BF58B7965}"/>
              </a:ext>
            </a:extLst>
          </p:cNvPr>
          <p:cNvSpPr>
            <a:spLocks noGrp="1"/>
          </p:cNvSpPr>
          <p:nvPr>
            <p:ph type="title"/>
          </p:nvPr>
        </p:nvSpPr>
        <p:spPr/>
        <p:txBody>
          <a:bodyPr/>
          <a:lstStyle/>
          <a:p>
            <a:r>
              <a:rPr lang="en-US" dirty="0"/>
              <a:t>Full Plan of environmental theatre</a:t>
            </a:r>
            <a:endParaRPr lang="el-GR" dirty="0"/>
          </a:p>
        </p:txBody>
      </p:sp>
      <p:sp>
        <p:nvSpPr>
          <p:cNvPr id="3" name="Θέση περιεχομένου 2">
            <a:extLst>
              <a:ext uri="{FF2B5EF4-FFF2-40B4-BE49-F238E27FC236}">
                <a16:creationId xmlns:a16="http://schemas.microsoft.com/office/drawing/2014/main" id="{A1A4D56E-C386-FE52-3D08-81F87D23F240}"/>
              </a:ext>
            </a:extLst>
          </p:cNvPr>
          <p:cNvSpPr>
            <a:spLocks noGrp="1"/>
          </p:cNvSpPr>
          <p:nvPr>
            <p:ph idx="1"/>
          </p:nvPr>
        </p:nvSpPr>
        <p:spPr/>
        <p:txBody>
          <a:bodyPr/>
          <a:lstStyle/>
          <a:p>
            <a:pPr marL="0" indent="0" algn="just">
              <a:lnSpc>
                <a:spcPct val="107000"/>
              </a:lnSpc>
              <a:spcAft>
                <a:spcPts val="800"/>
              </a:spcAft>
              <a:buNone/>
            </a:pP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Title:</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a:t>
            </a:r>
            <a:r>
              <a:rPr lang="en-US" sz="1800" dirty="0"/>
              <a:t>Smurf Village and </a:t>
            </a:r>
            <a:r>
              <a:rPr lang="en-US" sz="1800" dirty="0" err="1"/>
              <a:t>Gargamel's</a:t>
            </a:r>
            <a:r>
              <a:rPr lang="en-US" sz="1800" dirty="0"/>
              <a:t> power.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latin typeface="Aptos" panose="020B0004020202020204" pitchFamily="34" charset="0"/>
                <a:ea typeface="Aptos" panose="020B0004020202020204" pitchFamily="34" charset="0"/>
                <a:cs typeface="Times New Roman" panose="02020603050405020304" pitchFamily="18" charset="0"/>
              </a:rPr>
              <a:t>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eference group</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dirty="0"/>
              <a:t>Chemistry students.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Central Question:</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a:latin typeface="Aptos" panose="020B0004020202020204" pitchFamily="34" charset="0"/>
                <a:ea typeface="Aptos" panose="020B0004020202020204" pitchFamily="34" charset="0"/>
                <a:cs typeface="Times New Roman" panose="02020603050405020304" pitchFamily="18" charset="0"/>
              </a:rPr>
              <a:t>Synthesizing the Conflict Between Scientific Progress and Natural Equilibrium.</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Common Role: </a:t>
            </a:r>
            <a:r>
              <a:rPr lang="en-US" sz="1800" dirty="0"/>
              <a:t>Researchers.</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Roles of the Animator: Narrator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Gargamel</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 Papa Smurf.</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Where: </a:t>
            </a:r>
            <a:r>
              <a:rPr lang="en-US" sz="1800" dirty="0"/>
              <a:t>In a lab far away from the Smurf Village.</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When:</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Once</a:t>
            </a:r>
            <a:endParaRPr lang="el-GR" dirty="0"/>
          </a:p>
        </p:txBody>
      </p:sp>
    </p:spTree>
    <p:extLst>
      <p:ext uri="{BB962C8B-B14F-4D97-AF65-F5344CB8AC3E}">
        <p14:creationId xmlns:p14="http://schemas.microsoft.com/office/powerpoint/2010/main" val="3961638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649115-46DA-DA3C-922F-FAFEBCB69686}"/>
              </a:ext>
            </a:extLst>
          </p:cNvPr>
          <p:cNvSpPr>
            <a:spLocks noGrp="1"/>
          </p:cNvSpPr>
          <p:nvPr>
            <p:ph type="title"/>
          </p:nvPr>
        </p:nvSpPr>
        <p:spPr/>
        <p:txBody>
          <a:bodyPr/>
          <a:lstStyle/>
          <a:p>
            <a:r>
              <a:rPr lang="en-US" dirty="0"/>
              <a:t>Storytelling</a:t>
            </a:r>
            <a:br>
              <a:rPr lang="en-US" dirty="0"/>
            </a:br>
            <a:endParaRPr lang="el-GR" dirty="0"/>
          </a:p>
        </p:txBody>
      </p:sp>
      <p:sp>
        <p:nvSpPr>
          <p:cNvPr id="3" name="Θέση περιεχομένου 2">
            <a:extLst>
              <a:ext uri="{FF2B5EF4-FFF2-40B4-BE49-F238E27FC236}">
                <a16:creationId xmlns:a16="http://schemas.microsoft.com/office/drawing/2014/main" id="{0410EA5E-7097-3A94-DDBD-026CB81AA037}"/>
              </a:ext>
            </a:extLst>
          </p:cNvPr>
          <p:cNvSpPr>
            <a:spLocks noGrp="1"/>
          </p:cNvSpPr>
          <p:nvPr>
            <p:ph idx="1"/>
          </p:nvPr>
        </p:nvSpPr>
        <p:spPr/>
        <p:txBody>
          <a:bodyPr/>
          <a:lstStyle/>
          <a:p>
            <a:r>
              <a:rPr lang="en-US" dirty="0"/>
              <a:t>Once upon a time</a:t>
            </a:r>
            <a:r>
              <a:rPr lang="el-GR" dirty="0"/>
              <a:t>, </a:t>
            </a:r>
            <a:r>
              <a:rPr lang="en-US" dirty="0"/>
              <a:t>in a Lab far away from the Smurf Village, some researchers spent a lot of time working</a:t>
            </a:r>
            <a:r>
              <a:rPr lang="el-GR" dirty="0"/>
              <a:t> </a:t>
            </a:r>
            <a:r>
              <a:rPr lang="en-US" dirty="0"/>
              <a:t>environmental issues. </a:t>
            </a:r>
            <a:endParaRPr lang="el-GR" dirty="0"/>
          </a:p>
        </p:txBody>
      </p:sp>
    </p:spTree>
    <p:extLst>
      <p:ext uri="{BB962C8B-B14F-4D97-AF65-F5344CB8AC3E}">
        <p14:creationId xmlns:p14="http://schemas.microsoft.com/office/powerpoint/2010/main" val="1655182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3A5D28-9969-A33A-D60E-21C310D77764}"/>
              </a:ext>
            </a:extLst>
          </p:cNvPr>
          <p:cNvSpPr>
            <a:spLocks noGrp="1"/>
          </p:cNvSpPr>
          <p:nvPr>
            <p:ph type="title"/>
          </p:nvPr>
        </p:nvSpPr>
        <p:spPr/>
        <p:txBody>
          <a:bodyPr/>
          <a:lstStyle/>
          <a:p>
            <a:r>
              <a:rPr lang="en-US" dirty="0"/>
              <a:t>Building space activities</a:t>
            </a:r>
            <a:endParaRPr lang="el-GR" dirty="0"/>
          </a:p>
        </p:txBody>
      </p:sp>
      <p:sp>
        <p:nvSpPr>
          <p:cNvPr id="3" name="Θέση περιεχομένου 2">
            <a:extLst>
              <a:ext uri="{FF2B5EF4-FFF2-40B4-BE49-F238E27FC236}">
                <a16:creationId xmlns:a16="http://schemas.microsoft.com/office/drawing/2014/main" id="{FCCBB832-C1B8-C412-061E-97C9D6A331C2}"/>
              </a:ext>
            </a:extLst>
          </p:cNvPr>
          <p:cNvSpPr>
            <a:spLocks noGrp="1"/>
          </p:cNvSpPr>
          <p:nvPr>
            <p:ph idx="1"/>
          </p:nvPr>
        </p:nvSpPr>
        <p:spPr/>
        <p:txBody>
          <a:bodyPr/>
          <a:lstStyle/>
          <a:p>
            <a:pPr marL="0" indent="0">
              <a:buNone/>
            </a:pPr>
            <a:r>
              <a:rPr lang="en-US" dirty="0"/>
              <a:t>1) The Animator instructs the students to organize </a:t>
            </a:r>
            <a:r>
              <a:rPr lang="el-GR" dirty="0"/>
              <a:t>4 </a:t>
            </a:r>
            <a:r>
              <a:rPr lang="en-GB" dirty="0"/>
              <a:t>desks </a:t>
            </a:r>
            <a:r>
              <a:rPr lang="en-US" dirty="0"/>
              <a:t>in the center of the room and the chairs around the desks. Each time the wear their masks and gloves they get into common role. </a:t>
            </a:r>
          </a:p>
          <a:p>
            <a:pPr marL="0" indent="0">
              <a:buNone/>
            </a:pPr>
            <a:endParaRPr lang="en-US" dirty="0"/>
          </a:p>
          <a:p>
            <a:pPr marL="0" indent="0">
              <a:buNone/>
            </a:pPr>
            <a:r>
              <a:rPr lang="en-US" dirty="0"/>
              <a:t>2) The Animator instructs the students to sit to write a word or a sentence addressing the environment. </a:t>
            </a:r>
            <a:endParaRPr lang="el-GR" dirty="0"/>
          </a:p>
        </p:txBody>
      </p:sp>
    </p:spTree>
    <p:extLst>
      <p:ext uri="{BB962C8B-B14F-4D97-AF65-F5344CB8AC3E}">
        <p14:creationId xmlns:p14="http://schemas.microsoft.com/office/powerpoint/2010/main" val="14576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F3F3BD-E1D5-B5FF-BE5B-B5B32BDAD2FE}"/>
              </a:ext>
            </a:extLst>
          </p:cNvPr>
          <p:cNvSpPr>
            <a:spLocks noGrp="1"/>
          </p:cNvSpPr>
          <p:nvPr>
            <p:ph type="title"/>
          </p:nvPr>
        </p:nvSpPr>
        <p:spPr/>
        <p:txBody>
          <a:bodyPr/>
          <a:lstStyle/>
          <a:p>
            <a:r>
              <a:rPr lang="en-US" dirty="0"/>
              <a:t>Building role activities</a:t>
            </a:r>
            <a:endParaRPr lang="el-GR" dirty="0"/>
          </a:p>
        </p:txBody>
      </p:sp>
      <p:sp>
        <p:nvSpPr>
          <p:cNvPr id="3" name="Θέση περιεχομένου 2">
            <a:extLst>
              <a:ext uri="{FF2B5EF4-FFF2-40B4-BE49-F238E27FC236}">
                <a16:creationId xmlns:a16="http://schemas.microsoft.com/office/drawing/2014/main" id="{7656E501-B241-3ACD-90C4-1C7ABAC62E3E}"/>
              </a:ext>
            </a:extLst>
          </p:cNvPr>
          <p:cNvSpPr>
            <a:spLocks noGrp="1"/>
          </p:cNvSpPr>
          <p:nvPr>
            <p:ph idx="1"/>
          </p:nvPr>
        </p:nvSpPr>
        <p:spPr/>
        <p:txBody>
          <a:bodyPr/>
          <a:lstStyle/>
          <a:p>
            <a:pPr marL="0" indent="0">
              <a:buNone/>
            </a:pPr>
            <a:r>
              <a:rPr lang="en-US" dirty="0"/>
              <a:t>1) The Animator instructs the students to gather in a circle. Each one of them answers the question </a:t>
            </a:r>
            <a:r>
              <a:rPr lang="el-GR" dirty="0"/>
              <a:t>‘</a:t>
            </a:r>
            <a:r>
              <a:rPr lang="en-US" dirty="0"/>
              <a:t>What is something you have done to the Environment that you regret?’ – then throws the ball to someone else</a:t>
            </a:r>
            <a:r>
              <a:rPr lang="el-GR" dirty="0"/>
              <a:t> </a:t>
            </a:r>
            <a:r>
              <a:rPr lang="en-US" dirty="0"/>
              <a:t>to speak.</a:t>
            </a:r>
          </a:p>
          <a:p>
            <a:pPr marL="0" indent="0">
              <a:buNone/>
            </a:pPr>
            <a:endParaRPr lang="en-US" dirty="0"/>
          </a:p>
          <a:p>
            <a:pPr marL="0" indent="0">
              <a:buNone/>
            </a:pPr>
            <a:r>
              <a:rPr lang="en-US" dirty="0"/>
              <a:t>2) The Animator instructs the students to think about ‘What is the environmental researchers' plan for the next few years</a:t>
            </a:r>
            <a:r>
              <a:rPr lang="en-GB" dirty="0"/>
              <a:t>?’ – then asks them to answer the question. </a:t>
            </a:r>
            <a:endParaRPr lang="el-GR" dirty="0"/>
          </a:p>
        </p:txBody>
      </p:sp>
    </p:spTree>
    <p:extLst>
      <p:ext uri="{BB962C8B-B14F-4D97-AF65-F5344CB8AC3E}">
        <p14:creationId xmlns:p14="http://schemas.microsoft.com/office/powerpoint/2010/main" val="2236645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86C778-22F2-7076-B9AC-AC926DA78028}"/>
              </a:ext>
            </a:extLst>
          </p:cNvPr>
          <p:cNvSpPr>
            <a:spLocks noGrp="1"/>
          </p:cNvSpPr>
          <p:nvPr>
            <p:ph type="title"/>
          </p:nvPr>
        </p:nvSpPr>
        <p:spPr/>
        <p:txBody>
          <a:bodyPr/>
          <a:lstStyle/>
          <a:p>
            <a:r>
              <a:rPr lang="en-US" dirty="0"/>
              <a:t>Storytelling</a:t>
            </a:r>
            <a:endParaRPr lang="el-GR" dirty="0"/>
          </a:p>
        </p:txBody>
      </p:sp>
      <p:sp>
        <p:nvSpPr>
          <p:cNvPr id="3" name="Θέση περιεχομένου 2">
            <a:extLst>
              <a:ext uri="{FF2B5EF4-FFF2-40B4-BE49-F238E27FC236}">
                <a16:creationId xmlns:a16="http://schemas.microsoft.com/office/drawing/2014/main" id="{EF4066E8-44CF-E870-809B-0F4BF727DB54}"/>
              </a:ext>
            </a:extLst>
          </p:cNvPr>
          <p:cNvSpPr>
            <a:spLocks noGrp="1"/>
          </p:cNvSpPr>
          <p:nvPr>
            <p:ph idx="1"/>
          </p:nvPr>
        </p:nvSpPr>
        <p:spPr/>
        <p:txBody>
          <a:bodyPr/>
          <a:lstStyle/>
          <a:p>
            <a:r>
              <a:rPr lang="en-US" dirty="0"/>
              <a:t>"Papa Smurf decides to visit the researchers' lab and mentions that:</a:t>
            </a:r>
          </a:p>
          <a:p>
            <a:pPr marL="0" indent="0">
              <a:buNone/>
            </a:pPr>
            <a:r>
              <a:rPr lang="el-GR" dirty="0"/>
              <a:t>‘</a:t>
            </a:r>
            <a:r>
              <a:rPr lang="en-US" dirty="0" err="1"/>
              <a:t>Gargamel</a:t>
            </a:r>
            <a:r>
              <a:rPr lang="en-US" dirty="0"/>
              <a:t> is very imposing with his magic. With his factories, he produces harmful chemical substances and has polluted our village. With his business ambitions, he is going to completely wipe out our village. He has polluted the rivers, we have no water, he is constantly cutting down the trees, and soon we won't have any oxygen</a:t>
            </a:r>
            <a:r>
              <a:rPr lang="en-GB" dirty="0"/>
              <a:t>.’</a:t>
            </a:r>
            <a:endParaRPr lang="el-GR" dirty="0"/>
          </a:p>
        </p:txBody>
      </p:sp>
    </p:spTree>
    <p:extLst>
      <p:ext uri="{BB962C8B-B14F-4D97-AF65-F5344CB8AC3E}">
        <p14:creationId xmlns:p14="http://schemas.microsoft.com/office/powerpoint/2010/main" val="4243139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1AE8B-CE64-19B8-C6A1-092355DDE178}"/>
              </a:ext>
            </a:extLst>
          </p:cNvPr>
          <p:cNvSpPr>
            <a:spLocks noGrp="1"/>
          </p:cNvSpPr>
          <p:nvPr>
            <p:ph type="title"/>
          </p:nvPr>
        </p:nvSpPr>
        <p:spPr/>
        <p:txBody>
          <a:bodyPr/>
          <a:lstStyle/>
          <a:p>
            <a:r>
              <a:rPr lang="en-US" dirty="0"/>
              <a:t>Action, 1</a:t>
            </a:r>
            <a:r>
              <a:rPr lang="en-US" baseline="30000" dirty="0"/>
              <a:t>st</a:t>
            </a:r>
            <a:r>
              <a:rPr lang="en-US" dirty="0"/>
              <a:t>  point of view </a:t>
            </a:r>
            <a:endParaRPr lang="el-GR" dirty="0"/>
          </a:p>
        </p:txBody>
      </p:sp>
      <p:sp>
        <p:nvSpPr>
          <p:cNvPr id="3" name="Θέση περιεχομένου 2">
            <a:extLst>
              <a:ext uri="{FF2B5EF4-FFF2-40B4-BE49-F238E27FC236}">
                <a16:creationId xmlns:a16="http://schemas.microsoft.com/office/drawing/2014/main" id="{80194C40-42E2-C64D-D54B-7C5DC1EAD172}"/>
              </a:ext>
            </a:extLst>
          </p:cNvPr>
          <p:cNvSpPr>
            <a:spLocks noGrp="1"/>
          </p:cNvSpPr>
          <p:nvPr>
            <p:ph idx="1"/>
          </p:nvPr>
        </p:nvSpPr>
        <p:spPr/>
        <p:txBody>
          <a:bodyPr/>
          <a:lstStyle/>
          <a:p>
            <a:pPr marL="0" indent="0">
              <a:buNone/>
            </a:pPr>
            <a:r>
              <a:rPr lang="el-GR" dirty="0"/>
              <a:t>  </a:t>
            </a:r>
          </a:p>
        </p:txBody>
      </p:sp>
      <p:sp>
        <p:nvSpPr>
          <p:cNvPr id="6" name="Θέση περιεχομένου 2">
            <a:extLst>
              <a:ext uri="{FF2B5EF4-FFF2-40B4-BE49-F238E27FC236}">
                <a16:creationId xmlns:a16="http://schemas.microsoft.com/office/drawing/2014/main" id="{A2E6D93E-74EC-3BC0-28B2-24BB9D04AF78}"/>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l-GR" dirty="0"/>
              <a:t>‘</a:t>
            </a:r>
            <a:r>
              <a:rPr lang="en-US" dirty="0" err="1"/>
              <a:t>Gargamel</a:t>
            </a:r>
            <a:r>
              <a:rPr lang="en-US" dirty="0"/>
              <a:t> is very imposing with his magic. With his factories, he produces harmful chemical substances and has polluted our village. With his business ambitions, he is going to completely wipe out our village. He has polluted the rivers, we have no water, he is constantly cutting down the trees, and soon we won't have any oxygen</a:t>
            </a:r>
            <a:r>
              <a:rPr lang="en-GB" dirty="0"/>
              <a:t>.’</a:t>
            </a:r>
            <a:endParaRPr lang="el-GR" dirty="0"/>
          </a:p>
        </p:txBody>
      </p:sp>
    </p:spTree>
    <p:extLst>
      <p:ext uri="{BB962C8B-B14F-4D97-AF65-F5344CB8AC3E}">
        <p14:creationId xmlns:p14="http://schemas.microsoft.com/office/powerpoint/2010/main" val="3520576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CA73B1-A148-DFD8-90A1-FDDA8BE8D6DF}"/>
              </a:ext>
            </a:extLst>
          </p:cNvPr>
          <p:cNvSpPr>
            <a:spLocks noGrp="1"/>
          </p:cNvSpPr>
          <p:nvPr>
            <p:ph type="title"/>
          </p:nvPr>
        </p:nvSpPr>
        <p:spPr/>
        <p:txBody>
          <a:bodyPr/>
          <a:lstStyle/>
          <a:p>
            <a:r>
              <a:rPr lang="en-US" kern="100" dirty="0">
                <a:effectLst/>
                <a:latin typeface="Aptos" panose="020B0004020202020204" pitchFamily="34" charset="0"/>
                <a:ea typeface="Aptos" panose="020B0004020202020204" pitchFamily="34" charset="0"/>
                <a:cs typeface="Times New Roman" panose="02020603050405020304" pitchFamily="18" charset="0"/>
              </a:rPr>
              <a:t>Assimilation activity A</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8883FD7-F3A3-C6E8-86C4-6115E0384ED6}"/>
              </a:ext>
            </a:extLst>
          </p:cNvPr>
          <p:cNvSpPr>
            <a:spLocks noGrp="1"/>
          </p:cNvSpPr>
          <p:nvPr>
            <p:ph idx="1"/>
          </p:nvPr>
        </p:nvSpPr>
        <p:spPr/>
        <p:txBody>
          <a:bodyPr/>
          <a:lstStyle/>
          <a:p>
            <a:r>
              <a:rPr lang="en-US" dirty="0"/>
              <a:t>The researchers decide to send doctors to the Smurfs to examine them.</a:t>
            </a:r>
            <a:endParaRPr lang="el-GR" dirty="0"/>
          </a:p>
          <a:p>
            <a:pPr marL="0" indent="0">
              <a:buNone/>
            </a:pPr>
            <a:endParaRPr lang="el-GR" dirty="0"/>
          </a:p>
          <a:p>
            <a:pPr marL="0" indent="0">
              <a:buNone/>
            </a:pPr>
            <a:r>
              <a:rPr lang="en-US" dirty="0"/>
              <a:t>The animator instructs </a:t>
            </a:r>
            <a:r>
              <a:rPr lang="el-GR" dirty="0"/>
              <a:t>‘</a:t>
            </a:r>
            <a:r>
              <a:rPr lang="en-US" dirty="0"/>
              <a:t>Show photos of life in the Smurf village and, in pairs, create a freeze-frame</a:t>
            </a:r>
            <a:r>
              <a:rPr lang="el-GR" dirty="0"/>
              <a:t>’</a:t>
            </a:r>
          </a:p>
        </p:txBody>
      </p:sp>
    </p:spTree>
    <p:extLst>
      <p:ext uri="{BB962C8B-B14F-4D97-AF65-F5344CB8AC3E}">
        <p14:creationId xmlns:p14="http://schemas.microsoft.com/office/powerpoint/2010/main" val="341361053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168</TotalTime>
  <Words>819</Words>
  <Application>Microsoft Office PowerPoint</Application>
  <PresentationFormat>Ευρεία οθόνη</PresentationFormat>
  <Paragraphs>59</Paragraphs>
  <Slides>18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18</vt:i4>
      </vt:variant>
    </vt:vector>
  </HeadingPairs>
  <TitlesOfParts>
    <vt:vector size="23" baseType="lpstr">
      <vt:lpstr>Aptos</vt:lpstr>
      <vt:lpstr>Aptos Display</vt:lpstr>
      <vt:lpstr>Arial</vt:lpstr>
      <vt:lpstr>Times New Roman</vt:lpstr>
      <vt:lpstr>Θέμα του Office</vt:lpstr>
      <vt:lpstr>Applied and Environmental Theatre 1st Symposium Community Theatre and Environmental Pressures in the Coastal Communities of the Mediterranean (THEATRE2SEA) 25-26 May 2026 </vt:lpstr>
      <vt:lpstr>The Blue Catalyst. </vt:lpstr>
      <vt:lpstr>Full Plan of environmental theatre</vt:lpstr>
      <vt:lpstr>Storytelling </vt:lpstr>
      <vt:lpstr>Building space activities</vt:lpstr>
      <vt:lpstr>Building role activities</vt:lpstr>
      <vt:lpstr>Storytelling</vt:lpstr>
      <vt:lpstr>Action, 1st  point of view </vt:lpstr>
      <vt:lpstr>Assimilation activity A </vt:lpstr>
      <vt:lpstr>Assimilation activity B</vt:lpstr>
      <vt:lpstr>Storytelling</vt:lpstr>
      <vt:lpstr>Action, 2st  point of view </vt:lpstr>
      <vt:lpstr>Assimilation activity A_Forum Theatre</vt:lpstr>
      <vt:lpstr>Assimilation activity B</vt:lpstr>
      <vt:lpstr>Action - announcement of decision</vt:lpstr>
      <vt:lpstr>Reflection</vt:lpstr>
      <vt:lpstr>Instructions</vt:lpstr>
      <vt:lpstr>Materials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Applied and Environmental Theatre 1st Symposium Community Theatre and Environmental Pressures in the Coastal Communities of the Mediterranean (THEATRE2SEA) 3-4 June 2024 </dc:title>
  <dc:creator>Ekaterini Diakoumopoulou</dc:creator>
  <cp:lastModifiedBy>Dimitra Theodorou</cp:lastModifiedBy>
  <cp:revision>8</cp:revision>
  <dcterms:created xsi:type="dcterms:W3CDTF">2024-05-15T09:47:29Z</dcterms:created>
  <dcterms:modified xsi:type="dcterms:W3CDTF">2026-05-20T16:30:58Z</dcterms:modified>
</cp:coreProperties>
</file>