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1.png" ContentType="image/png"/>
  <Override PartName="/ppt/media/image7.jpeg" ContentType="image/jpeg"/>
  <Override PartName="/ppt/media/image2.png" ContentType="image/png"/>
  <Override PartName="/ppt/media/image4.jpeg" ContentType="image/jpeg"/>
  <Override PartName="/ppt/media/image3.png" ContentType="image/png"/>
  <Override PartName="/ppt/media/image5.jpeg" ContentType="image/jpeg"/>
  <Override PartName="/ppt/media/image6.png" ContentType="image/pn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3200" spc="-1" strike="noStrike">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3200" spc="-1" strike="noStrike">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880" cy="1324800"/>
          </a:xfrm>
          <a:prstGeom prst="rect">
            <a:avLst/>
          </a:prstGeom>
          <a:noFill/>
          <a:ln w="0">
            <a:noFill/>
          </a:ln>
        </p:spPr>
        <p:txBody>
          <a:bodyPr lIns="0" rIns="0" tIns="0" bIns="0" anchor="ctr">
            <a:noAutofit/>
          </a:bodyPr>
          <a:p>
            <a:r>
              <a:rPr b="0" lang="el-GR" sz="1800" spc="-1" strike="noStrike">
                <a:latin typeface="Arial"/>
              </a:rPr>
              <a:t>Click to edit the title text format</a:t>
            </a:r>
            <a:endParaRPr b="0" lang="el-GR" sz="18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Click to edit the outline text format</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Second Outline Level</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Third Outline Level</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Fourth Outline Level</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Fifth Outline Level</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Sixth Outline Level</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Seventh Outline Level</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r>
              <a:rPr b="0" lang="el-GR" sz="4400" spc="-1" strike="noStrike">
                <a:latin typeface="Arial"/>
              </a:rPr>
              <a:t>Click to edit the title text format</a:t>
            </a:r>
            <a:endParaRPr b="0" lang="el-GR"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Click to edit the outline text format</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Second Outline Level</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Third Outline Level</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Fourth Outline Level</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Fifth Outline Level</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Sixth Outline Level</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Seventh Outline Level</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hyperlink" Target="https://www.youtube.com/watch?v=NayG68DyrDA" TargetMode="External"/><Relationship Id="rId2" Type="http://schemas.openxmlformats.org/officeDocument/2006/relationships/hyperlink" Target="https://www.youtube.com/watch?si=7B8u3wORgcy6DwmW&amp;v=2zBMw8ajvbY&amp;feature=youtu.be" TargetMode="External"/><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www.youtube.com/watch?v=NayG68DyrDA" TargetMode="External"/><Relationship Id="rId2" Type="http://schemas.openxmlformats.org/officeDocument/2006/relationships/hyperlink" Target="https://www.youtube.com/watch?v=NayG68DyrDA" TargetMode="External"/><Relationship Id="rId3" Type="http://schemas.openxmlformats.org/officeDocument/2006/relationships/hyperlink" Target="https://www.youtube.com/watch?si=7B8u3wORgcy6DwmW&amp;v=2zBMw8ajvbY&amp;feature=youtu.be" TargetMode="External"/><Relationship Id="rId4" Type="http://schemas.openxmlformats.org/officeDocument/2006/relationships/hyperlink" Target="https://www.youtube.com/watch?si=7B8u3wORgcy6DwmW&amp;v=2zBMw8ajvbY&amp;feature=youtu.be" TargetMode="External"/><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280" cy="2386800"/>
          </a:xfrm>
          <a:prstGeom prst="rect">
            <a:avLst/>
          </a:prstGeom>
          <a:noFill/>
          <a:ln w="0">
            <a:noFill/>
          </a:ln>
        </p:spPr>
        <p:txBody>
          <a:bodyPr lIns="0" rIns="0" tIns="0" bIns="0" anchor="b">
            <a:noAutofit/>
          </a:bodyPr>
          <a:p>
            <a:pPr marL="153720" algn="ctr">
              <a:lnSpc>
                <a:spcPct val="90000"/>
              </a:lnSpc>
              <a:spcBef>
                <a:spcPts val="79"/>
              </a:spcBef>
            </a:pPr>
            <a:r>
              <a:rPr b="1" i="1" lang="en-US" sz="1800" spc="-26" strike="noStrike">
                <a:solidFill>
                  <a:srgbClr val="4f81bd"/>
                </a:solidFill>
                <a:latin typeface="Times New Roman"/>
                <a:ea typeface="Times New Roman"/>
              </a:rPr>
              <a:t>Applied and Environmental</a:t>
            </a:r>
            <a:r>
              <a:rPr b="1" i="1" lang="en-US" sz="1800" spc="-205" strike="noStrike">
                <a:solidFill>
                  <a:srgbClr val="4f81bd"/>
                </a:solidFill>
                <a:latin typeface="Times New Roman"/>
                <a:ea typeface="Times New Roman"/>
              </a:rPr>
              <a:t> </a:t>
            </a:r>
            <a:r>
              <a:rPr b="1" i="1" lang="en-US" sz="1800" spc="-12" strike="noStrike">
                <a:solidFill>
                  <a:srgbClr val="4f81bd"/>
                </a:solidFill>
                <a:latin typeface="Times New Roman"/>
                <a:ea typeface="Times New Roman"/>
              </a:rPr>
              <a:t>Theatre 1</a:t>
            </a:r>
            <a:r>
              <a:rPr b="1" i="1" lang="en-US" sz="1800" spc="-12" strike="noStrike" baseline="30000">
                <a:solidFill>
                  <a:srgbClr val="4f81bd"/>
                </a:solidFill>
                <a:latin typeface="Times New Roman"/>
                <a:ea typeface="Times New Roman"/>
              </a:rPr>
              <a:t>st</a:t>
            </a:r>
            <a:r>
              <a:rPr b="1" i="1" lang="en-US" sz="1800" spc="-12" strike="noStrike">
                <a:solidFill>
                  <a:srgbClr val="4f81bd"/>
                </a:solidFill>
                <a:latin typeface="Times New Roman"/>
                <a:ea typeface="Times New Roman"/>
              </a:rPr>
              <a:t> </a:t>
            </a:r>
            <a:r>
              <a:rPr b="1" i="1" lang="en-US" sz="1800" spc="-1" strike="noStrike">
                <a:solidFill>
                  <a:srgbClr val="4f81bd"/>
                </a:solidFill>
                <a:latin typeface="Times New Roman"/>
                <a:ea typeface="Times New Roman"/>
              </a:rPr>
              <a:t>Symposium</a:t>
            </a:r>
            <a:br/>
            <a:r>
              <a:rPr b="1" i="1" lang="en-US" sz="1800" spc="-1" strike="noStrike">
                <a:solidFill>
                  <a:srgbClr val="000000"/>
                </a:solidFill>
                <a:latin typeface="Times New Roman"/>
                <a:ea typeface="Times New Roman"/>
              </a:rPr>
              <a:t>Community Theatre and Environmental Pressures in the Coastal Communities of the Mediterranean (THEATRE2SEA)</a:t>
            </a:r>
            <a:br/>
            <a:r>
              <a:rPr b="1" lang="en-US" sz="1800" spc="-1" strike="noStrike">
                <a:solidFill>
                  <a:srgbClr val="000000"/>
                </a:solidFill>
                <a:latin typeface="Times New Roman"/>
                <a:ea typeface="Times New Roman"/>
              </a:rPr>
              <a:t>3-4 June 2024</a:t>
            </a:r>
            <a:br/>
            <a:endParaRPr b="0" lang="el-GR" sz="1800" spc="-1" strike="noStrike">
              <a:latin typeface="Arial"/>
            </a:endParaRPr>
          </a:p>
        </p:txBody>
      </p:sp>
      <p:pic>
        <p:nvPicPr>
          <p:cNvPr id="77" name="Εικόνα 5" descr=""/>
          <p:cNvPicPr/>
          <p:nvPr/>
        </p:nvPicPr>
        <p:blipFill>
          <a:blip r:embed="rId1"/>
          <a:stretch/>
        </p:blipFill>
        <p:spPr>
          <a:xfrm>
            <a:off x="7636320" y="4264560"/>
            <a:ext cx="2590200" cy="541800"/>
          </a:xfrm>
          <a:prstGeom prst="rect">
            <a:avLst/>
          </a:prstGeom>
          <a:ln w="0">
            <a:noFill/>
          </a:ln>
        </p:spPr>
      </p:pic>
      <p:sp>
        <p:nvSpPr>
          <p:cNvPr id="78" name="PlaceHolder 2"/>
          <p:cNvSpPr>
            <a:spLocks noGrp="1"/>
          </p:cNvSpPr>
          <p:nvPr>
            <p:ph type="subTitle"/>
          </p:nvPr>
        </p:nvSpPr>
        <p:spPr>
          <a:xfrm>
            <a:off x="1523880" y="3602160"/>
            <a:ext cx="9143280" cy="1654920"/>
          </a:xfrm>
          <a:prstGeom prst="rect">
            <a:avLst/>
          </a:prstGeom>
          <a:noFill/>
          <a:ln w="0">
            <a:noFill/>
          </a:ln>
        </p:spPr>
        <p:txBody>
          <a:bodyPr lIns="0" rIns="0" tIns="0" bIns="0" anchor="t">
            <a:noAutofit/>
          </a:bodyPr>
          <a:p>
            <a:pPr algn="ctr"/>
            <a:endParaRPr b="0" lang="el-GR" sz="3200" spc="-1" strike="noStrike">
              <a:latin typeface="Arial"/>
            </a:endParaRPr>
          </a:p>
        </p:txBody>
      </p:sp>
      <p:pic>
        <p:nvPicPr>
          <p:cNvPr id="79" name="Picture 7" descr="The European Union - Study in Europe"/>
          <p:cNvPicPr/>
          <p:nvPr/>
        </p:nvPicPr>
        <p:blipFill>
          <a:blip r:embed="rId2"/>
          <a:stretch/>
        </p:blipFill>
        <p:spPr>
          <a:xfrm>
            <a:off x="1776600" y="4270320"/>
            <a:ext cx="1873800" cy="538920"/>
          </a:xfrm>
          <a:prstGeom prst="rect">
            <a:avLst/>
          </a:prstGeom>
          <a:ln w="0">
            <a:noFill/>
          </a:ln>
        </p:spPr>
      </p:pic>
      <p:pic>
        <p:nvPicPr>
          <p:cNvPr id="80" name="Εικόνα 4" descr=""/>
          <p:cNvPicPr/>
          <p:nvPr/>
        </p:nvPicPr>
        <p:blipFill>
          <a:blip r:embed="rId3"/>
          <a:stretch/>
        </p:blipFill>
        <p:spPr>
          <a:xfrm>
            <a:off x="4701600" y="4204800"/>
            <a:ext cx="1883160" cy="6699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a:ea typeface="Aptos"/>
              </a:rPr>
              <a:t>Assimilation activity A</a:t>
            </a:r>
            <a:br/>
            <a:endParaRPr b="0" lang="el-GR" sz="4400" spc="-1" strike="noStrike">
              <a:latin typeface="Arial"/>
            </a:endParaRPr>
          </a:p>
        </p:txBody>
      </p:sp>
      <p:sp>
        <p:nvSpPr>
          <p:cNvPr id="98"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In a frozen frame image show us in groups what water means to you</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rmAutofit/>
          </a:bodyPr>
          <a:p>
            <a:pPr>
              <a:lnSpc>
                <a:spcPct val="90000"/>
              </a:lnSpc>
            </a:pPr>
            <a:r>
              <a:rPr b="0" lang="en-US" sz="4400" spc="-1" strike="noStrike">
                <a:solidFill>
                  <a:srgbClr val="000000"/>
                </a:solidFill>
                <a:latin typeface="Aptos"/>
                <a:ea typeface="Aptos"/>
              </a:rPr>
              <a:t>Assimilation activity B</a:t>
            </a:r>
            <a:endParaRPr b="0" lang="el-GR" sz="4400" spc="-1" strike="noStrike">
              <a:latin typeface="Arial"/>
            </a:endParaRPr>
          </a:p>
        </p:txBody>
      </p:sp>
      <p:sp>
        <p:nvSpPr>
          <p:cNvPr id="100"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Create grafiti in papers and/or slogans that comment on the luck of water</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Assimilation activity C</a:t>
            </a:r>
            <a:endParaRPr b="0" lang="el-GR" sz="4400" spc="-1" strike="noStrike">
              <a:latin typeface="Arial"/>
            </a:endParaRPr>
          </a:p>
        </p:txBody>
      </p:sp>
      <p:sp>
        <p:nvSpPr>
          <p:cNvPr id="102"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Inspired from the Balkan rain dance create your own type of choreo-performance, you will be provided with traditional water whistles and other props that you can choose to include (half empty bottles of water, handmade rain stick and what else the want to use.</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Content Placeholder 5" descr=""/>
          <p:cNvPicPr/>
          <p:nvPr/>
        </p:nvPicPr>
        <p:blipFill>
          <a:blip r:embed="rId1"/>
          <a:stretch/>
        </p:blipFill>
        <p:spPr>
          <a:xfrm>
            <a:off x="1438560" y="203040"/>
            <a:ext cx="9132840" cy="6156360"/>
          </a:xfrm>
          <a:prstGeom prst="rect">
            <a:avLst/>
          </a:prstGeom>
          <a:ln w="0">
            <a:noFill/>
          </a:ln>
        </p:spPr>
      </p:pic>
      <p:sp>
        <p:nvSpPr>
          <p:cNvPr id="104" name="TextBox 6"/>
          <p:cNvSpPr/>
          <p:nvPr/>
        </p:nvSpPr>
        <p:spPr>
          <a:xfrm>
            <a:off x="1438560" y="6360120"/>
            <a:ext cx="8773560" cy="364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pc="-1" strike="noStrike">
                <a:solidFill>
                  <a:srgbClr val="000000"/>
                </a:solidFill>
                <a:latin typeface="Aptos"/>
                <a:ea typeface="DejaVu Sans"/>
              </a:rPr>
              <a:t>Photo of Balkan traditional dance of the rain in Romania</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3" descr=""/>
          <p:cNvPicPr/>
          <p:nvPr/>
        </p:nvPicPr>
        <p:blipFill>
          <a:blip r:embed="rId1"/>
          <a:stretch/>
        </p:blipFill>
        <p:spPr>
          <a:xfrm>
            <a:off x="174600" y="226080"/>
            <a:ext cx="5819760" cy="4515840"/>
          </a:xfrm>
          <a:prstGeom prst="rect">
            <a:avLst/>
          </a:prstGeom>
          <a:ln w="0">
            <a:noFill/>
          </a:ln>
        </p:spPr>
      </p:pic>
      <p:sp>
        <p:nvSpPr>
          <p:cNvPr id="106" name="TextBox 4"/>
          <p:cNvSpPr/>
          <p:nvPr/>
        </p:nvSpPr>
        <p:spPr>
          <a:xfrm>
            <a:off x="-380160" y="5001840"/>
            <a:ext cx="7674120" cy="364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pc="-1" strike="noStrike">
                <a:solidFill>
                  <a:srgbClr val="000000"/>
                </a:solidFill>
                <a:latin typeface="Aptos"/>
                <a:ea typeface="DejaVu Sans"/>
              </a:rPr>
              <a:t>Traditional water whistles </a:t>
            </a:r>
            <a:endParaRPr b="0" lang="el-GR" sz="1800" spc="-1" strike="noStrike">
              <a:latin typeface="Arial"/>
            </a:endParaRPr>
          </a:p>
        </p:txBody>
      </p:sp>
      <p:pic>
        <p:nvPicPr>
          <p:cNvPr id="107" name="Picture 1" descr=""/>
          <p:cNvPicPr/>
          <p:nvPr/>
        </p:nvPicPr>
        <p:blipFill>
          <a:blip r:embed="rId2"/>
          <a:stretch/>
        </p:blipFill>
        <p:spPr>
          <a:xfrm>
            <a:off x="6113160" y="472680"/>
            <a:ext cx="6054840" cy="3697920"/>
          </a:xfrm>
          <a:prstGeom prst="rect">
            <a:avLst/>
          </a:prstGeom>
          <a:ln w="0">
            <a:noFill/>
          </a:ln>
        </p:spPr>
      </p:pic>
      <p:sp>
        <p:nvSpPr>
          <p:cNvPr id="108" name="TextBox 2"/>
          <p:cNvSpPr/>
          <p:nvPr/>
        </p:nvSpPr>
        <p:spPr>
          <a:xfrm>
            <a:off x="6739920" y="4742640"/>
            <a:ext cx="4858920" cy="364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pc="-1" strike="noStrike">
                <a:solidFill>
                  <a:srgbClr val="000000"/>
                </a:solidFill>
                <a:latin typeface="Aptos"/>
                <a:ea typeface="DejaVu Sans"/>
              </a:rPr>
              <a:t>Rain stick</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p:nvPr>
        </p:nvSpPr>
        <p:spPr>
          <a:xfrm>
            <a:off x="807480" y="37692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Traditional songs for the rain/water </a:t>
            </a:r>
            <a:endParaRPr b="0" lang="el-GR" sz="2800" spc="-1" strike="noStrike">
              <a:latin typeface="Arial"/>
            </a:endParaRPr>
          </a:p>
          <a:p>
            <a:pPr>
              <a:lnSpc>
                <a:spcPct val="90000"/>
              </a:lnSpc>
              <a:spcBef>
                <a:spcPts val="1001"/>
              </a:spcBef>
              <a:tabLst>
                <a:tab algn="l" pos="0"/>
              </a:tabLst>
            </a:pPr>
            <a:r>
              <a:rPr b="0" lang="en-US" sz="2800" spc="-1" strike="noStrike" u="sng">
                <a:solidFill>
                  <a:srgbClr val="467886"/>
                </a:solidFill>
                <a:uFillTx/>
                <a:latin typeface="Aptos"/>
                <a:hlinkClick r:id="rId1"/>
              </a:rPr>
              <a:t>https://www.youtube.com/watch?v=NayG68DyrDA</a:t>
            </a:r>
            <a:r>
              <a:rPr b="0" lang="en-US" sz="2800" spc="-1" strike="noStrike">
                <a:solidFill>
                  <a:srgbClr val="000000"/>
                </a:solidFill>
                <a:latin typeface="Aptos"/>
              </a:rPr>
              <a:t>, </a:t>
            </a:r>
            <a:r>
              <a:rPr b="0" lang="en-US" sz="2800" spc="-1" strike="noStrike" u="sng">
                <a:solidFill>
                  <a:srgbClr val="467886"/>
                </a:solidFill>
                <a:uFillTx/>
                <a:latin typeface="Aptos"/>
                <a:hlinkClick r:id="rId2"/>
              </a:rPr>
              <a:t>https://www.youtube.com/watch?si=7B8u3wORgcy6DwmW&amp;v=2zBMw8ajvbY&amp;feature=youtu.be</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Action, 2</a:t>
            </a:r>
            <a:r>
              <a:rPr b="0" lang="en-US" sz="4400" spc="-1" strike="noStrike" baseline="30000">
                <a:solidFill>
                  <a:srgbClr val="000000"/>
                </a:solidFill>
                <a:latin typeface="Aptos Display"/>
              </a:rPr>
              <a:t>st</a:t>
            </a:r>
            <a:r>
              <a:rPr b="0" lang="en-US" sz="4400" spc="-1" strike="noStrike">
                <a:solidFill>
                  <a:srgbClr val="000000"/>
                </a:solidFill>
                <a:latin typeface="Aptos Display"/>
              </a:rPr>
              <a:t>  point of view </a:t>
            </a:r>
            <a:endParaRPr b="0" lang="el-GR" sz="4400" spc="-1" strike="noStrike">
              <a:latin typeface="Arial"/>
            </a:endParaRPr>
          </a:p>
        </p:txBody>
      </p:sp>
      <p:sp>
        <p:nvSpPr>
          <p:cNvPr id="111"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The next day the Mayor visits the spring to express how he things the water of the island should be used for the upcoming celebrations </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Tie symbol of the mayor </a:t>
            </a:r>
            <a:br/>
            <a:endParaRPr b="0" lang="el-GR" sz="2800" spc="-1" strike="noStrike">
              <a:latin typeface="Arial"/>
            </a:endParaRPr>
          </a:p>
          <a:p>
            <a:pPr>
              <a:lnSpc>
                <a:spcPct val="90000"/>
              </a:lnSpc>
              <a:spcBef>
                <a:spcPts val="1001"/>
              </a:spcBef>
              <a:tabLst>
                <a:tab algn="l" pos="0"/>
              </a:tabLst>
            </a:pP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a:ea typeface="Aptos"/>
              </a:rPr>
              <a:t>Assimilation activity A</a:t>
            </a:r>
            <a:endParaRPr b="0" lang="el-GR" sz="4400" spc="-1" strike="noStrike">
              <a:latin typeface="Arial"/>
            </a:endParaRPr>
          </a:p>
        </p:txBody>
      </p:sp>
      <p:sp>
        <p:nvSpPr>
          <p:cNvPr id="113"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In teams create the tourism advertisement spot of the island </a:t>
            </a:r>
            <a:b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pt-PT" sz="4400" spc="-1" strike="noStrike">
                <a:solidFill>
                  <a:srgbClr val="000000"/>
                </a:solidFill>
                <a:latin typeface="Aptos Display"/>
              </a:rPr>
              <a:t>Assimilation activity B</a:t>
            </a:r>
            <a:endParaRPr b="0" lang="el-GR" sz="4400" spc="-1" strike="noStrike">
              <a:latin typeface="Arial"/>
            </a:endParaRPr>
          </a:p>
        </p:txBody>
      </p:sp>
      <p:sp>
        <p:nvSpPr>
          <p:cNvPr id="115"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514440" indent="-514440">
              <a:lnSpc>
                <a:spcPct val="90000"/>
              </a:lnSpc>
              <a:spcBef>
                <a:spcPts val="1001"/>
              </a:spcBef>
              <a:buClr>
                <a:srgbClr val="000000"/>
              </a:buClr>
              <a:buFont typeface="Arial"/>
              <a:buAutoNum type="alphaLcParenR"/>
            </a:pPr>
            <a:r>
              <a:rPr b="0" lang="en-US" sz="2800" spc="-1" strike="noStrike">
                <a:solidFill>
                  <a:srgbClr val="000000"/>
                </a:solidFill>
                <a:latin typeface="Aptos"/>
              </a:rPr>
              <a:t>The Mayor makes a speech to the locals, another person is doing the mayors hand gestures and the groups change. b) The speech continues and arguments are presented about the necessity of these celebrations, at a claps notice the mayor will move his mouth like talking but we will hear how the locals translate the speech into what it means for their life and future.</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 </a:t>
            </a:r>
            <a:b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a:ea typeface="Aptos"/>
              </a:rPr>
              <a:t>Assimilation activity Forum Theatre</a:t>
            </a:r>
            <a:endParaRPr b="0" lang="el-GR" sz="4400" spc="-1" strike="noStrike">
              <a:latin typeface="Arial"/>
            </a:endParaRPr>
          </a:p>
        </p:txBody>
      </p:sp>
      <p:sp>
        <p:nvSpPr>
          <p:cNvPr id="117"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Forum theatre Mayor and local hold a conversation about their different viewpoints. Groups change</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pt-PT" sz="4400" spc="-1" strike="noStrike">
                <a:solidFill>
                  <a:srgbClr val="000000"/>
                </a:solidFill>
                <a:latin typeface="Aptos Display"/>
              </a:rPr>
              <a:t>Sustainable Tourism</a:t>
            </a:r>
            <a:endParaRPr b="0" lang="el-GR" sz="4400" spc="-1" strike="noStrike">
              <a:latin typeface="Arial"/>
            </a:endParaRPr>
          </a:p>
        </p:txBody>
      </p:sp>
      <p:sp>
        <p:nvSpPr>
          <p:cNvPr id="82" name="PlaceHolder 2"/>
          <p:cNvSpPr>
            <a:spLocks noGrp="1"/>
          </p:cNvSpPr>
          <p:nvPr>
            <p:ph/>
          </p:nvPr>
        </p:nvSpPr>
        <p:spPr>
          <a:xfrm>
            <a:off x="82476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pt-PT" sz="2800" spc="-1" strike="noStrike">
                <a:solidFill>
                  <a:srgbClr val="000000"/>
                </a:solidFill>
                <a:latin typeface="Aptos"/>
              </a:rPr>
              <a:t>Professor: Ekaterini Diakoumopoulou</a:t>
            </a:r>
            <a:endParaRPr b="0" lang="el-GR" sz="2800" spc="-1" strike="noStrike">
              <a:latin typeface="Arial"/>
            </a:endParaRPr>
          </a:p>
          <a:p>
            <a:pPr>
              <a:lnSpc>
                <a:spcPct val="90000"/>
              </a:lnSpc>
              <a:spcBef>
                <a:spcPts val="1001"/>
              </a:spcBef>
              <a:tabLst>
                <a:tab algn="l" pos="0"/>
              </a:tabLst>
            </a:pPr>
            <a:endParaRPr b="0" lang="el-GR" sz="2800" spc="-1" strike="noStrike">
              <a:latin typeface="Arial"/>
            </a:endParaRPr>
          </a:p>
          <a:p>
            <a:pPr>
              <a:lnSpc>
                <a:spcPct val="90000"/>
              </a:lnSpc>
              <a:spcBef>
                <a:spcPts val="1001"/>
              </a:spcBef>
              <a:tabLst>
                <a:tab algn="l" pos="0"/>
              </a:tabLst>
            </a:pPr>
            <a:r>
              <a:rPr b="0" lang="pt-PT" sz="2800" spc="-1" strike="noStrike">
                <a:solidFill>
                  <a:srgbClr val="000000"/>
                </a:solidFill>
                <a:latin typeface="Aptos"/>
              </a:rPr>
              <a:t>Course: Applied Theater</a:t>
            </a:r>
            <a:endParaRPr b="0" lang="el-GR" sz="2800" spc="-1" strike="noStrike">
              <a:latin typeface="Arial"/>
            </a:endParaRPr>
          </a:p>
          <a:p>
            <a:pPr>
              <a:lnSpc>
                <a:spcPct val="90000"/>
              </a:lnSpc>
              <a:spcBef>
                <a:spcPts val="1001"/>
              </a:spcBef>
              <a:tabLst>
                <a:tab algn="l" pos="0"/>
              </a:tabLst>
            </a:pPr>
            <a:endParaRPr b="0" lang="el-GR" sz="2800" spc="-1" strike="noStrike">
              <a:latin typeface="Arial"/>
            </a:endParaRPr>
          </a:p>
          <a:p>
            <a:pPr>
              <a:lnSpc>
                <a:spcPct val="90000"/>
              </a:lnSpc>
              <a:spcBef>
                <a:spcPts val="1001"/>
              </a:spcBef>
              <a:tabLst>
                <a:tab algn="l" pos="0"/>
              </a:tabLst>
            </a:pPr>
            <a:r>
              <a:rPr b="0" lang="pt-PT" sz="2800" spc="-1" strike="noStrike">
                <a:solidFill>
                  <a:srgbClr val="000000"/>
                </a:solidFill>
                <a:latin typeface="Aptos"/>
              </a:rPr>
              <a:t>Team: Ioannis Gkionis, Maria Karambatsi, Vasiliki Chatzichampi, Eleni Kordelou, Dimitrios Markos</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Action - announcement of decision</a:t>
            </a:r>
            <a:endParaRPr b="0" lang="el-GR" sz="4400" spc="-1" strike="noStrike">
              <a:latin typeface="Arial"/>
            </a:endParaRPr>
          </a:p>
        </p:txBody>
      </p:sp>
      <p:sp>
        <p:nvSpPr>
          <p:cNvPr id="119"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The Naiads decide how to share the water and they announce their decision in the local and the mayor of the island.</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838080" y="29520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Reflection</a:t>
            </a:r>
            <a:endParaRPr b="0" lang="el-GR" sz="4400" spc="-1" strike="noStrike">
              <a:latin typeface="Arial"/>
            </a:endParaRPr>
          </a:p>
        </p:txBody>
      </p:sp>
      <p:sp>
        <p:nvSpPr>
          <p:cNvPr id="121" name="PlaceHolder 2"/>
          <p:cNvSpPr>
            <a:spLocks noGrp="1"/>
          </p:cNvSpPr>
          <p:nvPr>
            <p:ph/>
          </p:nvPr>
        </p:nvSpPr>
        <p:spPr>
          <a:xfrm>
            <a:off x="838080" y="1440000"/>
            <a:ext cx="10514880" cy="4736160"/>
          </a:xfrm>
          <a:prstGeom prst="rect">
            <a:avLst/>
          </a:prstGeom>
          <a:noFill/>
          <a:ln w="0">
            <a:noFill/>
          </a:ln>
        </p:spPr>
        <p:txBody>
          <a:bodyPr lIns="90000" rIns="90000" tIns="45000" bIns="45000" anchor="t">
            <a:noAutofit/>
          </a:bodyPr>
          <a:p>
            <a:pPr marL="514440" indent="-514440">
              <a:lnSpc>
                <a:spcPct val="90000"/>
              </a:lnSpc>
              <a:spcBef>
                <a:spcPts val="1001"/>
              </a:spcBef>
              <a:buClr>
                <a:srgbClr val="000000"/>
              </a:buClr>
              <a:buFont typeface="Arial"/>
              <a:buAutoNum type="arabicParenR"/>
            </a:pPr>
            <a:r>
              <a:rPr b="0" lang="en-US" sz="2800" spc="-1" strike="noStrike">
                <a:solidFill>
                  <a:srgbClr val="000000"/>
                </a:solidFill>
                <a:latin typeface="Aptos"/>
              </a:rPr>
              <a:t>Many years later a hot evening the citizens gathered with their families to play water wars with water pistols. Depending on the outcome of the previous activities they will be more or less water in the pistols and it will end when the given water ends or earlier if they choose to </a:t>
            </a:r>
            <a:endParaRPr b="0" lang="el-GR" sz="2800" spc="-1" strike="noStrike">
              <a:latin typeface="Arial"/>
            </a:endParaRPr>
          </a:p>
          <a:p>
            <a:pPr marL="514440" indent="-514440">
              <a:lnSpc>
                <a:spcPct val="90000"/>
              </a:lnSpc>
              <a:spcBef>
                <a:spcPts val="1001"/>
              </a:spcBef>
              <a:buClr>
                <a:srgbClr val="000000"/>
              </a:buClr>
              <a:buFont typeface="Arial"/>
              <a:buAutoNum type="arabicParenR"/>
            </a:pP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2) Years later when tourists come what would they </a:t>
            </a:r>
            <a:r>
              <a:rPr b="0" lang="en-US" sz="2800" spc="-1" strike="noStrike">
                <a:solidFill>
                  <a:srgbClr val="000000"/>
                </a:solidFill>
                <a:latin typeface="Aptos"/>
              </a:rPr>
              <a:t>	</a:t>
            </a:r>
            <a:r>
              <a:rPr b="0" lang="en-US" sz="2800" spc="-1" strike="noStrike">
                <a:solidFill>
                  <a:srgbClr val="000000"/>
                </a:solidFill>
                <a:latin typeface="Aptos"/>
              </a:rPr>
              <a:t>	</a:t>
            </a:r>
            <a:r>
              <a:rPr b="0" lang="en-US" sz="2800" spc="-1" strike="noStrike">
                <a:solidFill>
                  <a:srgbClr val="000000"/>
                </a:solidFill>
                <a:latin typeface="Aptos"/>
              </a:rPr>
              <a:t>	</a:t>
            </a:r>
            <a:r>
              <a:rPr b="0" lang="en-US" sz="2800" spc="-1" strike="noStrike">
                <a:solidFill>
                  <a:srgbClr val="000000"/>
                </a:solidFill>
                <a:latin typeface="Aptos"/>
              </a:rPr>
              <a:t>capture with their phones, how does that island look </a:t>
            </a:r>
            <a:r>
              <a:rPr b="0" lang="en-US" sz="2800" spc="-1" strike="noStrike">
                <a:solidFill>
                  <a:srgbClr val="000000"/>
                </a:solidFill>
                <a:latin typeface="Aptos"/>
              </a:rPr>
              <a:t>	</a:t>
            </a:r>
            <a:r>
              <a:rPr b="0" lang="en-US" sz="2800" spc="-1" strike="noStrike">
                <a:solidFill>
                  <a:srgbClr val="000000"/>
                </a:solidFill>
                <a:latin typeface="Aptos"/>
              </a:rPr>
              <a:t>like. In groups represend that future you think it came </a:t>
            </a:r>
            <a:r>
              <a:rPr b="0" lang="en-US" sz="2800" spc="-1" strike="noStrike">
                <a:solidFill>
                  <a:srgbClr val="000000"/>
                </a:solidFill>
                <a:latin typeface="Aptos"/>
              </a:rPr>
              <a:t>	</a:t>
            </a:r>
            <a:r>
              <a:rPr b="0" lang="en-US" sz="2800" spc="-1" strike="noStrike">
                <a:solidFill>
                  <a:srgbClr val="000000"/>
                </a:solidFill>
                <a:latin typeface="Aptos"/>
              </a:rPr>
              <a:t>based on the previous activities</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Materials</a:t>
            </a:r>
            <a:endParaRPr b="0" lang="el-GR" sz="4400" spc="-1" strike="noStrike">
              <a:latin typeface="Arial"/>
            </a:endParaRPr>
          </a:p>
        </p:txBody>
      </p:sp>
      <p:sp>
        <p:nvSpPr>
          <p:cNvPr id="123" name="PlaceHolder 2"/>
          <p:cNvSpPr>
            <a:spLocks noGrp="1"/>
          </p:cNvSpPr>
          <p:nvPr>
            <p:ph/>
          </p:nvPr>
        </p:nvSpPr>
        <p:spPr>
          <a:xfrm>
            <a:off x="786960" y="183600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Traditional Balkan dance of the rain</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Traditional Greek song about water </a:t>
            </a:r>
            <a:r>
              <a:rPr b="0" lang="en-US" sz="2800" spc="-1" strike="noStrike" u="sng">
                <a:solidFill>
                  <a:srgbClr val="467886"/>
                </a:solidFill>
                <a:uFillTx/>
                <a:latin typeface="Aptos"/>
                <a:hlinkClick r:id="rId1"/>
              </a:rPr>
              <a:t>https://</a:t>
            </a:r>
            <a:r>
              <a:rPr b="0" lang="en-US" sz="2800" spc="-1" strike="noStrike" u="sng">
                <a:solidFill>
                  <a:srgbClr val="467886"/>
                </a:solidFill>
                <a:uFillTx/>
                <a:latin typeface="Aptos"/>
                <a:hlinkClick r:id="rId2"/>
              </a:rPr>
              <a:t>www.youtube.com/watch?v=NayG68DyrDA</a:t>
            </a:r>
            <a:r>
              <a:rPr b="0" lang="en-US" sz="2800" spc="-1" strike="noStrike">
                <a:solidFill>
                  <a:srgbClr val="000000"/>
                </a:solidFill>
                <a:latin typeface="Aptos"/>
              </a:rPr>
              <a:t>, </a:t>
            </a:r>
            <a:r>
              <a:rPr b="0" lang="en-US" sz="2800" spc="-1" strike="noStrike" u="sng">
                <a:solidFill>
                  <a:srgbClr val="467886"/>
                </a:solidFill>
                <a:uFillTx/>
                <a:latin typeface="Aptos"/>
                <a:hlinkClick r:id="rId3"/>
              </a:rPr>
              <a:t>https://</a:t>
            </a:r>
            <a:r>
              <a:rPr b="0" lang="en-US" sz="2800" spc="-1" strike="noStrike" u="sng">
                <a:solidFill>
                  <a:srgbClr val="467886"/>
                </a:solidFill>
                <a:uFillTx/>
                <a:latin typeface="Aptos"/>
                <a:hlinkClick r:id="rId4"/>
              </a:rPr>
              <a:t>www.youtube.com/watch?si=7B8u3wORgcy6DwmW&amp;v=2zBMw8ajvbY&amp;feature=youtu.be</a:t>
            </a:r>
            <a:r>
              <a:rPr b="0" lang="en-US" sz="2800" spc="-1" strike="noStrike">
                <a:solidFill>
                  <a:srgbClr val="000000"/>
                </a:solidFill>
                <a:latin typeface="Aptos"/>
              </a:rPr>
              <a:t>  </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Greek mythology</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Traditional instruments, pictures and customs. </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p:nvPr>
        </p:nvSpPr>
        <p:spPr>
          <a:xfrm>
            <a:off x="386280" y="479880"/>
            <a:ext cx="6239880" cy="4009320"/>
          </a:xfrm>
          <a:prstGeom prst="rect">
            <a:avLst/>
          </a:prstGeom>
          <a:noFill/>
          <a:ln w="0">
            <a:noFill/>
          </a:ln>
        </p:spPr>
        <p:txBody>
          <a:bodyPr lIns="90000" rIns="90000" tIns="45000" bIns="45000" anchor="t">
            <a:noAutofit/>
          </a:bodyPr>
          <a:p>
            <a:pPr>
              <a:lnSpc>
                <a:spcPct val="90000"/>
              </a:lnSpc>
              <a:spcBef>
                <a:spcPts val="1001"/>
              </a:spcBef>
              <a:tabLst>
                <a:tab algn="l" pos="0"/>
              </a:tabLst>
            </a:pPr>
            <a:r>
              <a:rPr b="0" i="1" lang="en-US" sz="2800" spc="-1" strike="noStrike">
                <a:solidFill>
                  <a:srgbClr val="000000"/>
                </a:solidFill>
                <a:latin typeface="Aptos"/>
              </a:rPr>
              <a:t>“</a:t>
            </a:r>
            <a:r>
              <a:rPr b="0" i="1" lang="el-GR" sz="2800" spc="-1" strike="noStrike">
                <a:solidFill>
                  <a:srgbClr val="000000"/>
                </a:solidFill>
                <a:latin typeface="Aptos"/>
              </a:rPr>
              <a:t>Κι αν διψάσεις για νερό</a:t>
            </a:r>
            <a:r>
              <a:rPr b="0" i="1" lang="en-US" sz="2800" spc="-1" strike="noStrike">
                <a:solidFill>
                  <a:srgbClr val="000000"/>
                </a:solidFill>
                <a:latin typeface="Aptos"/>
              </a:rPr>
              <a:t>                 </a:t>
            </a:r>
            <a:endParaRPr b="0" lang="el-GR" sz="2800" spc="-1" strike="noStrike">
              <a:latin typeface="Arial"/>
            </a:endParaRPr>
          </a:p>
          <a:p>
            <a:pPr>
              <a:lnSpc>
                <a:spcPct val="90000"/>
              </a:lnSpc>
              <a:spcBef>
                <a:spcPts val="1001"/>
              </a:spcBef>
              <a:tabLst>
                <a:tab algn="l" pos="0"/>
              </a:tabLst>
            </a:pPr>
            <a:r>
              <a:rPr b="0" i="1" lang="el-GR" sz="2800" spc="-1" strike="noStrike">
                <a:solidFill>
                  <a:srgbClr val="000000"/>
                </a:solidFill>
                <a:latin typeface="Aptos"/>
              </a:rPr>
              <a:t>Θα στύψουμε ένα σύννεφο</a:t>
            </a:r>
            <a:r>
              <a:rPr b="0" i="1" lang="en-US" sz="2800" spc="-1" strike="noStrike">
                <a:solidFill>
                  <a:srgbClr val="000000"/>
                </a:solidFill>
                <a:latin typeface="Aptos"/>
              </a:rPr>
              <a:t>”</a:t>
            </a:r>
            <a:endParaRPr b="0" lang="el-GR" sz="2800" spc="-1" strike="noStrike">
              <a:latin typeface="Arial"/>
            </a:endParaRPr>
          </a:p>
          <a:p>
            <a:pPr>
              <a:lnSpc>
                <a:spcPct val="90000"/>
              </a:lnSpc>
              <a:spcBef>
                <a:spcPts val="1001"/>
              </a:spcBef>
              <a:tabLst>
                <a:tab algn="l" pos="0"/>
              </a:tabLst>
            </a:pPr>
            <a:r>
              <a:rPr b="0" i="1" lang="el-GR" sz="2800" spc="-1" strike="noStrike">
                <a:solidFill>
                  <a:srgbClr val="000000"/>
                </a:solidFill>
                <a:latin typeface="Aptos"/>
              </a:rPr>
              <a:t>                               </a:t>
            </a:r>
            <a:r>
              <a:rPr b="0" i="1" lang="el-GR" sz="2800" spc="-1" strike="noStrike">
                <a:solidFill>
                  <a:srgbClr val="000000"/>
                </a:solidFill>
                <a:latin typeface="Aptos"/>
              </a:rPr>
              <a:t>Νίκος Γκάτσος</a:t>
            </a:r>
            <a:endParaRPr b="0" lang="el-GR" sz="2800" spc="-1" strike="noStrike">
              <a:latin typeface="Arial"/>
            </a:endParaRPr>
          </a:p>
          <a:p>
            <a:pPr>
              <a:lnSpc>
                <a:spcPct val="90000"/>
              </a:lnSpc>
              <a:spcBef>
                <a:spcPts val="1001"/>
              </a:spcBef>
              <a:tabLst>
                <a:tab algn="l" pos="0"/>
              </a:tabLst>
            </a:pPr>
            <a:r>
              <a:rPr b="0" i="1" lang="en-US" sz="2800" spc="-1" strike="noStrike">
                <a:solidFill>
                  <a:srgbClr val="000000"/>
                </a:solidFill>
                <a:latin typeface="Aptos"/>
              </a:rPr>
              <a:t>If you get thirsty</a:t>
            </a:r>
            <a:endParaRPr b="0" lang="el-GR" sz="2800" spc="-1" strike="noStrike">
              <a:latin typeface="Arial"/>
            </a:endParaRPr>
          </a:p>
          <a:p>
            <a:pPr>
              <a:lnSpc>
                <a:spcPct val="90000"/>
              </a:lnSpc>
              <a:spcBef>
                <a:spcPts val="1001"/>
              </a:spcBef>
              <a:tabLst>
                <a:tab algn="l" pos="0"/>
              </a:tabLst>
            </a:pPr>
            <a:r>
              <a:rPr b="0" i="1" lang="en-US" sz="2800" spc="-1" strike="noStrike">
                <a:solidFill>
                  <a:srgbClr val="000000"/>
                </a:solidFill>
                <a:latin typeface="Aptos"/>
              </a:rPr>
              <a:t>We will squeeze a cloud</a:t>
            </a:r>
            <a:endParaRPr b="0" lang="el-GR" sz="2800" spc="-1" strike="noStrike">
              <a:latin typeface="Arial"/>
            </a:endParaRPr>
          </a:p>
          <a:p>
            <a:pPr>
              <a:lnSpc>
                <a:spcPct val="90000"/>
              </a:lnSpc>
              <a:spcBef>
                <a:spcPts val="1001"/>
              </a:spcBef>
              <a:tabLst>
                <a:tab algn="l" pos="0"/>
              </a:tabLst>
            </a:pPr>
            <a:r>
              <a:rPr b="0" i="1" lang="en-US" sz="2800" spc="-1" strike="noStrike">
                <a:solidFill>
                  <a:srgbClr val="000000"/>
                </a:solidFill>
                <a:latin typeface="Aptos"/>
              </a:rPr>
              <a:t>               </a:t>
            </a:r>
            <a:r>
              <a:rPr b="0" i="1" lang="el-GR" sz="2800" spc="-1" strike="noStrike">
                <a:solidFill>
                  <a:srgbClr val="000000"/>
                </a:solidFill>
                <a:latin typeface="Aptos"/>
              </a:rPr>
              <a:t>             </a:t>
            </a:r>
            <a:r>
              <a:rPr b="0" i="1" lang="en-US" sz="2800" spc="-1" strike="noStrike">
                <a:solidFill>
                  <a:srgbClr val="000000"/>
                </a:solidFill>
                <a:latin typeface="Aptos"/>
              </a:rPr>
              <a:t>Nikos Gatsos</a:t>
            </a:r>
            <a:endParaRPr b="0" lang="el-GR" sz="2800" spc="-1" strike="noStrike">
              <a:latin typeface="Arial"/>
            </a:endParaRPr>
          </a:p>
        </p:txBody>
      </p:sp>
      <p:sp>
        <p:nvSpPr>
          <p:cNvPr id="125" name="TextBox 3"/>
          <p:cNvSpPr/>
          <p:nvPr/>
        </p:nvSpPr>
        <p:spPr>
          <a:xfrm>
            <a:off x="7109640" y="482760"/>
            <a:ext cx="4581720" cy="2010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n-US" sz="1800" spc="-1" strike="noStrike">
                <a:solidFill>
                  <a:srgbClr val="000000"/>
                </a:solidFill>
                <a:latin typeface="Aptos"/>
                <a:ea typeface="DejaVu Sans"/>
              </a:rPr>
              <a:t>“</a:t>
            </a:r>
            <a:r>
              <a:rPr b="0" i="1" lang="el-GR" sz="1800" spc="-1" strike="noStrike">
                <a:solidFill>
                  <a:srgbClr val="000000"/>
                </a:solidFill>
                <a:latin typeface="Aptos"/>
                <a:ea typeface="DejaVu Sans"/>
              </a:rPr>
              <a:t>Καθένας μας θα ζυγιστεί με σταγόνες</a:t>
            </a:r>
            <a:endParaRPr b="0" lang="el-GR" sz="1800" spc="-1" strike="noStrike">
              <a:latin typeface="Arial"/>
            </a:endParaRPr>
          </a:p>
          <a:p>
            <a:pPr>
              <a:lnSpc>
                <a:spcPct val="100000"/>
              </a:lnSpc>
            </a:pPr>
            <a:r>
              <a:rPr b="0" i="1" lang="el-GR" sz="1800" spc="-1" strike="noStrike">
                <a:solidFill>
                  <a:srgbClr val="000000"/>
                </a:solidFill>
                <a:latin typeface="Aptos"/>
                <a:ea typeface="DejaVu Sans"/>
              </a:rPr>
              <a:t>Το νερό είναι στοιχείο και στοιχειό</a:t>
            </a:r>
            <a:r>
              <a:rPr b="0" i="1" lang="en-US" sz="1800" spc="-1" strike="noStrike">
                <a:solidFill>
                  <a:srgbClr val="000000"/>
                </a:solidFill>
                <a:latin typeface="Aptos"/>
                <a:ea typeface="DejaVu Sans"/>
              </a:rPr>
              <a:t>” </a:t>
            </a:r>
            <a:endParaRPr b="0" lang="el-GR" sz="1800" spc="-1" strike="noStrike">
              <a:latin typeface="Arial"/>
            </a:endParaRPr>
          </a:p>
          <a:p>
            <a:pPr>
              <a:lnSpc>
                <a:spcPct val="100000"/>
              </a:lnSpc>
            </a:pPr>
            <a:r>
              <a:rPr b="0" i="1" lang="el-GR" sz="1800" spc="-1" strike="noStrike">
                <a:solidFill>
                  <a:srgbClr val="000000"/>
                </a:solidFill>
                <a:latin typeface="Aptos"/>
                <a:ea typeface="DejaVu Sans"/>
              </a:rPr>
              <a:t>                                        </a:t>
            </a:r>
            <a:r>
              <a:rPr b="0" i="1" lang="el-GR" sz="1800" spc="-1" strike="noStrike">
                <a:solidFill>
                  <a:srgbClr val="000000"/>
                </a:solidFill>
                <a:latin typeface="Aptos"/>
                <a:ea typeface="DejaVu Sans"/>
              </a:rPr>
              <a:t>Χρήστος Θηβαίος</a:t>
            </a:r>
            <a:endParaRPr b="0" lang="el-GR" sz="1800" spc="-1" strike="noStrike">
              <a:latin typeface="Arial"/>
            </a:endParaRPr>
          </a:p>
          <a:p>
            <a:pPr>
              <a:lnSpc>
                <a:spcPct val="100000"/>
              </a:lnSpc>
            </a:pPr>
            <a:endParaRPr b="0" lang="el-GR" sz="1800" spc="-1" strike="noStrike">
              <a:latin typeface="Arial"/>
            </a:endParaRPr>
          </a:p>
          <a:p>
            <a:pPr>
              <a:lnSpc>
                <a:spcPct val="100000"/>
              </a:lnSpc>
            </a:pPr>
            <a:r>
              <a:rPr b="0" i="1" lang="en-US" sz="1800" spc="-1" strike="noStrike">
                <a:solidFill>
                  <a:srgbClr val="000000"/>
                </a:solidFill>
                <a:latin typeface="Aptos"/>
                <a:ea typeface="DejaVu Sans"/>
              </a:rPr>
              <a:t>“ </a:t>
            </a:r>
            <a:r>
              <a:rPr b="0" i="1" lang="en-US" sz="1800" spc="-1" strike="noStrike">
                <a:solidFill>
                  <a:srgbClr val="000000"/>
                </a:solidFill>
                <a:latin typeface="Aptos"/>
                <a:ea typeface="DejaVu Sans"/>
              </a:rPr>
              <a:t>Everone will weight as a drop</a:t>
            </a:r>
            <a:endParaRPr b="0" lang="el-GR" sz="1800" spc="-1" strike="noStrike">
              <a:latin typeface="Arial"/>
            </a:endParaRPr>
          </a:p>
          <a:p>
            <a:pPr>
              <a:lnSpc>
                <a:spcPct val="100000"/>
              </a:lnSpc>
            </a:pPr>
            <a:r>
              <a:rPr b="0" i="1" lang="en-US" sz="1800" spc="-1" strike="noStrike">
                <a:solidFill>
                  <a:srgbClr val="000000"/>
                </a:solidFill>
                <a:latin typeface="Aptos"/>
                <a:ea typeface="DejaVu Sans"/>
              </a:rPr>
              <a:t>Water is an element and a haunt” </a:t>
            </a:r>
            <a:endParaRPr b="0" lang="el-GR" sz="1800" spc="-1" strike="noStrike">
              <a:latin typeface="Arial"/>
            </a:endParaRPr>
          </a:p>
          <a:p>
            <a:pPr>
              <a:lnSpc>
                <a:spcPct val="100000"/>
              </a:lnSpc>
            </a:pPr>
            <a:r>
              <a:rPr b="0" i="1" lang="en-US" sz="1800" spc="-1" strike="noStrike">
                <a:solidFill>
                  <a:srgbClr val="000000"/>
                </a:solidFill>
                <a:latin typeface="Aptos"/>
                <a:ea typeface="DejaVu Sans"/>
              </a:rPr>
              <a:t>                                        </a:t>
            </a:r>
            <a:r>
              <a:rPr b="0" i="1" lang="en-US" sz="1800" spc="-1" strike="noStrike">
                <a:solidFill>
                  <a:srgbClr val="000000"/>
                </a:solidFill>
                <a:latin typeface="Aptos"/>
                <a:ea typeface="DejaVu Sans"/>
              </a:rPr>
              <a:t>Christos Thivaios</a:t>
            </a:r>
            <a:endParaRPr b="0" lang="el-GR" sz="1800" spc="-1" strike="noStrike">
              <a:latin typeface="Arial"/>
            </a:endParaRPr>
          </a:p>
        </p:txBody>
      </p:sp>
      <p:sp>
        <p:nvSpPr>
          <p:cNvPr id="126" name="TextBox 4"/>
          <p:cNvSpPr/>
          <p:nvPr/>
        </p:nvSpPr>
        <p:spPr>
          <a:xfrm>
            <a:off x="1910880" y="4500000"/>
            <a:ext cx="8382960" cy="2010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n-US" sz="1800" spc="-1" strike="noStrike">
                <a:solidFill>
                  <a:srgbClr val="000000"/>
                </a:solidFill>
                <a:latin typeface="Aptos"/>
                <a:ea typeface="DejaVu Sans"/>
              </a:rPr>
              <a:t>“</a:t>
            </a:r>
            <a:r>
              <a:rPr b="0" i="1" lang="el-GR" sz="1800" spc="-1" strike="noStrike">
                <a:solidFill>
                  <a:srgbClr val="000000"/>
                </a:solidFill>
                <a:latin typeface="Aptos"/>
                <a:ea typeface="DejaVu Sans"/>
              </a:rPr>
              <a:t>Περπερούνα περπατεί,το Θεό παρακαλεί για να βρέξει μια βροχή,μια βροχή μια σιγανή. [...] Για να γίνουν τα σιτάρια και της Γης τα χορταράκια</a:t>
            </a:r>
            <a:r>
              <a:rPr b="0" i="1" lang="en-US" sz="1800" spc="-1" strike="noStrike">
                <a:solidFill>
                  <a:srgbClr val="000000"/>
                </a:solidFill>
                <a:latin typeface="Aptos"/>
                <a:ea typeface="DejaVu Sans"/>
              </a:rPr>
              <a:t>”</a:t>
            </a:r>
            <a:endParaRPr b="0" lang="el-GR" sz="1800" spc="-1" strike="noStrike">
              <a:latin typeface="Arial"/>
            </a:endParaRPr>
          </a:p>
          <a:p>
            <a:pPr>
              <a:lnSpc>
                <a:spcPct val="100000"/>
              </a:lnSpc>
            </a:pPr>
            <a:r>
              <a:rPr b="0" i="1" lang="el-GR" sz="1800" spc="-1" strike="noStrike">
                <a:solidFill>
                  <a:srgbClr val="000000"/>
                </a:solidFill>
                <a:latin typeface="Aptos"/>
                <a:ea typeface="DejaVu Sans"/>
              </a:rPr>
              <a:t>                                                                                           </a:t>
            </a:r>
            <a:r>
              <a:rPr b="0" i="1" lang="el-GR" sz="1800" spc="-1" strike="noStrike">
                <a:solidFill>
                  <a:srgbClr val="000000"/>
                </a:solidFill>
                <a:latin typeface="Aptos"/>
                <a:ea typeface="DejaVu Sans"/>
              </a:rPr>
              <a:t>Παραδοσιακό τραγούδι</a:t>
            </a:r>
            <a:endParaRPr b="0" lang="el-GR" sz="1800" spc="-1" strike="noStrike">
              <a:latin typeface="Arial"/>
            </a:endParaRPr>
          </a:p>
          <a:p>
            <a:pPr>
              <a:lnSpc>
                <a:spcPct val="100000"/>
              </a:lnSpc>
            </a:pPr>
            <a:endParaRPr b="0" lang="el-GR" sz="1800" spc="-1" strike="noStrike">
              <a:latin typeface="Arial"/>
            </a:endParaRPr>
          </a:p>
          <a:p>
            <a:pPr>
              <a:lnSpc>
                <a:spcPct val="100000"/>
              </a:lnSpc>
            </a:pPr>
            <a:r>
              <a:rPr b="0" lang="en-US" sz="1800" spc="-1" strike="noStrike">
                <a:solidFill>
                  <a:srgbClr val="000000"/>
                </a:solidFill>
                <a:latin typeface="Aptos"/>
                <a:ea typeface="DejaVu Sans"/>
              </a:rPr>
              <a:t>“</a:t>
            </a:r>
            <a:r>
              <a:rPr b="0" i="1" lang="en-US" sz="1800" spc="-1" strike="noStrike">
                <a:solidFill>
                  <a:srgbClr val="000000"/>
                </a:solidFill>
                <a:latin typeface="Aptos"/>
                <a:ea typeface="DejaVu Sans"/>
              </a:rPr>
              <a:t>Perperouna walks and begs the God for rain,a soft rain. [...] For the wheat to grow and the herbs of the earth.”</a:t>
            </a:r>
            <a:endParaRPr b="0" lang="el-GR" sz="1800" spc="-1" strike="noStrike">
              <a:latin typeface="Arial"/>
            </a:endParaRPr>
          </a:p>
          <a:p>
            <a:pPr>
              <a:lnSpc>
                <a:spcPct val="100000"/>
              </a:lnSpc>
            </a:pPr>
            <a:r>
              <a:rPr b="0" i="1" lang="en-US" sz="1800" spc="-1" strike="noStrike">
                <a:solidFill>
                  <a:srgbClr val="000000"/>
                </a:solidFill>
                <a:latin typeface="Aptos"/>
                <a:ea typeface="DejaVu Sans"/>
              </a:rPr>
              <a:t>                                                                                                  </a:t>
            </a:r>
            <a:r>
              <a:rPr b="0" i="1" lang="en-US" sz="1800" spc="-1" strike="noStrike">
                <a:solidFill>
                  <a:srgbClr val="000000"/>
                </a:solidFill>
                <a:latin typeface="Aptos"/>
                <a:ea typeface="DejaVu Sans"/>
              </a:rPr>
              <a:t>Traditional song</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Full Plan of environmental theatre</a:t>
            </a:r>
            <a:endParaRPr b="0" lang="el-GR" sz="4400" spc="-1" strike="noStrike">
              <a:latin typeface="Arial"/>
            </a:endParaRPr>
          </a:p>
        </p:txBody>
      </p:sp>
      <p:sp>
        <p:nvSpPr>
          <p:cNvPr id="84"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gn="just">
              <a:lnSpc>
                <a:spcPct val="107000"/>
              </a:lnSpc>
              <a:spcBef>
                <a:spcPts val="1001"/>
              </a:spcBef>
              <a:spcAft>
                <a:spcPts val="799"/>
              </a:spcAft>
              <a:tabLst>
                <a:tab algn="l" pos="0"/>
              </a:tabLst>
            </a:pPr>
            <a:endParaRPr b="0" lang="el-GR" sz="32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Title: </a:t>
            </a:r>
            <a:r>
              <a:rPr b="0" lang="pt-PT" sz="1800" spc="-1" strike="noStrike">
                <a:solidFill>
                  <a:srgbClr val="000000"/>
                </a:solidFill>
                <a:latin typeface="Aptos"/>
                <a:ea typeface="Aptos"/>
              </a:rPr>
              <a:t>Sustainable turism</a:t>
            </a:r>
            <a:endParaRPr b="0" lang="el-GR" sz="18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Reference group</a:t>
            </a:r>
            <a:r>
              <a:rPr b="0" lang="el-GR" sz="1800" spc="-1" strike="noStrike">
                <a:solidFill>
                  <a:srgbClr val="000000"/>
                </a:solidFill>
                <a:latin typeface="Aptos"/>
                <a:ea typeface="Aptos"/>
              </a:rPr>
              <a:t>:</a:t>
            </a:r>
            <a:r>
              <a:rPr b="0" lang="pt-PT" sz="1800" spc="-1" strike="noStrike">
                <a:solidFill>
                  <a:srgbClr val="000000"/>
                </a:solidFill>
                <a:latin typeface="Aptos"/>
                <a:ea typeface="Aptos"/>
              </a:rPr>
              <a:t> Tourists</a:t>
            </a:r>
            <a:endParaRPr b="0" lang="el-GR" sz="18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Central Question: How is to waste water recklessly even when you are not at home</a:t>
            </a:r>
            <a:endParaRPr b="0" lang="el-GR" sz="18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Common Role: Naiads (water nymphs)</a:t>
            </a:r>
            <a:endParaRPr b="0" lang="el-GR" sz="18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Roles of the Animator: A local, the mayor</a:t>
            </a:r>
            <a:endParaRPr b="0" lang="el-GR" sz="18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Where: A central touristic island</a:t>
            </a:r>
            <a:endParaRPr b="0" lang="el-GR" sz="1800" spc="-1" strike="noStrike">
              <a:latin typeface="Arial"/>
            </a:endParaRPr>
          </a:p>
          <a:p>
            <a:pPr marL="228600" indent="-228600" algn="just">
              <a:lnSpc>
                <a:spcPct val="107000"/>
              </a:lnSpc>
              <a:spcBef>
                <a:spcPts val="1001"/>
              </a:spcBef>
              <a:spcAft>
                <a:spcPts val="799"/>
              </a:spcAft>
              <a:buClr>
                <a:srgbClr val="000000"/>
              </a:buClr>
              <a:buFont typeface="Arial"/>
              <a:buChar char="•"/>
              <a:tabLst>
                <a:tab algn="l" pos="0"/>
              </a:tabLst>
            </a:pPr>
            <a:r>
              <a:rPr b="0" lang="en-US" sz="1800" spc="-1" strike="noStrike">
                <a:solidFill>
                  <a:srgbClr val="000000"/>
                </a:solidFill>
                <a:latin typeface="Aptos"/>
                <a:ea typeface="Aptos"/>
              </a:rPr>
              <a:t>When: At some point</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Picture 3" descr=""/>
          <p:cNvPicPr/>
          <p:nvPr/>
        </p:nvPicPr>
        <p:blipFill>
          <a:blip r:embed="rId1"/>
          <a:stretch/>
        </p:blipFill>
        <p:spPr>
          <a:xfrm>
            <a:off x="2435040" y="200160"/>
            <a:ext cx="6718680" cy="5782680"/>
          </a:xfrm>
          <a:prstGeom prst="rect">
            <a:avLst/>
          </a:prstGeom>
          <a:ln w="0">
            <a:noFill/>
          </a:ln>
        </p:spPr>
      </p:pic>
      <p:sp>
        <p:nvSpPr>
          <p:cNvPr id="86" name="TextBox 4"/>
          <p:cNvSpPr/>
          <p:nvPr/>
        </p:nvSpPr>
        <p:spPr>
          <a:xfrm>
            <a:off x="2784240" y="6256800"/>
            <a:ext cx="5875920" cy="364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pc="-1" strike="noStrike">
                <a:solidFill>
                  <a:srgbClr val="000000"/>
                </a:solidFill>
                <a:latin typeface="Aptos"/>
                <a:ea typeface="DejaVu Sans"/>
              </a:rPr>
              <a:t>Ancient Greek fresh water nymph- Naiad</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Storytelling</a:t>
            </a:r>
            <a:br/>
            <a:endParaRPr b="0" lang="el-GR" sz="4400" spc="-1" strike="noStrike">
              <a:latin typeface="Arial"/>
            </a:endParaRPr>
          </a:p>
        </p:txBody>
      </p:sp>
      <p:sp>
        <p:nvSpPr>
          <p:cNvPr id="88"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At some point in a central touristic island leaved some Naiads, or so I ‘ve heard. Mythical creatures in balance with nature that protect the island waters.</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Building space activities</a:t>
            </a:r>
            <a:endParaRPr b="0" lang="el-GR" sz="4400" spc="-1" strike="noStrike">
              <a:latin typeface="Arial"/>
            </a:endParaRPr>
          </a:p>
        </p:txBody>
      </p:sp>
      <p:sp>
        <p:nvSpPr>
          <p:cNvPr id="90"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514440" indent="-514440">
              <a:lnSpc>
                <a:spcPct val="90000"/>
              </a:lnSpc>
              <a:spcBef>
                <a:spcPts val="1001"/>
              </a:spcBef>
              <a:buClr>
                <a:srgbClr val="000000"/>
              </a:buClr>
              <a:buFont typeface="Arial"/>
              <a:buAutoNum type="arabicParenR"/>
            </a:pPr>
            <a:r>
              <a:rPr b="0" lang="en-US" sz="2800" spc="-1" strike="noStrike">
                <a:solidFill>
                  <a:srgbClr val="000000"/>
                </a:solidFill>
                <a:latin typeface="Aptos"/>
              </a:rPr>
              <a:t>Built the water spring with the following materials : long blue fabrics and 2 grey pillows</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 </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2) Using your body movement and whatever material </a:t>
            </a:r>
            <a:r>
              <a:rPr b="0" lang="en-US" sz="2800" spc="-1" strike="noStrike">
                <a:solidFill>
                  <a:srgbClr val="000000"/>
                </a:solidFill>
                <a:latin typeface="Aptos"/>
              </a:rPr>
              <a:t>	</a:t>
            </a:r>
            <a:r>
              <a:rPr b="0" lang="en-US" sz="2800" spc="-1" strike="noStrike">
                <a:solidFill>
                  <a:srgbClr val="000000"/>
                </a:solidFill>
                <a:latin typeface="Aptos"/>
              </a:rPr>
              <a:t>	</a:t>
            </a:r>
            <a:r>
              <a:rPr b="0" lang="en-US" sz="2800" spc="-1" strike="noStrike">
                <a:solidFill>
                  <a:srgbClr val="000000"/>
                </a:solidFill>
                <a:latin typeface="Aptos"/>
              </a:rPr>
              <a:t>you wish including the ones of the spring, bring the </a:t>
            </a:r>
            <a:r>
              <a:rPr b="0" lang="en-US" sz="2800" spc="-1" strike="noStrike">
                <a:solidFill>
                  <a:srgbClr val="000000"/>
                </a:solidFill>
                <a:latin typeface="Aptos"/>
              </a:rPr>
              <a:t>	</a:t>
            </a:r>
            <a:r>
              <a:rPr b="0" lang="en-US" sz="2800" spc="-1" strike="noStrike">
                <a:solidFill>
                  <a:srgbClr val="000000"/>
                </a:solidFill>
                <a:latin typeface="Aptos"/>
              </a:rPr>
              <a:t>	</a:t>
            </a:r>
            <a:r>
              <a:rPr b="0" lang="en-US" sz="2800" spc="-1" strike="noStrike">
                <a:solidFill>
                  <a:srgbClr val="000000"/>
                </a:solidFill>
                <a:latin typeface="Aptos"/>
              </a:rPr>
              <a:t>spring to life</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Content Placeholder 3" descr=""/>
          <p:cNvPicPr/>
          <p:nvPr/>
        </p:nvPicPr>
        <p:blipFill>
          <a:blip r:embed="rId1"/>
          <a:stretch/>
        </p:blipFill>
        <p:spPr>
          <a:xfrm>
            <a:off x="1489680" y="289800"/>
            <a:ext cx="8629560" cy="5752800"/>
          </a:xfrm>
          <a:prstGeom prst="rect">
            <a:avLst/>
          </a:prstGeom>
          <a:ln w="0">
            <a:noFill/>
          </a:ln>
        </p:spPr>
      </p:pic>
      <p:sp>
        <p:nvSpPr>
          <p:cNvPr id="92" name="TextBox 4"/>
          <p:cNvSpPr/>
          <p:nvPr/>
        </p:nvSpPr>
        <p:spPr>
          <a:xfrm>
            <a:off x="1500120" y="6256800"/>
            <a:ext cx="8557560" cy="364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n-US" sz="1800" spc="-1" strike="noStrike">
                <a:solidFill>
                  <a:srgbClr val="000000"/>
                </a:solidFill>
                <a:latin typeface="Aptos"/>
                <a:ea typeface="DejaVu Sans"/>
              </a:rPr>
              <a:t>Water spring in a Greek island of the Aegean sea</a:t>
            </a:r>
            <a:endParaRPr b="0" lang="el-G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Building role activities</a:t>
            </a:r>
            <a:endParaRPr b="0" lang="el-GR" sz="4400" spc="-1" strike="noStrike">
              <a:latin typeface="Arial"/>
            </a:endParaRPr>
          </a:p>
        </p:txBody>
      </p:sp>
      <p:sp>
        <p:nvSpPr>
          <p:cNvPr id="94"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514440" indent="-514440">
              <a:lnSpc>
                <a:spcPct val="90000"/>
              </a:lnSpc>
              <a:spcBef>
                <a:spcPts val="1001"/>
              </a:spcBef>
              <a:buClr>
                <a:srgbClr val="000000"/>
              </a:buClr>
              <a:buFont typeface="Arial"/>
              <a:buAutoNum type="arabicParenR"/>
            </a:pPr>
            <a:r>
              <a:rPr b="0" lang="en-US" sz="2800" spc="-1" strike="noStrike">
                <a:solidFill>
                  <a:srgbClr val="000000"/>
                </a:solidFill>
                <a:latin typeface="Aptos"/>
              </a:rPr>
              <a:t>Create the sacred daily responsibilities of the Naiads around the water element, in teams without words. </a:t>
            </a:r>
            <a:endParaRPr b="0" lang="el-GR" sz="2800" spc="-1" strike="noStrike">
              <a:latin typeface="Arial"/>
            </a:endParaRPr>
          </a:p>
          <a:p>
            <a:pPr marL="514440" indent="-514440">
              <a:lnSpc>
                <a:spcPct val="90000"/>
              </a:lnSpc>
              <a:spcBef>
                <a:spcPts val="1001"/>
              </a:spcBef>
              <a:buClr>
                <a:srgbClr val="000000"/>
              </a:buClr>
              <a:buFont typeface="Arial"/>
              <a:buAutoNum type="arabicParenR"/>
            </a:pP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2) Individually write the Hymn of the Naiads which shows </a:t>
            </a:r>
            <a:r>
              <a:rPr b="0" lang="en-US" sz="2800" spc="-1" strike="noStrike">
                <a:solidFill>
                  <a:srgbClr val="000000"/>
                </a:solidFill>
                <a:latin typeface="Aptos"/>
              </a:rPr>
              <a:t>	</a:t>
            </a:r>
            <a:r>
              <a:rPr b="0" lang="en-US" sz="2800" spc="-1" strike="noStrike">
                <a:solidFill>
                  <a:srgbClr val="000000"/>
                </a:solidFill>
                <a:latin typeface="Aptos"/>
              </a:rPr>
              <a:t>connection, balance with the water and nature</a:t>
            </a:r>
            <a:endParaRPr b="0" lang="el-GR"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a:lnSpc>
                <a:spcPct val="90000"/>
              </a:lnSpc>
            </a:pPr>
            <a:r>
              <a:rPr b="0" lang="en-US" sz="4400" spc="-1" strike="noStrike">
                <a:solidFill>
                  <a:srgbClr val="000000"/>
                </a:solidFill>
                <a:latin typeface="Aptos Display"/>
              </a:rPr>
              <a:t>Action, 1</a:t>
            </a:r>
            <a:r>
              <a:rPr b="0" lang="en-US" sz="4400" spc="-1" strike="noStrike" baseline="30000">
                <a:solidFill>
                  <a:srgbClr val="000000"/>
                </a:solidFill>
                <a:latin typeface="Aptos Display"/>
              </a:rPr>
              <a:t>st</a:t>
            </a:r>
            <a:r>
              <a:rPr b="0" lang="en-US" sz="4400" spc="-1" strike="noStrike">
                <a:solidFill>
                  <a:srgbClr val="000000"/>
                </a:solidFill>
                <a:latin typeface="Aptos Display"/>
              </a:rPr>
              <a:t>  point of view </a:t>
            </a:r>
            <a:endParaRPr b="0" lang="el-GR" sz="4400" spc="-1" strike="noStrike">
              <a:latin typeface="Arial"/>
            </a:endParaRPr>
          </a:p>
        </p:txBody>
      </p:sp>
      <p:sp>
        <p:nvSpPr>
          <p:cNvPr id="96"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a:lnSpc>
                <a:spcPct val="90000"/>
              </a:lnSpc>
              <a:spcBef>
                <a:spcPts val="1001"/>
              </a:spcBef>
              <a:tabLst>
                <a:tab algn="l" pos="0"/>
              </a:tabLst>
            </a:pPr>
            <a:r>
              <a:rPr b="0" lang="en-US" sz="2800" spc="-1" strike="noStrike">
                <a:solidFill>
                  <a:srgbClr val="000000"/>
                </a:solidFill>
                <a:latin typeface="Aptos"/>
              </a:rPr>
              <a:t>One day a local goes to the spring of the Naiads to express his frustration for the lack of water that he and the rest of the people experience. The reason being is the extravagant celebrations that the mayor organizes every year for guests that will benefit financially the island. This way there is not enough water left for the daily lives of the locals.</a:t>
            </a:r>
            <a:endParaRPr b="0" lang="el-GR" sz="2800" spc="-1" strike="noStrike">
              <a:latin typeface="Arial"/>
            </a:endParaRPr>
          </a:p>
          <a:p>
            <a:pPr>
              <a:lnSpc>
                <a:spcPct val="90000"/>
              </a:lnSpc>
              <a:spcBef>
                <a:spcPts val="1001"/>
              </a:spcBef>
              <a:tabLst>
                <a:tab algn="l" pos="0"/>
              </a:tabLst>
            </a:pPr>
            <a:r>
              <a:rPr b="0" lang="en-US" sz="2800" spc="-1" strike="noStrike">
                <a:solidFill>
                  <a:srgbClr val="000000"/>
                </a:solidFill>
                <a:latin typeface="Aptos"/>
              </a:rPr>
              <a:t>Straw hat symbol of the locals </a:t>
            </a:r>
            <a:br/>
            <a:r>
              <a:rPr b="0" lang="en-US" sz="2800" spc="-1" strike="noStrike">
                <a:solidFill>
                  <a:srgbClr val="000000"/>
                </a:solidFill>
                <a:latin typeface="Aptos"/>
              </a:rPr>
              <a:t> </a:t>
            </a:r>
            <a:br/>
            <a:br/>
            <a:endParaRPr b="0" lang="el-GR"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130</TotalTime>
  <Application>LibreOffice/7.2.2.2$Windows_X86_64 LibreOffice_project/02b2acce88a210515b4a5bb2e46cbfb63fe97d56</Application>
  <AppVersion>15.0000</AppVersion>
  <Words>808</Words>
  <Paragraphs>74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2024-05-15T09:47:29Z</dcterms:created>
  <dc:creator>Ekaterini Diakoumopoulou</dc:creator>
  <dc:description/>
  <dc:language>el-GR</dc:language>
  <cp:lastModifiedBy/>
  <dcterms:modified xsi:type="dcterms:W3CDTF">2024-06-04T10:16:57Z</dcterms:modified>
  <cp:revision>14</cp:revision>
  <dc:subject/>
  <dc:title>Applied and Environmental Theatre 1st Symposium Community Theatre and Environmental Pressures in the Coastal Communities of the Mediterranean (THEATRE2SEA) 3-4 June 2024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24</vt:i4>
  </property>
</Properties>
</file>