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88" r:id="rId1"/>
  </p:sldMasterIdLst>
  <p:sldIdLst>
    <p:sldId id="256" r:id="rId2"/>
    <p:sldId id="257" r:id="rId3"/>
    <p:sldId id="258" r:id="rId4"/>
    <p:sldId id="259" r:id="rId5"/>
    <p:sldId id="260" r:id="rId6"/>
    <p:sldId id="261" r:id="rId7"/>
    <p:sldId id="265" r:id="rId8"/>
    <p:sldId id="262" r:id="rId9"/>
    <p:sldId id="263" r:id="rId10"/>
    <p:sldId id="266" r:id="rId11"/>
    <p:sldId id="264" r:id="rId12"/>
    <p:sldId id="269" r:id="rId13"/>
    <p:sldId id="267" r:id="rId14"/>
    <p:sldId id="268" r:id="rId15"/>
    <p:sldId id="270" r:id="rId16"/>
    <p:sldId id="271" r:id="rId17"/>
    <p:sldId id="272" r:id="rId18"/>
    <p:sldId id="273" r:id="rId19"/>
    <p:sldId id="274"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996" y="-5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8" name="7 - Τίτλος"/>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l-GR" smtClean="0"/>
              <a:t>Kλικ για επεξεργασία του τίτλου</a:t>
            </a:r>
            <a:endParaRPr kumimoji="0" lang="en-US"/>
          </a:p>
        </p:txBody>
      </p:sp>
      <p:sp>
        <p:nvSpPr>
          <p:cNvPr id="28" name="27 - Θέση ημερομηνίας"/>
          <p:cNvSpPr>
            <a:spLocks noGrp="1"/>
          </p:cNvSpPr>
          <p:nvPr>
            <p:ph type="dt" sz="half" idx="10"/>
          </p:nvPr>
        </p:nvSpPr>
        <p:spPr/>
        <p:txBody>
          <a:bodyPr/>
          <a:lstStyle/>
          <a:p>
            <a:fld id="{A2785D60-BAC5-4986-9F3B-E77A07513EE3}" type="datetimeFigureOut">
              <a:rPr lang="en-US" smtClean="0"/>
              <a:pPr/>
              <a:t>5/28/2024</a:t>
            </a:fld>
            <a:endParaRPr lang="en-GB" dirty="0"/>
          </a:p>
        </p:txBody>
      </p:sp>
      <p:sp>
        <p:nvSpPr>
          <p:cNvPr id="17" name="16 - Θέση υποσέλιδου"/>
          <p:cNvSpPr>
            <a:spLocks noGrp="1"/>
          </p:cNvSpPr>
          <p:nvPr>
            <p:ph type="ftr" sz="quarter" idx="11"/>
          </p:nvPr>
        </p:nvSpPr>
        <p:spPr/>
        <p:txBody>
          <a:bodyPr/>
          <a:lstStyle/>
          <a:p>
            <a:endParaRPr lang="en-GB" dirty="0"/>
          </a:p>
        </p:txBody>
      </p:sp>
      <p:sp>
        <p:nvSpPr>
          <p:cNvPr id="29" name="28 - Θέση αριθμού διαφάνειας"/>
          <p:cNvSpPr>
            <a:spLocks noGrp="1"/>
          </p:cNvSpPr>
          <p:nvPr>
            <p:ph type="sldNum" sz="quarter" idx="12"/>
          </p:nvPr>
        </p:nvSpPr>
        <p:spPr/>
        <p:txBody>
          <a:bodyPr/>
          <a:lstStyle/>
          <a:p>
            <a:fld id="{DA9E38DF-C022-4DDB-AEA8-C58B31B999A0}" type="slidenum">
              <a:rPr lang="en-GB" smtClean="0"/>
              <a:pPr/>
              <a:t>‹#›</a:t>
            </a:fld>
            <a:endParaRPr lang="en-GB" dirty="0"/>
          </a:p>
        </p:txBody>
      </p:sp>
      <p:sp>
        <p:nvSpPr>
          <p:cNvPr id="9" name="8 - Υπότιτλος"/>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l-GR" smtClean="0"/>
              <a:t>Κάντε κλικ για να επεξεργαστείτε τον υπότιτλο του υποδείγματος</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A2785D60-BAC5-4986-9F3B-E77A07513EE3}" type="datetimeFigureOut">
              <a:rPr lang="en-US" smtClean="0"/>
              <a:pPr/>
              <a:t>5/28/2024</a:t>
            </a:fld>
            <a:endParaRPr lang="en-GB" dirty="0"/>
          </a:p>
        </p:txBody>
      </p:sp>
      <p:sp>
        <p:nvSpPr>
          <p:cNvPr id="5" name="4 - Θέση υποσέλιδου"/>
          <p:cNvSpPr>
            <a:spLocks noGrp="1"/>
          </p:cNvSpPr>
          <p:nvPr>
            <p:ph type="ftr" sz="quarter" idx="11"/>
          </p:nvPr>
        </p:nvSpPr>
        <p:spPr/>
        <p:txBody>
          <a:bodyPr/>
          <a:lstStyle/>
          <a:p>
            <a:endParaRPr lang="en-GB" dirty="0"/>
          </a:p>
        </p:txBody>
      </p:sp>
      <p:sp>
        <p:nvSpPr>
          <p:cNvPr id="6" name="5 - Θέση αριθμού διαφάνειας"/>
          <p:cNvSpPr>
            <a:spLocks noGrp="1"/>
          </p:cNvSpPr>
          <p:nvPr>
            <p:ph type="sldNum" sz="quarter" idx="12"/>
          </p:nvPr>
        </p:nvSpPr>
        <p:spPr/>
        <p:txBody>
          <a:bodyPr/>
          <a:lstStyle/>
          <a:p>
            <a:fld id="{DA9E38DF-C022-4DDB-AEA8-C58B31B999A0}" type="slidenum">
              <a:rPr lang="en-GB" smtClean="0"/>
              <a:pPr/>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kumimoji="0" lang="el-GR" smtClean="0"/>
              <a:t>Kλικ για επεξεργασία του τίτλου</a:t>
            </a:r>
            <a:endParaRPr kumimoji="0" lang="en-US"/>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A2785D60-BAC5-4986-9F3B-E77A07513EE3}" type="datetimeFigureOut">
              <a:rPr lang="en-US" smtClean="0"/>
              <a:pPr/>
              <a:t>5/28/2024</a:t>
            </a:fld>
            <a:endParaRPr lang="en-GB" dirty="0"/>
          </a:p>
        </p:txBody>
      </p:sp>
      <p:sp>
        <p:nvSpPr>
          <p:cNvPr id="5" name="4 - Θέση υποσέλιδου"/>
          <p:cNvSpPr>
            <a:spLocks noGrp="1"/>
          </p:cNvSpPr>
          <p:nvPr>
            <p:ph type="ftr" sz="quarter" idx="11"/>
          </p:nvPr>
        </p:nvSpPr>
        <p:spPr/>
        <p:txBody>
          <a:bodyPr/>
          <a:lstStyle/>
          <a:p>
            <a:endParaRPr lang="en-GB" dirty="0"/>
          </a:p>
        </p:txBody>
      </p:sp>
      <p:sp>
        <p:nvSpPr>
          <p:cNvPr id="6" name="5 - Θέση αριθμού διαφάνειας"/>
          <p:cNvSpPr>
            <a:spLocks noGrp="1"/>
          </p:cNvSpPr>
          <p:nvPr>
            <p:ph type="sldNum" sz="quarter" idx="12"/>
          </p:nvPr>
        </p:nvSpPr>
        <p:spPr/>
        <p:txBody>
          <a:bodyPr/>
          <a:lstStyle/>
          <a:p>
            <a:fld id="{DA9E38DF-C022-4DDB-AEA8-C58B31B999A0}" type="slidenum">
              <a:rPr lang="en-GB" smtClean="0"/>
              <a:pPr/>
              <a:t>‹#›</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idx="1"/>
          </p:nvPr>
        </p:nvSpPr>
        <p:spPr/>
        <p:txBody>
          <a:body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ημερομηνίας"/>
          <p:cNvSpPr>
            <a:spLocks noGrp="1"/>
          </p:cNvSpPr>
          <p:nvPr>
            <p:ph type="dt" sz="half" idx="10"/>
          </p:nvPr>
        </p:nvSpPr>
        <p:spPr/>
        <p:txBody>
          <a:bodyPr/>
          <a:lstStyle/>
          <a:p>
            <a:fld id="{A2785D60-BAC5-4986-9F3B-E77A07513EE3}" type="datetimeFigureOut">
              <a:rPr lang="en-US" smtClean="0"/>
              <a:pPr/>
              <a:t>5/28/2024</a:t>
            </a:fld>
            <a:endParaRPr lang="en-GB" dirty="0"/>
          </a:p>
        </p:txBody>
      </p:sp>
      <p:sp>
        <p:nvSpPr>
          <p:cNvPr id="5" name="4 - Θέση υποσέλιδου"/>
          <p:cNvSpPr>
            <a:spLocks noGrp="1"/>
          </p:cNvSpPr>
          <p:nvPr>
            <p:ph type="ftr" sz="quarter" idx="11"/>
          </p:nvPr>
        </p:nvSpPr>
        <p:spPr/>
        <p:txBody>
          <a:bodyPr/>
          <a:lstStyle/>
          <a:p>
            <a:endParaRPr lang="en-GB" dirty="0"/>
          </a:p>
        </p:txBody>
      </p:sp>
      <p:sp>
        <p:nvSpPr>
          <p:cNvPr id="6" name="5 - Θέση αριθμού διαφάνειας"/>
          <p:cNvSpPr>
            <a:spLocks noGrp="1"/>
          </p:cNvSpPr>
          <p:nvPr>
            <p:ph type="sldNum" sz="quarter" idx="12"/>
          </p:nvPr>
        </p:nvSpPr>
        <p:spPr/>
        <p:txBody>
          <a:bodyPr/>
          <a:lstStyle/>
          <a:p>
            <a:fld id="{DA9E38DF-C022-4DDB-AEA8-C58B31B999A0}" type="slidenum">
              <a:rPr lang="en-GB" smtClean="0"/>
              <a:pPr/>
              <a:t>‹#›</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bg>
      <p:bgRef idx="1003">
        <a:schemeClr val="bg2"/>
      </p:bgRef>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A2785D60-BAC5-4986-9F3B-E77A07513EE3}" type="datetimeFigureOut">
              <a:rPr lang="en-US" smtClean="0"/>
              <a:pPr/>
              <a:t>5/28/2024</a:t>
            </a:fld>
            <a:endParaRPr lang="en-GB" dirty="0"/>
          </a:p>
        </p:txBody>
      </p:sp>
      <p:sp>
        <p:nvSpPr>
          <p:cNvPr id="5" name="4 - Θέση υποσέλιδου"/>
          <p:cNvSpPr>
            <a:spLocks noGrp="1"/>
          </p:cNvSpPr>
          <p:nvPr>
            <p:ph type="ftr" sz="quarter" idx="11"/>
          </p:nvPr>
        </p:nvSpPr>
        <p:spPr/>
        <p:txBody>
          <a:bodyPr/>
          <a:lstStyle/>
          <a:p>
            <a:endParaRPr lang="en-GB" dirty="0"/>
          </a:p>
        </p:txBody>
      </p:sp>
      <p:sp>
        <p:nvSpPr>
          <p:cNvPr id="6" name="5 - Θέση αριθμού διαφάνειας"/>
          <p:cNvSpPr>
            <a:spLocks noGrp="1"/>
          </p:cNvSpPr>
          <p:nvPr>
            <p:ph type="sldNum" sz="quarter" idx="12"/>
          </p:nvPr>
        </p:nvSpPr>
        <p:spPr>
          <a:xfrm>
            <a:off x="7924800" y="6416675"/>
            <a:ext cx="762000" cy="365125"/>
          </a:xfrm>
        </p:spPr>
        <p:txBody>
          <a:bodyPr/>
          <a:lstStyle/>
          <a:p>
            <a:fld id="{DA9E38DF-C022-4DDB-AEA8-C58B31B999A0}" type="slidenum">
              <a:rPr lang="en-GB" smtClean="0"/>
              <a:pPr/>
              <a:t>‹#›</a:t>
            </a:fld>
            <a:endParaRPr lang="en-GB"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περιεχομένου"/>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4" name="3 - Θέση περιεχομένου"/>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A2785D60-BAC5-4986-9F3B-E77A07513EE3}" type="datetimeFigureOut">
              <a:rPr lang="en-US" smtClean="0"/>
              <a:pPr/>
              <a:t>5/28/2024</a:t>
            </a:fld>
            <a:endParaRPr lang="en-GB" dirty="0"/>
          </a:p>
        </p:txBody>
      </p:sp>
      <p:sp>
        <p:nvSpPr>
          <p:cNvPr id="6" name="5 - Θέση υποσέλιδου"/>
          <p:cNvSpPr>
            <a:spLocks noGrp="1"/>
          </p:cNvSpPr>
          <p:nvPr>
            <p:ph type="ftr" sz="quarter" idx="11"/>
          </p:nvPr>
        </p:nvSpPr>
        <p:spPr/>
        <p:txBody>
          <a:bodyPr/>
          <a:lstStyle/>
          <a:p>
            <a:endParaRPr lang="en-GB" dirty="0"/>
          </a:p>
        </p:txBody>
      </p:sp>
      <p:sp>
        <p:nvSpPr>
          <p:cNvPr id="7" name="6 - Θέση αριθμού διαφάνειας"/>
          <p:cNvSpPr>
            <a:spLocks noGrp="1"/>
          </p:cNvSpPr>
          <p:nvPr>
            <p:ph type="sldNum" sz="quarter" idx="12"/>
          </p:nvPr>
        </p:nvSpPr>
        <p:spPr/>
        <p:txBody>
          <a:bodyPr/>
          <a:lstStyle/>
          <a:p>
            <a:fld id="{DA9E38DF-C022-4DDB-AEA8-C58B31B999A0}" type="slidenum">
              <a:rPr lang="en-GB" smtClean="0"/>
              <a:pPr/>
              <a:t>‹#›</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8229600" cy="1143000"/>
          </a:xfrm>
        </p:spPr>
        <p:txBody>
          <a:bodyPr anchor="ctr"/>
          <a:lstStyle>
            <a:lvl1pPr>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4" name="3 - Θέση κειμένου"/>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l-GR" smtClean="0"/>
              <a:t>Kλικ για επεξεργασία των στυλ του υποδείγματος</a:t>
            </a:r>
          </a:p>
        </p:txBody>
      </p:sp>
      <p:sp>
        <p:nvSpPr>
          <p:cNvPr id="5" name="4 - Θέση περιεχομένου"/>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6" name="5 - Θέση περιεχομένου"/>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7" name="6 - Θέση ημερομηνίας"/>
          <p:cNvSpPr>
            <a:spLocks noGrp="1"/>
          </p:cNvSpPr>
          <p:nvPr>
            <p:ph type="dt" sz="half" idx="10"/>
          </p:nvPr>
        </p:nvSpPr>
        <p:spPr/>
        <p:txBody>
          <a:bodyPr/>
          <a:lstStyle/>
          <a:p>
            <a:fld id="{A2785D60-BAC5-4986-9F3B-E77A07513EE3}" type="datetimeFigureOut">
              <a:rPr lang="en-US" smtClean="0"/>
              <a:pPr/>
              <a:t>5/28/2024</a:t>
            </a:fld>
            <a:endParaRPr lang="en-GB" dirty="0"/>
          </a:p>
        </p:txBody>
      </p:sp>
      <p:sp>
        <p:nvSpPr>
          <p:cNvPr id="8" name="7 - Θέση υποσέλιδου"/>
          <p:cNvSpPr>
            <a:spLocks noGrp="1"/>
          </p:cNvSpPr>
          <p:nvPr>
            <p:ph type="ftr" sz="quarter" idx="11"/>
          </p:nvPr>
        </p:nvSpPr>
        <p:spPr/>
        <p:txBody>
          <a:bodyPr/>
          <a:lstStyle/>
          <a:p>
            <a:endParaRPr lang="en-GB" dirty="0"/>
          </a:p>
        </p:txBody>
      </p:sp>
      <p:sp>
        <p:nvSpPr>
          <p:cNvPr id="9" name="8 - Θέση αριθμού διαφάνειας"/>
          <p:cNvSpPr>
            <a:spLocks noGrp="1"/>
          </p:cNvSpPr>
          <p:nvPr>
            <p:ph type="sldNum" sz="quarter" idx="12"/>
          </p:nvPr>
        </p:nvSpPr>
        <p:spPr/>
        <p:txBody>
          <a:bodyPr/>
          <a:lstStyle/>
          <a:p>
            <a:fld id="{DA9E38DF-C022-4DDB-AEA8-C58B31B999A0}" type="slidenum">
              <a:rPr lang="en-GB" smtClean="0"/>
              <a:pPr/>
              <a:t>‹#›</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kumimoji="0" lang="el-GR" smtClean="0"/>
              <a:t>Kλικ για επεξεργασία του τίτλου</a:t>
            </a:r>
            <a:endParaRPr kumimoji="0" lang="en-US"/>
          </a:p>
        </p:txBody>
      </p:sp>
      <p:sp>
        <p:nvSpPr>
          <p:cNvPr id="3" name="2 - Θέση ημερομηνίας"/>
          <p:cNvSpPr>
            <a:spLocks noGrp="1"/>
          </p:cNvSpPr>
          <p:nvPr>
            <p:ph type="dt" sz="half" idx="10"/>
          </p:nvPr>
        </p:nvSpPr>
        <p:spPr/>
        <p:txBody>
          <a:bodyPr/>
          <a:lstStyle/>
          <a:p>
            <a:fld id="{A2785D60-BAC5-4986-9F3B-E77A07513EE3}" type="datetimeFigureOut">
              <a:rPr lang="en-US" smtClean="0"/>
              <a:pPr/>
              <a:t>5/28/2024</a:t>
            </a:fld>
            <a:endParaRPr lang="en-GB" dirty="0"/>
          </a:p>
        </p:txBody>
      </p:sp>
      <p:sp>
        <p:nvSpPr>
          <p:cNvPr id="4" name="3 - Θέση υποσέλιδου"/>
          <p:cNvSpPr>
            <a:spLocks noGrp="1"/>
          </p:cNvSpPr>
          <p:nvPr>
            <p:ph type="ftr" sz="quarter" idx="11"/>
          </p:nvPr>
        </p:nvSpPr>
        <p:spPr/>
        <p:txBody>
          <a:bodyPr/>
          <a:lstStyle/>
          <a:p>
            <a:endParaRPr lang="en-GB" dirty="0"/>
          </a:p>
        </p:txBody>
      </p:sp>
      <p:sp>
        <p:nvSpPr>
          <p:cNvPr id="5" name="4 - Θέση αριθμού διαφάνειας"/>
          <p:cNvSpPr>
            <a:spLocks noGrp="1"/>
          </p:cNvSpPr>
          <p:nvPr>
            <p:ph type="sldNum" sz="quarter" idx="12"/>
          </p:nvPr>
        </p:nvSpPr>
        <p:spPr/>
        <p:txBody>
          <a:bodyPr/>
          <a:lstStyle/>
          <a:p>
            <a:fld id="{DA9E38DF-C022-4DDB-AEA8-C58B31B999A0}" type="slidenum">
              <a:rPr lang="en-GB" smtClean="0"/>
              <a:pPr/>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A2785D60-BAC5-4986-9F3B-E77A07513EE3}" type="datetimeFigureOut">
              <a:rPr lang="en-US" smtClean="0"/>
              <a:pPr/>
              <a:t>5/28/2024</a:t>
            </a:fld>
            <a:endParaRPr lang="en-GB" dirty="0"/>
          </a:p>
        </p:txBody>
      </p:sp>
      <p:sp>
        <p:nvSpPr>
          <p:cNvPr id="3" name="2 - Θέση υποσέλιδου"/>
          <p:cNvSpPr>
            <a:spLocks noGrp="1"/>
          </p:cNvSpPr>
          <p:nvPr>
            <p:ph type="ftr" sz="quarter" idx="11"/>
          </p:nvPr>
        </p:nvSpPr>
        <p:spPr/>
        <p:txBody>
          <a:bodyPr/>
          <a:lstStyle/>
          <a:p>
            <a:endParaRPr lang="en-GB" dirty="0"/>
          </a:p>
        </p:txBody>
      </p:sp>
      <p:sp>
        <p:nvSpPr>
          <p:cNvPr id="4" name="3 - Θέση αριθμού διαφάνειας"/>
          <p:cNvSpPr>
            <a:spLocks noGrp="1"/>
          </p:cNvSpPr>
          <p:nvPr>
            <p:ph type="sldNum" sz="quarter" idx="12"/>
          </p:nvPr>
        </p:nvSpPr>
        <p:spPr/>
        <p:txBody>
          <a:bodyPr/>
          <a:lstStyle/>
          <a:p>
            <a:fld id="{DA9E38DF-C022-4DDB-AEA8-C58B31B999A0}" type="slidenum">
              <a:rPr lang="en-GB" smtClean="0"/>
              <a:pPr/>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l-GR" smtClean="0"/>
              <a:t>Kλικ για επεξεργασία του τίτλου</a:t>
            </a:r>
            <a:endParaRPr kumimoji="0" lang="en-US"/>
          </a:p>
        </p:txBody>
      </p:sp>
      <p:sp>
        <p:nvSpPr>
          <p:cNvPr id="3" name="2 - Θέση κειμένου"/>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l-GR" smtClean="0"/>
              <a:t>Kλικ για επεξεργασία των στυλ του υποδείγματος</a:t>
            </a:r>
          </a:p>
        </p:txBody>
      </p:sp>
      <p:sp>
        <p:nvSpPr>
          <p:cNvPr id="4" name="3 - Θέση περιεχομένου"/>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l-GR" smtClean="0"/>
              <a:t>Kλικ για επεξεργασία των στυλ του υποδείγματος</a:t>
            </a:r>
          </a:p>
          <a:p>
            <a:pPr lvl="1" eaLnBrk="1" latinLnBrk="0" hangingPunct="1"/>
            <a:r>
              <a:rPr lang="el-GR" smtClean="0"/>
              <a:t>Δεύτερου επιπέδου</a:t>
            </a:r>
          </a:p>
          <a:p>
            <a:pPr lvl="2" eaLnBrk="1" latinLnBrk="0" hangingPunct="1"/>
            <a:r>
              <a:rPr lang="el-GR" smtClean="0"/>
              <a:t>Τρίτου επιπέδου</a:t>
            </a:r>
          </a:p>
          <a:p>
            <a:pPr lvl="3" eaLnBrk="1" latinLnBrk="0" hangingPunct="1"/>
            <a:r>
              <a:rPr lang="el-GR" smtClean="0"/>
              <a:t>Τέταρτου επιπέδου</a:t>
            </a:r>
          </a:p>
          <a:p>
            <a:pPr lvl="4" eaLnBrk="1" latinLnBrk="0" hangingPunct="1"/>
            <a:r>
              <a:rPr lang="el-GR" smtClean="0"/>
              <a:t>Πέμπτου επιπέδου</a:t>
            </a:r>
            <a:endParaRPr kumimoji="0" lang="en-US"/>
          </a:p>
        </p:txBody>
      </p:sp>
      <p:sp>
        <p:nvSpPr>
          <p:cNvPr id="5" name="4 - Θέση ημερομηνίας"/>
          <p:cNvSpPr>
            <a:spLocks noGrp="1"/>
          </p:cNvSpPr>
          <p:nvPr>
            <p:ph type="dt" sz="half" idx="10"/>
          </p:nvPr>
        </p:nvSpPr>
        <p:spPr/>
        <p:txBody>
          <a:bodyPr/>
          <a:lstStyle/>
          <a:p>
            <a:fld id="{A2785D60-BAC5-4986-9F3B-E77A07513EE3}" type="datetimeFigureOut">
              <a:rPr lang="en-US" smtClean="0"/>
              <a:pPr/>
              <a:t>5/28/2024</a:t>
            </a:fld>
            <a:endParaRPr lang="en-GB" dirty="0"/>
          </a:p>
        </p:txBody>
      </p:sp>
      <p:sp>
        <p:nvSpPr>
          <p:cNvPr id="6" name="5 - Θέση υποσέλιδου"/>
          <p:cNvSpPr>
            <a:spLocks noGrp="1"/>
          </p:cNvSpPr>
          <p:nvPr>
            <p:ph type="ftr" sz="quarter" idx="11"/>
          </p:nvPr>
        </p:nvSpPr>
        <p:spPr/>
        <p:txBody>
          <a:bodyPr/>
          <a:lstStyle/>
          <a:p>
            <a:endParaRPr lang="en-GB" dirty="0"/>
          </a:p>
        </p:txBody>
      </p:sp>
      <p:sp>
        <p:nvSpPr>
          <p:cNvPr id="7" name="6 - Θέση αριθμού διαφάνειας"/>
          <p:cNvSpPr>
            <a:spLocks noGrp="1"/>
          </p:cNvSpPr>
          <p:nvPr>
            <p:ph type="sldNum" sz="quarter" idx="12"/>
          </p:nvPr>
        </p:nvSpPr>
        <p:spPr/>
        <p:txBody>
          <a:bodyPr/>
          <a:lstStyle/>
          <a:p>
            <a:fld id="{DA9E38DF-C022-4DDB-AEA8-C58B31B999A0}" type="slidenum">
              <a:rPr lang="en-GB" smtClean="0"/>
              <a:pPr/>
              <a:t>‹#›</a:t>
            </a:fld>
            <a:endParaRPr lang="en-GB"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l-GR" smtClean="0"/>
              <a:t>Kλικ για επεξεργασία του τίτλου</a:t>
            </a:r>
            <a:endParaRPr kumimoji="0" lang="en-US"/>
          </a:p>
        </p:txBody>
      </p:sp>
      <p:sp>
        <p:nvSpPr>
          <p:cNvPr id="3" name="2 - Θέση εικόνας"/>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l-GR" smtClean="0">
                <a:solidFill>
                  <a:schemeClr val="lt1"/>
                </a:solidFill>
                <a:latin typeface="+mn-lt"/>
                <a:ea typeface="+mn-ea"/>
                <a:cs typeface="+mn-cs"/>
              </a:rPr>
              <a:t>Κάντε κλικ στο εικονίδιο για να προσθέσετε μια εικόνα</a:t>
            </a:r>
            <a:endParaRPr kumimoji="0" lang="en-US" dirty="0">
              <a:solidFill>
                <a:schemeClr val="lt1"/>
              </a:solidFill>
              <a:latin typeface="+mn-lt"/>
              <a:ea typeface="+mn-ea"/>
              <a:cs typeface="+mn-cs"/>
            </a:endParaRPr>
          </a:p>
        </p:txBody>
      </p:sp>
      <p:sp>
        <p:nvSpPr>
          <p:cNvPr id="4" name="3 - Θέση κειμένου"/>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A2785D60-BAC5-4986-9F3B-E77A07513EE3}" type="datetimeFigureOut">
              <a:rPr lang="en-US" smtClean="0"/>
              <a:pPr/>
              <a:t>5/28/2024</a:t>
            </a:fld>
            <a:endParaRPr lang="en-GB" dirty="0"/>
          </a:p>
        </p:txBody>
      </p:sp>
      <p:sp>
        <p:nvSpPr>
          <p:cNvPr id="6" name="5 - Θέση υποσέλιδου"/>
          <p:cNvSpPr>
            <a:spLocks noGrp="1"/>
          </p:cNvSpPr>
          <p:nvPr>
            <p:ph type="ftr" sz="quarter" idx="11"/>
          </p:nvPr>
        </p:nvSpPr>
        <p:spPr/>
        <p:txBody>
          <a:bodyPr/>
          <a:lstStyle/>
          <a:p>
            <a:endParaRPr lang="en-GB" dirty="0"/>
          </a:p>
        </p:txBody>
      </p:sp>
      <p:sp>
        <p:nvSpPr>
          <p:cNvPr id="7" name="6 - Θέση αριθμού διαφάνειας"/>
          <p:cNvSpPr>
            <a:spLocks noGrp="1"/>
          </p:cNvSpPr>
          <p:nvPr>
            <p:ph type="sldNum" sz="quarter" idx="12"/>
          </p:nvPr>
        </p:nvSpPr>
        <p:spPr/>
        <p:txBody>
          <a:bodyPr/>
          <a:lstStyle/>
          <a:p>
            <a:fld id="{DA9E38DF-C022-4DDB-AEA8-C58B31B999A0}" type="slidenum">
              <a:rPr lang="en-GB" smtClean="0"/>
              <a:pPr/>
              <a:t>‹#›</a:t>
            </a:fld>
            <a:endParaRPr lang="en-GB"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21 - Θέση τίτλου"/>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l-GR" smtClean="0"/>
              <a:t>Kλικ για επεξεργασία του τίτλου</a:t>
            </a:r>
            <a:endParaRPr kumimoji="0" lang="en-US"/>
          </a:p>
        </p:txBody>
      </p:sp>
      <p:sp>
        <p:nvSpPr>
          <p:cNvPr id="13" name="12 - Θέση κειμένου"/>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l-GR" smtClean="0"/>
              <a:t>Kλικ για επεξεργασία των στυλ του υποδείγματος</a:t>
            </a:r>
          </a:p>
          <a:p>
            <a:pPr lvl="1" eaLnBrk="1" latinLnBrk="0" hangingPunct="1"/>
            <a:r>
              <a:rPr kumimoji="0" lang="el-GR" smtClean="0"/>
              <a:t>Δεύτερου επιπέδου</a:t>
            </a:r>
          </a:p>
          <a:p>
            <a:pPr lvl="2" eaLnBrk="1" latinLnBrk="0" hangingPunct="1"/>
            <a:r>
              <a:rPr kumimoji="0" lang="el-GR" smtClean="0"/>
              <a:t>Τρίτου επιπέδου</a:t>
            </a:r>
          </a:p>
          <a:p>
            <a:pPr lvl="3" eaLnBrk="1" latinLnBrk="0" hangingPunct="1"/>
            <a:r>
              <a:rPr kumimoji="0" lang="el-GR" smtClean="0"/>
              <a:t>Τέταρτου επιπέδου</a:t>
            </a:r>
          </a:p>
          <a:p>
            <a:pPr lvl="4" eaLnBrk="1" latinLnBrk="0" hangingPunct="1"/>
            <a:r>
              <a:rPr kumimoji="0" lang="el-GR" smtClean="0"/>
              <a:t>Πέμπτου επιπέδου</a:t>
            </a:r>
            <a:endParaRPr kumimoji="0" lang="en-US"/>
          </a:p>
        </p:txBody>
      </p:sp>
      <p:sp>
        <p:nvSpPr>
          <p:cNvPr id="14" name="13 - Θέση ημερομηνίας"/>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A2785D60-BAC5-4986-9F3B-E77A07513EE3}" type="datetimeFigureOut">
              <a:rPr lang="en-US" smtClean="0"/>
              <a:pPr/>
              <a:t>5/28/2024</a:t>
            </a:fld>
            <a:endParaRPr lang="en-GB" dirty="0"/>
          </a:p>
        </p:txBody>
      </p:sp>
      <p:sp>
        <p:nvSpPr>
          <p:cNvPr id="3" name="2 - Θέση υποσέλιδου"/>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GB" dirty="0"/>
          </a:p>
        </p:txBody>
      </p:sp>
      <p:sp>
        <p:nvSpPr>
          <p:cNvPr id="23" name="22 - Θέση αριθμού διαφάνειας"/>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DA9E38DF-C022-4DDB-AEA8-C58B31B999A0}" type="slidenum">
              <a:rPr lang="en-GB" smtClean="0"/>
              <a:pPr/>
              <a:t>‹#›</a:t>
            </a:fld>
            <a:endParaRPr lang="en-GB" dirty="0"/>
          </a:p>
        </p:txBody>
      </p:sp>
    </p:spTree>
  </p:cSld>
  <p:clrMap bg1="dk1" tx1="lt1" bg2="dk2" tx2="lt2" accent1="accent1" accent2="accent2" accent3="accent3" accent4="accent4" accent5="accent5" accent6="accent6" hlink="hlink" folHlink="folHlink"/>
  <p:sldLayoutIdLst>
    <p:sldLayoutId id="2147484189" r:id="rId1"/>
    <p:sldLayoutId id="2147484190" r:id="rId2"/>
    <p:sldLayoutId id="2147484191" r:id="rId3"/>
    <p:sldLayoutId id="2147484192" r:id="rId4"/>
    <p:sldLayoutId id="2147484193" r:id="rId5"/>
    <p:sldLayoutId id="2147484194" r:id="rId6"/>
    <p:sldLayoutId id="2147484195" r:id="rId7"/>
    <p:sldLayoutId id="2147484196" r:id="rId8"/>
    <p:sldLayoutId id="2147484197" r:id="rId9"/>
    <p:sldLayoutId id="2147484198" r:id="rId10"/>
    <p:sldLayoutId id="2147484199"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14282" y="1571612"/>
            <a:ext cx="7772400" cy="1470025"/>
          </a:xfrm>
        </p:spPr>
        <p:txBody>
          <a:bodyPr>
            <a:noAutofit/>
          </a:bodyPr>
          <a:lstStyle/>
          <a:p>
            <a:r>
              <a:rPr lang="el-GR" sz="2000" dirty="0">
                <a:solidFill>
                  <a:schemeClr val="tx2">
                    <a:lumMod val="60000"/>
                    <a:lumOff val="40000"/>
                  </a:schemeClr>
                </a:solidFill>
                <a:latin typeface="Garamond" pitchFamily="18" charset="0"/>
              </a:rPr>
              <a:t/>
            </a:r>
            <a:br>
              <a:rPr lang="el-GR" sz="2000" dirty="0">
                <a:solidFill>
                  <a:schemeClr val="tx2">
                    <a:lumMod val="60000"/>
                    <a:lumOff val="40000"/>
                  </a:schemeClr>
                </a:solidFill>
                <a:latin typeface="Garamond" pitchFamily="18" charset="0"/>
              </a:rPr>
            </a:br>
            <a:endParaRPr lang="en-GB" sz="2000" dirty="0" smtClean="0">
              <a:solidFill>
                <a:schemeClr val="tx2">
                  <a:lumMod val="60000"/>
                  <a:lumOff val="40000"/>
                </a:schemeClr>
              </a:solidFill>
              <a:latin typeface="Garamond" pitchFamily="18" charset="0"/>
            </a:endParaRPr>
          </a:p>
        </p:txBody>
      </p:sp>
      <p:sp>
        <p:nvSpPr>
          <p:cNvPr id="4" name="3 - Υπότιτλος"/>
          <p:cNvSpPr>
            <a:spLocks noGrp="1"/>
          </p:cNvSpPr>
          <p:nvPr>
            <p:ph type="subTitle" idx="1"/>
          </p:nvPr>
        </p:nvSpPr>
        <p:spPr>
          <a:xfrm>
            <a:off x="1357290" y="3857628"/>
            <a:ext cx="6400800" cy="1752600"/>
          </a:xfrm>
        </p:spPr>
        <p:txBody>
          <a:bodyPr/>
          <a:lstStyle/>
          <a:p>
            <a:endParaRPr lang="en-GB" dirty="0" smtClean="0"/>
          </a:p>
          <a:p>
            <a:endParaRPr lang="en-GB" dirty="0"/>
          </a:p>
        </p:txBody>
      </p:sp>
      <p:pic>
        <p:nvPicPr>
          <p:cNvPr id="12290" name="Picture 2" descr="C:\Users\Mixalis\Downloads\1716451916667.jpg"/>
          <p:cNvPicPr>
            <a:picLocks noChangeAspect="1" noChangeArrowheads="1"/>
          </p:cNvPicPr>
          <p:nvPr/>
        </p:nvPicPr>
        <p:blipFill>
          <a:blip r:embed="rId2" cstate="print"/>
          <a:srcRect/>
          <a:stretch>
            <a:fillRect/>
          </a:stretch>
        </p:blipFill>
        <p:spPr bwMode="auto">
          <a:xfrm>
            <a:off x="714348" y="4286256"/>
            <a:ext cx="7372350" cy="1647825"/>
          </a:xfrm>
          <a:prstGeom prst="rect">
            <a:avLst/>
          </a:prstGeom>
          <a:noFill/>
        </p:spPr>
      </p:pic>
      <p:sp>
        <p:nvSpPr>
          <p:cNvPr id="8" name="7 - Ορθογώνιο"/>
          <p:cNvSpPr/>
          <p:nvPr/>
        </p:nvSpPr>
        <p:spPr>
          <a:xfrm>
            <a:off x="1214414" y="1428736"/>
            <a:ext cx="7358114" cy="1938992"/>
          </a:xfrm>
          <a:prstGeom prst="rect">
            <a:avLst/>
          </a:prstGeom>
        </p:spPr>
        <p:txBody>
          <a:bodyPr wrap="square">
            <a:spAutoFit/>
          </a:bodyPr>
          <a:lstStyle/>
          <a:p>
            <a:pPr algn="ctr"/>
            <a:r>
              <a:rPr lang="en-GB" sz="2400" dirty="0" smtClean="0">
                <a:solidFill>
                  <a:schemeClr val="tx2">
                    <a:lumMod val="60000"/>
                    <a:lumOff val="40000"/>
                  </a:schemeClr>
                </a:solidFill>
                <a:latin typeface="Arial Narrow" pitchFamily="34" charset="0"/>
              </a:rPr>
              <a:t>Applied and Environmental Theatre 1st Symposium</a:t>
            </a:r>
            <a:r>
              <a:rPr lang="en-GB" sz="2400" dirty="0" smtClean="0">
                <a:latin typeface="Arial Narrow" pitchFamily="34" charset="0"/>
              </a:rPr>
              <a:t/>
            </a:r>
            <a:br>
              <a:rPr lang="en-GB" sz="2400" dirty="0" smtClean="0">
                <a:latin typeface="Arial Narrow" pitchFamily="34" charset="0"/>
              </a:rPr>
            </a:br>
            <a:r>
              <a:rPr lang="en-GB" sz="2400" dirty="0" smtClean="0">
                <a:latin typeface="Arial Narrow" pitchFamily="34" charset="0"/>
              </a:rPr>
              <a:t>Community Theatre and Environmental Pressures in the Coastal Communities of the</a:t>
            </a:r>
            <a:br>
              <a:rPr lang="en-GB" sz="2400" dirty="0" smtClean="0">
                <a:latin typeface="Arial Narrow" pitchFamily="34" charset="0"/>
              </a:rPr>
            </a:br>
            <a:r>
              <a:rPr lang="en-GB" sz="2400" dirty="0" smtClean="0">
                <a:latin typeface="Arial Narrow" pitchFamily="34" charset="0"/>
                <a:cs typeface="Arial" pitchFamily="34" charset="0"/>
              </a:rPr>
              <a:t>Mediterranean</a:t>
            </a:r>
            <a:r>
              <a:rPr lang="en-GB" sz="2400" dirty="0" smtClean="0">
                <a:latin typeface="Arial Narrow" pitchFamily="34" charset="0"/>
              </a:rPr>
              <a:t> (THEATRE2SEA)</a:t>
            </a:r>
            <a:br>
              <a:rPr lang="en-GB" sz="2400" dirty="0" smtClean="0">
                <a:latin typeface="Arial Narrow" pitchFamily="34" charset="0"/>
              </a:rPr>
            </a:br>
            <a:r>
              <a:rPr lang="en-GB" sz="2400" dirty="0" smtClean="0">
                <a:latin typeface="Arial Narrow" pitchFamily="34" charset="0"/>
              </a:rPr>
              <a:t>3-4 June 2024</a:t>
            </a:r>
            <a:endParaRPr lang="en-GB" sz="2400" dirty="0">
              <a:latin typeface="Arial Narrow"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GB" sz="2800" b="1" dirty="0" smtClean="0">
                <a:latin typeface="Arial Narrow" pitchFamily="34" charset="0"/>
              </a:rPr>
              <a:t>Storytelling</a:t>
            </a:r>
            <a:endParaRPr lang="en-GB" sz="2800" b="1" dirty="0">
              <a:latin typeface="Arial Narrow" pitchFamily="34" charset="0"/>
            </a:endParaRPr>
          </a:p>
        </p:txBody>
      </p:sp>
      <p:sp>
        <p:nvSpPr>
          <p:cNvPr id="3" name="2 - Θέση περιεχομένου"/>
          <p:cNvSpPr>
            <a:spLocks noGrp="1"/>
          </p:cNvSpPr>
          <p:nvPr>
            <p:ph idx="1"/>
          </p:nvPr>
        </p:nvSpPr>
        <p:spPr>
          <a:xfrm>
            <a:off x="642910" y="1428737"/>
            <a:ext cx="7929618" cy="1714512"/>
          </a:xfrm>
        </p:spPr>
        <p:txBody>
          <a:bodyPr>
            <a:normAutofit fontScale="92500" lnSpcReduction="10000"/>
          </a:bodyPr>
          <a:lstStyle/>
          <a:p>
            <a:pPr algn="ctr">
              <a:buNone/>
            </a:pPr>
            <a:r>
              <a:rPr lang="el-GR" sz="2400" dirty="0" smtClean="0">
                <a:latin typeface="Arial Narrow" pitchFamily="34" charset="0"/>
              </a:rPr>
              <a:t>    Ο</a:t>
            </a:r>
            <a:r>
              <a:rPr lang="en-GB" sz="2400" dirty="0" smtClean="0">
                <a:latin typeface="Arial Narrow" pitchFamily="34" charset="0"/>
              </a:rPr>
              <a:t>ne day during a Councils meeting, voting on bills, two visitors appear</a:t>
            </a:r>
            <a:r>
              <a:rPr lang="el-GR" sz="2400" dirty="0" smtClean="0">
                <a:latin typeface="Arial Narrow" pitchFamily="34" charset="0"/>
              </a:rPr>
              <a:t>.</a:t>
            </a:r>
            <a:endParaRPr lang="en-GB" sz="2400" dirty="0" smtClean="0">
              <a:latin typeface="Arial Narrow" pitchFamily="34" charset="0"/>
            </a:endParaRPr>
          </a:p>
          <a:p>
            <a:pPr algn="ctr">
              <a:buNone/>
            </a:pPr>
            <a:endParaRPr lang="en-GB" sz="2400" dirty="0" smtClean="0">
              <a:latin typeface="Arial Narrow" pitchFamily="34" charset="0"/>
            </a:endParaRPr>
          </a:p>
          <a:p>
            <a:pPr algn="ctr">
              <a:buNone/>
            </a:pPr>
            <a:endParaRPr lang="en-GB" sz="2400" dirty="0" smtClean="0">
              <a:latin typeface="Arial Narrow" pitchFamily="34" charset="0"/>
            </a:endParaRPr>
          </a:p>
          <a:p>
            <a:pPr algn="ctr">
              <a:buNone/>
            </a:pPr>
            <a:endParaRPr lang="en-GB" sz="2400" dirty="0" smtClean="0">
              <a:latin typeface="Arial Narrow" pitchFamily="34" charset="0"/>
            </a:endParaRPr>
          </a:p>
          <a:p>
            <a:pPr algn="ctr">
              <a:buNone/>
            </a:pPr>
            <a:r>
              <a:rPr lang="en-GB" sz="1000" dirty="0" smtClean="0">
                <a:latin typeface="Arial Narrow" pitchFamily="34" charset="0"/>
              </a:rPr>
              <a:t>                  Salvador Dali, </a:t>
            </a:r>
            <a:r>
              <a:rPr lang="en-GB" sz="1000" i="1" dirty="0" smtClean="0">
                <a:latin typeface="Arial Narrow" pitchFamily="34" charset="0"/>
              </a:rPr>
              <a:t>Mountain Lake,</a:t>
            </a:r>
            <a:r>
              <a:rPr lang="en-GB" sz="1000" dirty="0" smtClean="0">
                <a:latin typeface="Arial Narrow" pitchFamily="34" charset="0"/>
              </a:rPr>
              <a:t> 1938</a:t>
            </a:r>
            <a:endParaRPr lang="el-GR" sz="1000" dirty="0" smtClean="0">
              <a:latin typeface="Arial Narrow" pitchFamily="34" charset="0"/>
            </a:endParaRPr>
          </a:p>
          <a:p>
            <a:pPr algn="ctr">
              <a:buNone/>
            </a:pPr>
            <a:endParaRPr lang="el-GR" sz="2400" dirty="0" smtClean="0">
              <a:latin typeface="Arial Narrow" pitchFamily="34" charset="0"/>
            </a:endParaRPr>
          </a:p>
        </p:txBody>
      </p:sp>
      <p:pic>
        <p:nvPicPr>
          <p:cNvPr id="4" name="3 - Εικόνα" descr="1716537673477.jpeg"/>
          <p:cNvPicPr>
            <a:picLocks noChangeAspect="1"/>
          </p:cNvPicPr>
          <p:nvPr/>
        </p:nvPicPr>
        <p:blipFill>
          <a:blip r:embed="rId2" cstate="print"/>
          <a:stretch>
            <a:fillRect/>
          </a:stretch>
        </p:blipFill>
        <p:spPr>
          <a:xfrm>
            <a:off x="1714480" y="3071810"/>
            <a:ext cx="6215106" cy="3000396"/>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GB" sz="2800" b="1" dirty="0" smtClean="0">
                <a:latin typeface="Arial Narrow" pitchFamily="34" charset="0"/>
              </a:rPr>
              <a:t>Action, 2st point of view</a:t>
            </a:r>
            <a:endParaRPr lang="en-GB" sz="2800" b="1" dirty="0">
              <a:latin typeface="Arial Narrow" pitchFamily="34" charset="0"/>
            </a:endParaRPr>
          </a:p>
        </p:txBody>
      </p:sp>
      <p:sp>
        <p:nvSpPr>
          <p:cNvPr id="3" name="2 - Θέση περιεχομένου"/>
          <p:cNvSpPr>
            <a:spLocks noGrp="1"/>
          </p:cNvSpPr>
          <p:nvPr>
            <p:ph idx="1"/>
          </p:nvPr>
        </p:nvSpPr>
        <p:spPr/>
        <p:txBody>
          <a:bodyPr>
            <a:normAutofit fontScale="85000" lnSpcReduction="10000"/>
          </a:bodyPr>
          <a:lstStyle/>
          <a:p>
            <a:pPr algn="just">
              <a:buNone/>
            </a:pPr>
            <a:r>
              <a:rPr lang="en-GB" sz="2400" dirty="0" smtClean="0">
                <a:latin typeface="Arial Narrow" pitchFamily="34" charset="0"/>
              </a:rPr>
              <a:t>    (The animator instructs the participants to enter the</a:t>
            </a:r>
            <a:r>
              <a:rPr lang="el-GR" sz="2400" dirty="0" smtClean="0">
                <a:latin typeface="Arial Narrow" pitchFamily="34" charset="0"/>
              </a:rPr>
              <a:t> </a:t>
            </a:r>
            <a:r>
              <a:rPr lang="en-GB" sz="2400" dirty="0" smtClean="0">
                <a:latin typeface="Arial Narrow" pitchFamily="34" charset="0"/>
              </a:rPr>
              <a:t>«room</a:t>
            </a:r>
            <a:r>
              <a:rPr lang="el-GR" sz="2400" dirty="0" smtClean="0">
                <a:latin typeface="Arial Narrow" pitchFamily="34" charset="0"/>
              </a:rPr>
              <a:t>»</a:t>
            </a:r>
            <a:r>
              <a:rPr lang="en-GB" sz="2400" dirty="0" smtClean="0">
                <a:latin typeface="Arial Narrow" pitchFamily="34" charset="0"/>
              </a:rPr>
              <a:t> and he alongside another animator, one wearing a bandana and one a scarf, impersonating respectively the eagle and the owl, visits them in the </a:t>
            </a:r>
            <a:r>
              <a:rPr lang="el-GR" sz="2400" dirty="0" smtClean="0">
                <a:latin typeface="Arial Narrow" pitchFamily="34" charset="0"/>
              </a:rPr>
              <a:t>«</a:t>
            </a:r>
            <a:r>
              <a:rPr lang="en-GB" sz="2400" dirty="0" smtClean="0">
                <a:latin typeface="Arial Narrow" pitchFamily="34" charset="0"/>
              </a:rPr>
              <a:t>room»)</a:t>
            </a:r>
          </a:p>
          <a:p>
            <a:pPr algn="just">
              <a:buNone/>
            </a:pPr>
            <a:endParaRPr lang="en-GB" sz="2400" dirty="0" smtClean="0">
              <a:latin typeface="Arial Narrow" pitchFamily="34" charset="0"/>
            </a:endParaRPr>
          </a:p>
          <a:p>
            <a:pPr algn="just">
              <a:buNone/>
            </a:pPr>
            <a:r>
              <a:rPr lang="en-GB" sz="2400" dirty="0" smtClean="0">
                <a:latin typeface="Arial Narrow" pitchFamily="34" charset="0"/>
              </a:rPr>
              <a:t>    </a:t>
            </a:r>
            <a:r>
              <a:rPr lang="el-GR" sz="2400" dirty="0" smtClean="0">
                <a:latin typeface="Arial Narrow" pitchFamily="34" charset="0"/>
              </a:rPr>
              <a:t> </a:t>
            </a:r>
            <a:r>
              <a:rPr lang="en-GB" sz="2400" b="1" dirty="0" smtClean="0">
                <a:latin typeface="Arial Narrow" pitchFamily="34" charset="0"/>
              </a:rPr>
              <a:t>Eagle</a:t>
            </a:r>
            <a:r>
              <a:rPr lang="en-GB" sz="2400" b="1" i="1" dirty="0" smtClean="0">
                <a:latin typeface="Arial Narrow" pitchFamily="34" charset="0"/>
              </a:rPr>
              <a:t>: </a:t>
            </a:r>
            <a:r>
              <a:rPr lang="en-GB" sz="2400" i="1" dirty="0" smtClean="0">
                <a:latin typeface="Arial Narrow" pitchFamily="34" charset="0"/>
              </a:rPr>
              <a:t>we come to you as representatives of the animals that live in the protected area. we learned that the duck asked to open the dam. However, this shouldn’t be done at the moment as forecasting systems show upcoming heavy rainfalls that levitate the risk of destroying the ecosystem of the wetland. </a:t>
            </a:r>
          </a:p>
          <a:p>
            <a:pPr algn="just">
              <a:buNone/>
            </a:pPr>
            <a:endParaRPr lang="el-GR" sz="2400" i="1" dirty="0" smtClean="0">
              <a:latin typeface="Arial Narrow" pitchFamily="34" charset="0"/>
            </a:endParaRPr>
          </a:p>
          <a:p>
            <a:pPr algn="just">
              <a:buNone/>
            </a:pPr>
            <a:r>
              <a:rPr lang="en-GB" sz="2400" b="1" dirty="0" smtClean="0">
                <a:latin typeface="Arial Narrow" pitchFamily="34" charset="0"/>
              </a:rPr>
              <a:t>     owl: </a:t>
            </a:r>
            <a:r>
              <a:rPr lang="en-GB" sz="2400" i="1" dirty="0" smtClean="0">
                <a:latin typeface="Arial Narrow" pitchFamily="34" charset="0"/>
              </a:rPr>
              <a:t>we are not opposed to the opening of the dam, but not immediately, right now the protection of the wetland is a first priority. Maybe it is better  the animals on the other side to be more patient and the opening to take place in four- five years.</a:t>
            </a:r>
            <a:endParaRPr lang="en-GB" sz="2400" b="1" i="1" dirty="0" smtClean="0">
              <a:latin typeface="Arial Narrow" pitchFamily="34" charset="0"/>
            </a:endParaRPr>
          </a:p>
          <a:p>
            <a:pPr algn="just">
              <a:buNone/>
            </a:pPr>
            <a:r>
              <a:rPr lang="en-GB" sz="2400" i="1" dirty="0" smtClean="0">
                <a:latin typeface="Arial Narrow" pitchFamily="34" charset="0"/>
              </a:rPr>
              <a:t> </a:t>
            </a:r>
            <a:endParaRPr lang="en-GB" sz="2400" i="1" dirty="0">
              <a:latin typeface="Arial Narrow" pitchFamily="34"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GB" sz="2800" b="1" dirty="0" smtClean="0">
                <a:latin typeface="Arial Narrow" pitchFamily="34" charset="0"/>
              </a:rPr>
              <a:t>Assimilation activity </a:t>
            </a:r>
            <a:r>
              <a:rPr lang="el-GR" sz="2800" b="1" dirty="0" smtClean="0">
                <a:latin typeface="Arial Narrow" pitchFamily="34" charset="0"/>
              </a:rPr>
              <a:t>Α</a:t>
            </a:r>
            <a:endParaRPr lang="en-GB" sz="2800" b="1" dirty="0">
              <a:latin typeface="Arial Narrow" pitchFamily="34" charset="0"/>
            </a:endParaRPr>
          </a:p>
        </p:txBody>
      </p:sp>
      <p:sp>
        <p:nvSpPr>
          <p:cNvPr id="3" name="2 - Θέση περιεχομένου"/>
          <p:cNvSpPr>
            <a:spLocks noGrp="1"/>
          </p:cNvSpPr>
          <p:nvPr>
            <p:ph idx="1"/>
          </p:nvPr>
        </p:nvSpPr>
        <p:spPr>
          <a:xfrm>
            <a:off x="642910" y="1285860"/>
            <a:ext cx="8001056" cy="2500329"/>
          </a:xfrm>
        </p:spPr>
        <p:txBody>
          <a:bodyPr>
            <a:normAutofit fontScale="92500" lnSpcReduction="10000"/>
          </a:bodyPr>
          <a:lstStyle/>
          <a:p>
            <a:pPr>
              <a:buNone/>
            </a:pPr>
            <a:r>
              <a:rPr lang="el-GR" dirty="0" smtClean="0"/>
              <a:t>   </a:t>
            </a:r>
            <a:r>
              <a:rPr lang="el-GR" sz="2400" dirty="0" smtClean="0">
                <a:latin typeface="Arial Narrow" pitchFamily="34" charset="0"/>
              </a:rPr>
              <a:t>Τ</a:t>
            </a:r>
            <a:r>
              <a:rPr lang="en-GB" sz="2400" dirty="0" smtClean="0">
                <a:latin typeface="Arial Narrow" pitchFamily="34" charset="0"/>
              </a:rPr>
              <a:t>he group is asked to divide into sub-groups of three people and present past testimonies of eagles, informing past Councils for the upcoming danger, but were not heard. The groups will be able to use other «room» of the space, in order create the sensation that they controlled the area in a larger range.</a:t>
            </a:r>
          </a:p>
          <a:p>
            <a:pPr>
              <a:buNone/>
            </a:pPr>
            <a:endParaRPr lang="en-GB" sz="2400" dirty="0" smtClean="0">
              <a:latin typeface="Arial Narrow" pitchFamily="34" charset="0"/>
            </a:endParaRPr>
          </a:p>
          <a:p>
            <a:pPr algn="just">
              <a:buNone/>
            </a:pPr>
            <a:r>
              <a:rPr lang="en-GB" sz="2400" dirty="0" smtClean="0">
                <a:latin typeface="Arial Narrow" pitchFamily="34" charset="0"/>
              </a:rPr>
              <a:t>                                                  </a:t>
            </a:r>
            <a:r>
              <a:rPr lang="en-GB" sz="1000" dirty="0" smtClean="0">
                <a:latin typeface="Arial Narrow" pitchFamily="34" charset="0"/>
              </a:rPr>
              <a:t>Franz Marc, </a:t>
            </a:r>
            <a:r>
              <a:rPr lang="en-GB" sz="1000" i="1" dirty="0" smtClean="0">
                <a:latin typeface="Arial Narrow" pitchFamily="34" charset="0"/>
              </a:rPr>
              <a:t>Fate of the Animals, </a:t>
            </a:r>
            <a:r>
              <a:rPr lang="en-GB" sz="1000" dirty="0" smtClean="0">
                <a:latin typeface="Arial Narrow" pitchFamily="34" charset="0"/>
              </a:rPr>
              <a:t>1913</a:t>
            </a:r>
            <a:endParaRPr lang="en-GB" sz="2400" dirty="0">
              <a:latin typeface="Arial Narrow" pitchFamily="34" charset="0"/>
            </a:endParaRPr>
          </a:p>
        </p:txBody>
      </p:sp>
      <p:pic>
        <p:nvPicPr>
          <p:cNvPr id="4" name="3 - Εικόνα" descr="1716537673455.jpg"/>
          <p:cNvPicPr>
            <a:picLocks noChangeAspect="1"/>
          </p:cNvPicPr>
          <p:nvPr/>
        </p:nvPicPr>
        <p:blipFill>
          <a:blip r:embed="rId2" cstate="print"/>
          <a:stretch>
            <a:fillRect/>
          </a:stretch>
        </p:blipFill>
        <p:spPr>
          <a:xfrm>
            <a:off x="2500298" y="3643314"/>
            <a:ext cx="4429156" cy="2928958"/>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GB" sz="2800" b="1" dirty="0" smtClean="0">
                <a:latin typeface="Arial Narrow" pitchFamily="34" charset="0"/>
              </a:rPr>
              <a:t>Assimilation activity </a:t>
            </a:r>
            <a:r>
              <a:rPr lang="el-GR" sz="2800" b="1" dirty="0" smtClean="0">
                <a:latin typeface="Arial Narrow" pitchFamily="34" charset="0"/>
              </a:rPr>
              <a:t>Β</a:t>
            </a:r>
            <a:r>
              <a:rPr lang="en-GB" sz="2800" b="1" dirty="0" smtClean="0">
                <a:latin typeface="Arial Narrow" pitchFamily="34" charset="0"/>
              </a:rPr>
              <a:t> Forum Theatre</a:t>
            </a:r>
            <a:endParaRPr lang="en-GB" sz="2800" b="1" dirty="0">
              <a:latin typeface="Arial Narrow" pitchFamily="34" charset="0"/>
            </a:endParaRPr>
          </a:p>
        </p:txBody>
      </p:sp>
      <p:sp>
        <p:nvSpPr>
          <p:cNvPr id="3" name="2 - Θέση περιεχομένου"/>
          <p:cNvSpPr>
            <a:spLocks noGrp="1"/>
          </p:cNvSpPr>
          <p:nvPr>
            <p:ph idx="1"/>
          </p:nvPr>
        </p:nvSpPr>
        <p:spPr/>
        <p:txBody>
          <a:bodyPr>
            <a:normAutofit/>
          </a:bodyPr>
          <a:lstStyle/>
          <a:p>
            <a:pPr>
              <a:buNone/>
            </a:pPr>
            <a:r>
              <a:rPr lang="el-GR" sz="2400" dirty="0" smtClean="0">
                <a:latin typeface="Arial Narrow" pitchFamily="34" charset="0"/>
              </a:rPr>
              <a:t>    Τ</a:t>
            </a:r>
            <a:r>
              <a:rPr lang="en-GB" sz="2400" dirty="0" smtClean="0">
                <a:latin typeface="Arial Narrow" pitchFamily="34" charset="0"/>
              </a:rPr>
              <a:t>he duck and the owl meet by chance outside the entrance gates of their communities and discuss, each defending their point of view.</a:t>
            </a:r>
          </a:p>
          <a:p>
            <a:pPr>
              <a:buNone/>
            </a:pPr>
            <a:endParaRPr lang="en-GB" sz="2400" dirty="0" smtClean="0">
              <a:latin typeface="Arial Narrow" pitchFamily="34" charset="0"/>
            </a:endParaRPr>
          </a:p>
          <a:p>
            <a:pPr>
              <a:buNone/>
            </a:pPr>
            <a:r>
              <a:rPr lang="en-GB" sz="1000" dirty="0" smtClean="0">
                <a:latin typeface="Arial Narrow" pitchFamily="34" charset="0"/>
              </a:rPr>
              <a:t>                                                                                                </a:t>
            </a:r>
          </a:p>
          <a:p>
            <a:pPr>
              <a:buNone/>
            </a:pPr>
            <a:endParaRPr lang="en-GB" sz="1000" dirty="0" smtClean="0">
              <a:latin typeface="Arial Narrow" pitchFamily="34" charset="0"/>
            </a:endParaRPr>
          </a:p>
          <a:p>
            <a:pPr algn="just">
              <a:buNone/>
            </a:pPr>
            <a:r>
              <a:rPr lang="en-GB" sz="1000" dirty="0" smtClean="0">
                <a:latin typeface="Arial Narrow" pitchFamily="34" charset="0"/>
              </a:rPr>
              <a:t>                                                                                               Claude Monet, </a:t>
            </a:r>
            <a:r>
              <a:rPr lang="en-GB" sz="1000" i="1" dirty="0" smtClean="0">
                <a:latin typeface="Arial Narrow" pitchFamily="34" charset="0"/>
              </a:rPr>
              <a:t>Bridge over a pond of water Lilies,</a:t>
            </a:r>
            <a:r>
              <a:rPr lang="en-GB" sz="1000" dirty="0" smtClean="0">
                <a:latin typeface="Arial Narrow" pitchFamily="34" charset="0"/>
              </a:rPr>
              <a:t> 1899 </a:t>
            </a:r>
            <a:endParaRPr lang="en-GB" sz="1000" dirty="0">
              <a:latin typeface="Arial Narrow" pitchFamily="34" charset="0"/>
            </a:endParaRPr>
          </a:p>
        </p:txBody>
      </p:sp>
      <p:pic>
        <p:nvPicPr>
          <p:cNvPr id="4" name="3 - Εικόνα" descr="1716537673493.jpg"/>
          <p:cNvPicPr>
            <a:picLocks noChangeAspect="1"/>
          </p:cNvPicPr>
          <p:nvPr/>
        </p:nvPicPr>
        <p:blipFill>
          <a:blip r:embed="rId2" cstate="print"/>
          <a:stretch>
            <a:fillRect/>
          </a:stretch>
        </p:blipFill>
        <p:spPr>
          <a:xfrm>
            <a:off x="2500298" y="3357562"/>
            <a:ext cx="4357718" cy="292893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GB" sz="2800" b="1" dirty="0" smtClean="0">
                <a:latin typeface="Arial Narrow" pitchFamily="34" charset="0"/>
              </a:rPr>
              <a:t>Storytelling</a:t>
            </a:r>
            <a:endParaRPr lang="en-GB" sz="2800" b="1" dirty="0">
              <a:latin typeface="Arial Narrow" pitchFamily="34" charset="0"/>
            </a:endParaRPr>
          </a:p>
        </p:txBody>
      </p:sp>
      <p:sp>
        <p:nvSpPr>
          <p:cNvPr id="3" name="2 - Θέση περιεχομένου"/>
          <p:cNvSpPr>
            <a:spLocks noGrp="1"/>
          </p:cNvSpPr>
          <p:nvPr>
            <p:ph idx="1"/>
          </p:nvPr>
        </p:nvSpPr>
        <p:spPr/>
        <p:txBody>
          <a:bodyPr>
            <a:normAutofit/>
          </a:bodyPr>
          <a:lstStyle/>
          <a:p>
            <a:pPr>
              <a:buNone/>
            </a:pPr>
            <a:r>
              <a:rPr lang="el-GR" sz="2400" dirty="0" smtClean="0">
                <a:latin typeface="Arial Narrow" pitchFamily="34" charset="0"/>
              </a:rPr>
              <a:t>   </a:t>
            </a:r>
            <a:r>
              <a:rPr lang="en-GB" sz="2400" dirty="0" smtClean="0">
                <a:latin typeface="Arial Narrow" pitchFamily="34" charset="0"/>
              </a:rPr>
              <a:t> The Council after listening to all the animals of the wetland ordered an emergency meeting to make a decision regarding the opening of the dam.</a:t>
            </a:r>
          </a:p>
          <a:p>
            <a:pPr>
              <a:buNone/>
            </a:pPr>
            <a:endParaRPr lang="en-GB" sz="2400" dirty="0" smtClean="0">
              <a:latin typeface="Arial Narrow" pitchFamily="34" charset="0"/>
            </a:endParaRPr>
          </a:p>
          <a:p>
            <a:pPr algn="just">
              <a:buNone/>
            </a:pPr>
            <a:r>
              <a:rPr lang="en-GB" sz="1000" dirty="0" smtClean="0">
                <a:latin typeface="Arial Narrow" pitchFamily="34" charset="0"/>
              </a:rPr>
              <a:t>                                                                                                             Alfred Sisley, </a:t>
            </a:r>
            <a:r>
              <a:rPr lang="en-GB" sz="1000" i="1" dirty="0" smtClean="0">
                <a:latin typeface="Arial Narrow" pitchFamily="34" charset="0"/>
              </a:rPr>
              <a:t>Banks of the Loing, </a:t>
            </a:r>
            <a:r>
              <a:rPr lang="en-GB" sz="1000" dirty="0" smtClean="0">
                <a:latin typeface="Arial Narrow" pitchFamily="34" charset="0"/>
              </a:rPr>
              <a:t>1896</a:t>
            </a:r>
            <a:endParaRPr lang="en-GB" sz="1000" dirty="0">
              <a:latin typeface="Arial Narrow" pitchFamily="34" charset="0"/>
            </a:endParaRPr>
          </a:p>
        </p:txBody>
      </p:sp>
      <p:pic>
        <p:nvPicPr>
          <p:cNvPr id="4" name="3 - Εικόνα" descr="1716537673470.jpg"/>
          <p:cNvPicPr>
            <a:picLocks noChangeAspect="1"/>
          </p:cNvPicPr>
          <p:nvPr/>
        </p:nvPicPr>
        <p:blipFill>
          <a:blip r:embed="rId2" cstate="print"/>
          <a:stretch>
            <a:fillRect/>
          </a:stretch>
        </p:blipFill>
        <p:spPr>
          <a:xfrm>
            <a:off x="1643042" y="3357563"/>
            <a:ext cx="6103958" cy="2652712"/>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GB" sz="2800" b="1" dirty="0" smtClean="0">
                <a:latin typeface="Arial Narrow" pitchFamily="34" charset="0"/>
              </a:rPr>
              <a:t>Action - announcement of decision</a:t>
            </a:r>
            <a:endParaRPr lang="en-GB" sz="2800" b="1" dirty="0">
              <a:latin typeface="Arial Narrow" pitchFamily="34" charset="0"/>
            </a:endParaRPr>
          </a:p>
        </p:txBody>
      </p:sp>
      <p:sp>
        <p:nvSpPr>
          <p:cNvPr id="3" name="2 - Θέση περιεχομένου"/>
          <p:cNvSpPr>
            <a:spLocks noGrp="1"/>
          </p:cNvSpPr>
          <p:nvPr>
            <p:ph idx="1"/>
          </p:nvPr>
        </p:nvSpPr>
        <p:spPr>
          <a:xfrm>
            <a:off x="457200" y="1600200"/>
            <a:ext cx="8186766" cy="2614617"/>
          </a:xfrm>
        </p:spPr>
        <p:txBody>
          <a:bodyPr>
            <a:normAutofit fontScale="92500" lnSpcReduction="10000"/>
          </a:bodyPr>
          <a:lstStyle/>
          <a:p>
            <a:pPr>
              <a:buNone/>
            </a:pPr>
            <a:r>
              <a:rPr lang="en-GB" sz="2400" dirty="0" smtClean="0">
                <a:latin typeface="Arial Narrow" pitchFamily="34" charset="0"/>
              </a:rPr>
              <a:t>    (The animator instructs the participants to enter the</a:t>
            </a:r>
            <a:r>
              <a:rPr lang="el-GR" sz="2400" dirty="0" smtClean="0">
                <a:latin typeface="Arial Narrow" pitchFamily="34" charset="0"/>
              </a:rPr>
              <a:t> «</a:t>
            </a:r>
            <a:r>
              <a:rPr lang="en-GB" sz="2400" dirty="0" smtClean="0">
                <a:latin typeface="Arial Narrow" pitchFamily="34" charset="0"/>
              </a:rPr>
              <a:t>room</a:t>
            </a:r>
            <a:r>
              <a:rPr lang="el-GR" sz="2400" dirty="0" smtClean="0">
                <a:latin typeface="Arial Narrow" pitchFamily="34" charset="0"/>
              </a:rPr>
              <a:t>»</a:t>
            </a:r>
            <a:r>
              <a:rPr lang="en-GB" sz="2400" dirty="0" smtClean="0">
                <a:latin typeface="Arial Narrow" pitchFamily="34" charset="0"/>
              </a:rPr>
              <a:t>. The Council calls the duck to announce their decision. )</a:t>
            </a:r>
          </a:p>
          <a:p>
            <a:pPr>
              <a:buNone/>
            </a:pPr>
            <a:endParaRPr lang="en-GB" sz="2400" dirty="0" smtClean="0">
              <a:latin typeface="Arial Narrow" pitchFamily="34" charset="0"/>
            </a:endParaRPr>
          </a:p>
          <a:p>
            <a:pPr>
              <a:buNone/>
            </a:pPr>
            <a:r>
              <a:rPr lang="en-GB" sz="2400" dirty="0" smtClean="0">
                <a:latin typeface="Arial Narrow" pitchFamily="34" charset="0"/>
              </a:rPr>
              <a:t>    </a:t>
            </a:r>
            <a:r>
              <a:rPr lang="en-GB" sz="2400" b="1" dirty="0" smtClean="0">
                <a:latin typeface="Arial Narrow" pitchFamily="34" charset="0"/>
              </a:rPr>
              <a:t>The chairman of the Council</a:t>
            </a:r>
            <a:r>
              <a:rPr lang="en-GB" sz="2400" b="1" i="1" dirty="0" smtClean="0">
                <a:latin typeface="Arial Narrow" pitchFamily="34" charset="0"/>
              </a:rPr>
              <a:t>: </a:t>
            </a:r>
            <a:r>
              <a:rPr lang="en-GB" sz="2400" i="1" dirty="0" smtClean="0">
                <a:latin typeface="Arial Narrow" pitchFamily="34" charset="0"/>
              </a:rPr>
              <a:t>Duck, we called you here today to announce our decision, which is as follows:...</a:t>
            </a:r>
          </a:p>
          <a:p>
            <a:pPr>
              <a:buNone/>
            </a:pPr>
            <a:endParaRPr lang="en-GB" sz="2400" i="1" dirty="0" smtClean="0">
              <a:latin typeface="Arial Narrow" pitchFamily="34" charset="0"/>
            </a:endParaRPr>
          </a:p>
          <a:p>
            <a:pPr>
              <a:buNone/>
            </a:pPr>
            <a:endParaRPr lang="en-GB" sz="1000" i="1" dirty="0" smtClean="0">
              <a:latin typeface="Arial Narrow" pitchFamily="34" charset="0"/>
            </a:endParaRPr>
          </a:p>
          <a:p>
            <a:pPr>
              <a:buNone/>
            </a:pPr>
            <a:endParaRPr lang="en-GB" sz="1000" i="1" dirty="0" smtClean="0">
              <a:latin typeface="Arial Narrow" pitchFamily="34" charset="0"/>
            </a:endParaRPr>
          </a:p>
          <a:p>
            <a:pPr algn="just">
              <a:buNone/>
            </a:pPr>
            <a:r>
              <a:rPr lang="en-GB" sz="1000" dirty="0" smtClean="0">
                <a:latin typeface="Arial Narrow" pitchFamily="34" charset="0"/>
              </a:rPr>
              <a:t>                                                                                                                     Gustav Klimt, </a:t>
            </a:r>
            <a:r>
              <a:rPr lang="en-GB" sz="1000" i="1" dirty="0" smtClean="0">
                <a:latin typeface="Arial Narrow" pitchFamily="34" charset="0"/>
              </a:rPr>
              <a:t>On Lake Attersee,</a:t>
            </a:r>
            <a:r>
              <a:rPr lang="en-GB" sz="1000" dirty="0" smtClean="0">
                <a:latin typeface="Arial Narrow" pitchFamily="34" charset="0"/>
              </a:rPr>
              <a:t> 1900</a:t>
            </a:r>
            <a:r>
              <a:rPr lang="en-GB" sz="1000" i="1" dirty="0" smtClean="0">
                <a:latin typeface="Arial Narrow" pitchFamily="34" charset="0"/>
              </a:rPr>
              <a:t> </a:t>
            </a:r>
            <a:endParaRPr lang="en-GB" sz="1000" dirty="0">
              <a:latin typeface="Arial Narrow" pitchFamily="34" charset="0"/>
            </a:endParaRPr>
          </a:p>
        </p:txBody>
      </p:sp>
      <p:pic>
        <p:nvPicPr>
          <p:cNvPr id="4" name="3 - Εικόνα" descr="1716537673486.jpeg"/>
          <p:cNvPicPr>
            <a:picLocks noChangeAspect="1"/>
          </p:cNvPicPr>
          <p:nvPr/>
        </p:nvPicPr>
        <p:blipFill>
          <a:blip r:embed="rId2" cstate="print"/>
          <a:stretch>
            <a:fillRect/>
          </a:stretch>
        </p:blipFill>
        <p:spPr>
          <a:xfrm>
            <a:off x="2143108" y="4143380"/>
            <a:ext cx="4929222" cy="2428892"/>
          </a:xfrm>
          <a:prstGeom prst="rect">
            <a:avLst/>
          </a:prstGeom>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GB" sz="2800" b="1" dirty="0" smtClean="0">
                <a:latin typeface="Arial Narrow" pitchFamily="34" charset="0"/>
              </a:rPr>
              <a:t>Reflection</a:t>
            </a:r>
            <a:endParaRPr lang="en-GB" sz="2800" b="1" dirty="0">
              <a:latin typeface="Arial Narrow" pitchFamily="34" charset="0"/>
            </a:endParaRPr>
          </a:p>
        </p:txBody>
      </p:sp>
      <p:sp>
        <p:nvSpPr>
          <p:cNvPr id="3" name="2 - Θέση περιεχομένου"/>
          <p:cNvSpPr>
            <a:spLocks noGrp="1"/>
          </p:cNvSpPr>
          <p:nvPr>
            <p:ph idx="1"/>
          </p:nvPr>
        </p:nvSpPr>
        <p:spPr/>
        <p:txBody>
          <a:bodyPr>
            <a:normAutofit/>
          </a:bodyPr>
          <a:lstStyle/>
          <a:p>
            <a:pPr algn="just">
              <a:buNone/>
            </a:pPr>
            <a:r>
              <a:rPr lang="en-GB" sz="2400" i="1" dirty="0" smtClean="0">
                <a:latin typeface="Arial Narrow" pitchFamily="34" charset="0"/>
              </a:rPr>
              <a:t>After 50 years. </a:t>
            </a:r>
          </a:p>
          <a:p>
            <a:pPr algn="just">
              <a:buNone/>
            </a:pPr>
            <a:endParaRPr lang="en-GB" sz="2400" dirty="0" smtClean="0">
              <a:latin typeface="Arial Narrow" pitchFamily="34" charset="0"/>
            </a:endParaRPr>
          </a:p>
          <a:p>
            <a:pPr algn="just"/>
            <a:r>
              <a:rPr lang="en-GB" sz="2400" b="1" dirty="0" smtClean="0">
                <a:latin typeface="Arial Narrow" pitchFamily="34" charset="0"/>
              </a:rPr>
              <a:t>Activity 1: </a:t>
            </a:r>
            <a:r>
              <a:rPr lang="el-GR" sz="2400" dirty="0" smtClean="0">
                <a:latin typeface="Arial Narrow" pitchFamily="34" charset="0"/>
              </a:rPr>
              <a:t>Τ</a:t>
            </a:r>
            <a:r>
              <a:rPr lang="en-GB" sz="2400" dirty="0" smtClean="0">
                <a:latin typeface="Arial Narrow" pitchFamily="34" charset="0"/>
              </a:rPr>
              <a:t>he group is asked to read from the history book the chapter that refers to the events related to the opening of the dam.</a:t>
            </a:r>
          </a:p>
          <a:p>
            <a:pPr algn="just">
              <a:buNone/>
            </a:pPr>
            <a:endParaRPr lang="el-GR" sz="2400" dirty="0" smtClean="0">
              <a:latin typeface="Arial Narrow" pitchFamily="34" charset="0"/>
            </a:endParaRPr>
          </a:p>
          <a:p>
            <a:pPr algn="just"/>
            <a:r>
              <a:rPr lang="en-GB" sz="2400" b="1" dirty="0" smtClean="0">
                <a:latin typeface="Arial Narrow" pitchFamily="34" charset="0"/>
              </a:rPr>
              <a:t>Activity 2: </a:t>
            </a:r>
            <a:r>
              <a:rPr lang="en-GB" sz="2400" dirty="0" smtClean="0">
                <a:latin typeface="Arial Narrow" pitchFamily="34" charset="0"/>
              </a:rPr>
              <a:t>The participants only with their bodies and without any words will be asked to represent the state of the wetland after 50 years.</a:t>
            </a:r>
            <a:endParaRPr lang="en-GB" sz="2400" b="1" dirty="0">
              <a:latin typeface="Arial Narrow"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GB" sz="2800" b="1" dirty="0" smtClean="0">
                <a:latin typeface="Arial Narrow" pitchFamily="34" charset="0"/>
              </a:rPr>
              <a:t>Instructions</a:t>
            </a:r>
            <a:endParaRPr lang="en-GB" sz="2800" b="1" dirty="0">
              <a:latin typeface="Arial Narrow" pitchFamily="34" charset="0"/>
            </a:endParaRPr>
          </a:p>
        </p:txBody>
      </p:sp>
      <p:sp>
        <p:nvSpPr>
          <p:cNvPr id="3" name="2 - Θέση περιεχομένου"/>
          <p:cNvSpPr>
            <a:spLocks noGrp="1"/>
          </p:cNvSpPr>
          <p:nvPr>
            <p:ph idx="1"/>
          </p:nvPr>
        </p:nvSpPr>
        <p:spPr/>
        <p:txBody>
          <a:bodyPr>
            <a:normAutofit lnSpcReduction="10000"/>
          </a:bodyPr>
          <a:lstStyle/>
          <a:p>
            <a:r>
              <a:rPr lang="el-GR" sz="2400" dirty="0" smtClean="0">
                <a:latin typeface="Arial Narrow" pitchFamily="34" charset="0"/>
              </a:rPr>
              <a:t>Τ</a:t>
            </a:r>
            <a:r>
              <a:rPr lang="en-GB" sz="2400" dirty="0" smtClean="0">
                <a:latin typeface="Arial Narrow" pitchFamily="34" charset="0"/>
              </a:rPr>
              <a:t>he participants every time they enter the «room» will be the Council.</a:t>
            </a:r>
          </a:p>
          <a:p>
            <a:r>
              <a:rPr lang="el-GR" sz="2400" dirty="0" smtClean="0">
                <a:latin typeface="Arial Narrow" pitchFamily="34" charset="0"/>
              </a:rPr>
              <a:t>Τ</a:t>
            </a:r>
            <a:r>
              <a:rPr lang="en-GB" sz="2400" dirty="0" smtClean="0">
                <a:latin typeface="Arial Narrow" pitchFamily="34" charset="0"/>
              </a:rPr>
              <a:t>he group will enter and exit the «room» from a specific entry and exit point.</a:t>
            </a:r>
            <a:endParaRPr lang="el-GR" sz="2400" dirty="0" smtClean="0">
              <a:latin typeface="Arial Narrow" pitchFamily="34" charset="0"/>
            </a:endParaRPr>
          </a:p>
          <a:p>
            <a:r>
              <a:rPr lang="el-GR" sz="2400" dirty="0" smtClean="0">
                <a:latin typeface="Arial Narrow" pitchFamily="34" charset="0"/>
              </a:rPr>
              <a:t>Τ</a:t>
            </a:r>
            <a:r>
              <a:rPr lang="en-GB" sz="2400" dirty="0" smtClean="0">
                <a:latin typeface="Arial Narrow" pitchFamily="34" charset="0"/>
              </a:rPr>
              <a:t>he meeting «room» will be strictly bounded and the participants, every time they are inside, will stay strictly within these limits.</a:t>
            </a:r>
            <a:endParaRPr lang="el-GR" sz="2400" dirty="0" smtClean="0">
              <a:latin typeface="Arial Narrow" pitchFamily="34" charset="0"/>
            </a:endParaRPr>
          </a:p>
          <a:p>
            <a:r>
              <a:rPr lang="el-GR" sz="2400" dirty="0" smtClean="0">
                <a:latin typeface="Arial Narrow" pitchFamily="34" charset="0"/>
              </a:rPr>
              <a:t>Τ</a:t>
            </a:r>
            <a:r>
              <a:rPr lang="en-GB" sz="2400" dirty="0" smtClean="0">
                <a:latin typeface="Arial Narrow" pitchFamily="34" charset="0"/>
              </a:rPr>
              <a:t>he start and end of the activities will be signalled by the animator using a whistle.</a:t>
            </a:r>
            <a:endParaRPr lang="el-GR" sz="2400" dirty="0" smtClean="0">
              <a:latin typeface="Arial Narrow" pitchFamily="34" charset="0"/>
            </a:endParaRPr>
          </a:p>
          <a:p>
            <a:r>
              <a:rPr lang="el-GR" sz="2400" dirty="0" smtClean="0">
                <a:latin typeface="Arial Narrow" pitchFamily="34" charset="0"/>
              </a:rPr>
              <a:t>Τ</a:t>
            </a:r>
            <a:r>
              <a:rPr lang="en-GB" sz="2400" dirty="0" smtClean="0">
                <a:latin typeface="Arial Narrow" pitchFamily="34" charset="0"/>
              </a:rPr>
              <a:t>he animators and the participants when wearing the props will play the roles</a:t>
            </a:r>
            <a:r>
              <a:rPr lang="el-GR" sz="2400" dirty="0" smtClean="0">
                <a:latin typeface="Arial Narrow" pitchFamily="34" charset="0"/>
              </a:rPr>
              <a:t>.</a:t>
            </a:r>
          </a:p>
          <a:p>
            <a:r>
              <a:rPr lang="el-GR" sz="2400" dirty="0" smtClean="0">
                <a:latin typeface="Arial Narrow" pitchFamily="34" charset="0"/>
              </a:rPr>
              <a:t>Τ</a:t>
            </a:r>
            <a:r>
              <a:rPr lang="en-GB" sz="2400" dirty="0" smtClean="0">
                <a:latin typeface="Arial Narrow" pitchFamily="34" charset="0"/>
              </a:rPr>
              <a:t>he duck will wear a hat with feathers, the eagle a bandana on the head and the owl a scarf around the neck.</a:t>
            </a:r>
            <a:endParaRPr lang="el-GR" sz="2400" dirty="0" smtClean="0">
              <a:latin typeface="Arial Narrow" pitchFamily="34" charset="0"/>
            </a:endParaRPr>
          </a:p>
          <a:p>
            <a:pPr>
              <a:buNone/>
            </a:pPr>
            <a:endParaRPr lang="el-GR" sz="2400" dirty="0" smtClean="0">
              <a:latin typeface="Arial Narrow" pitchFamily="34" charset="0"/>
            </a:endParaRPr>
          </a:p>
          <a:p>
            <a:pPr>
              <a:buNone/>
            </a:pPr>
            <a:endParaRPr lang="en-GB" sz="2400" dirty="0">
              <a:latin typeface="Arial Narrow"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GB" sz="2800" b="1" dirty="0" smtClean="0">
                <a:latin typeface="Arial Narrow" pitchFamily="34" charset="0"/>
              </a:rPr>
              <a:t>Materials</a:t>
            </a:r>
            <a:endParaRPr lang="en-GB" sz="2800" b="1" dirty="0">
              <a:latin typeface="Arial Narrow" pitchFamily="34" charset="0"/>
            </a:endParaRPr>
          </a:p>
        </p:txBody>
      </p:sp>
      <p:sp>
        <p:nvSpPr>
          <p:cNvPr id="3" name="2 - Θέση περιεχομένου"/>
          <p:cNvSpPr>
            <a:spLocks noGrp="1"/>
          </p:cNvSpPr>
          <p:nvPr>
            <p:ph idx="1"/>
          </p:nvPr>
        </p:nvSpPr>
        <p:spPr/>
        <p:txBody>
          <a:bodyPr>
            <a:normAutofit lnSpcReduction="10000"/>
          </a:bodyPr>
          <a:lstStyle/>
          <a:p>
            <a:r>
              <a:rPr lang="en-GB" sz="2400" dirty="0" smtClean="0">
                <a:latin typeface="Arial Narrow" pitchFamily="34" charset="0"/>
              </a:rPr>
              <a:t>Carpets</a:t>
            </a:r>
          </a:p>
          <a:p>
            <a:r>
              <a:rPr lang="en-GB" sz="2400" dirty="0" smtClean="0">
                <a:latin typeface="Arial Narrow" pitchFamily="34" charset="0"/>
              </a:rPr>
              <a:t>Chairs</a:t>
            </a:r>
          </a:p>
          <a:p>
            <a:r>
              <a:rPr lang="en-GB" sz="2400" dirty="0" smtClean="0">
                <a:latin typeface="Arial Narrow" pitchFamily="34" charset="0"/>
              </a:rPr>
              <a:t>Pen</a:t>
            </a:r>
          </a:p>
          <a:p>
            <a:r>
              <a:rPr lang="en-GB" sz="2400" dirty="0" smtClean="0">
                <a:latin typeface="Arial Narrow" pitchFamily="34" charset="0"/>
              </a:rPr>
              <a:t>Notebooks</a:t>
            </a:r>
          </a:p>
          <a:p>
            <a:r>
              <a:rPr lang="en-GB" sz="2400" dirty="0" smtClean="0">
                <a:latin typeface="Arial Narrow" pitchFamily="34" charset="0"/>
              </a:rPr>
              <a:t>Bottles with water </a:t>
            </a:r>
          </a:p>
          <a:p>
            <a:r>
              <a:rPr lang="en-GB" sz="2400" dirty="0" smtClean="0">
                <a:latin typeface="Arial Narrow" pitchFamily="34" charset="0"/>
              </a:rPr>
              <a:t>Plastic glasses </a:t>
            </a:r>
          </a:p>
          <a:p>
            <a:r>
              <a:rPr lang="en-GB" sz="2400" dirty="0" smtClean="0">
                <a:latin typeface="Arial Narrow" pitchFamily="34" charset="0"/>
              </a:rPr>
              <a:t>Plastic basin</a:t>
            </a:r>
          </a:p>
          <a:p>
            <a:r>
              <a:rPr lang="en-GB" sz="2400" dirty="0" smtClean="0">
                <a:latin typeface="Arial Narrow" pitchFamily="34" charset="0"/>
              </a:rPr>
              <a:t>Eye glasses </a:t>
            </a:r>
          </a:p>
          <a:p>
            <a:r>
              <a:rPr lang="en-GB" sz="2400" dirty="0" smtClean="0">
                <a:latin typeface="Arial Narrow" pitchFamily="34" charset="0"/>
              </a:rPr>
              <a:t>Mobile phones</a:t>
            </a:r>
            <a:br>
              <a:rPr lang="en-GB" sz="2400" dirty="0" smtClean="0">
                <a:latin typeface="Arial Narrow" pitchFamily="34" charset="0"/>
              </a:rPr>
            </a:br>
            <a:r>
              <a:rPr lang="en-GB" sz="2600" dirty="0" smtClean="0">
                <a:latin typeface="Arial Narrow" pitchFamily="34" charset="0"/>
              </a:rPr>
              <a:t/>
            </a:r>
            <a:br>
              <a:rPr lang="en-GB" sz="2600" dirty="0" smtClean="0">
                <a:latin typeface="Arial Narrow" pitchFamily="34" charset="0"/>
              </a:rPr>
            </a:br>
            <a:endParaRPr lang="en-GB" sz="2600" dirty="0" smtClean="0">
              <a:latin typeface="Arial Narrow" pitchFamily="34" charset="0"/>
            </a:endParaRPr>
          </a:p>
          <a:p>
            <a:endParaRPr lang="en-GB"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286388"/>
            <a:ext cx="8229600" cy="928694"/>
          </a:xfrm>
        </p:spPr>
        <p:txBody>
          <a:bodyPr>
            <a:normAutofit fontScale="90000"/>
          </a:bodyPr>
          <a:lstStyle/>
          <a:p>
            <a:r>
              <a:rPr lang="en-GB" sz="1100" dirty="0" smtClean="0">
                <a:latin typeface="Arial Narrow" pitchFamily="34" charset="0"/>
              </a:rPr>
              <a:t>Claude Monet, Blue water Lilies,1916-1919</a:t>
            </a:r>
            <a:br>
              <a:rPr lang="en-GB" sz="1100" dirty="0" smtClean="0">
                <a:latin typeface="Arial Narrow" pitchFamily="34" charset="0"/>
              </a:rPr>
            </a:br>
            <a:r>
              <a:rPr lang="en-GB" sz="1100" dirty="0" smtClean="0">
                <a:latin typeface="Arial Narrow" pitchFamily="34" charset="0"/>
              </a:rPr>
              <a:t/>
            </a:r>
            <a:br>
              <a:rPr lang="en-GB" sz="1100" dirty="0" smtClean="0">
                <a:latin typeface="Arial Narrow" pitchFamily="34" charset="0"/>
              </a:rPr>
            </a:br>
            <a:r>
              <a:rPr lang="en-GB" sz="1100" dirty="0" smtClean="0">
                <a:latin typeface="Arial Narrow" pitchFamily="34" charset="0"/>
              </a:rPr>
              <a:t/>
            </a:r>
            <a:br>
              <a:rPr lang="en-GB" sz="1100" dirty="0" smtClean="0">
                <a:latin typeface="Arial Narrow" pitchFamily="34" charset="0"/>
              </a:rPr>
            </a:br>
            <a:r>
              <a:rPr lang="en-GB" sz="2800" dirty="0" smtClean="0">
                <a:latin typeface="Arial Narrow" pitchFamily="34" charset="0"/>
              </a:rPr>
              <a:t/>
            </a:r>
            <a:br>
              <a:rPr lang="en-GB" sz="2800" dirty="0" smtClean="0">
                <a:latin typeface="Arial Narrow" pitchFamily="34" charset="0"/>
              </a:rPr>
            </a:br>
            <a:r>
              <a:rPr lang="en-GB" sz="2700" i="1" dirty="0" smtClean="0">
                <a:latin typeface="Arial Narrow" pitchFamily="34" charset="0"/>
              </a:rPr>
              <a:t>The end</a:t>
            </a:r>
            <a:endParaRPr lang="en-GB" sz="2700" i="1" dirty="0">
              <a:latin typeface="Arial Narrow" pitchFamily="34" charset="0"/>
            </a:endParaRPr>
          </a:p>
        </p:txBody>
      </p:sp>
      <p:pic>
        <p:nvPicPr>
          <p:cNvPr id="5" name="4 - Θέση περιεχομένου" descr="1716537673429.jpg"/>
          <p:cNvPicPr>
            <a:picLocks noGrp="1" noChangeAspect="1"/>
          </p:cNvPicPr>
          <p:nvPr>
            <p:ph idx="1"/>
          </p:nvPr>
        </p:nvPicPr>
        <p:blipFill>
          <a:blip r:embed="rId2" cstate="print"/>
          <a:stretch>
            <a:fillRect/>
          </a:stretch>
        </p:blipFill>
        <p:spPr>
          <a:xfrm>
            <a:off x="2071670" y="1285860"/>
            <a:ext cx="5214974" cy="3786214"/>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571480"/>
            <a:ext cx="8229600" cy="1214446"/>
          </a:xfrm>
        </p:spPr>
        <p:txBody>
          <a:bodyPr>
            <a:normAutofit/>
          </a:bodyPr>
          <a:lstStyle/>
          <a:p>
            <a:r>
              <a:rPr lang="en-GB" sz="2800" dirty="0" smtClean="0">
                <a:solidFill>
                  <a:schemeClr val="tx2">
                    <a:lumMod val="60000"/>
                    <a:lumOff val="40000"/>
                  </a:schemeClr>
                </a:solidFill>
                <a:latin typeface="Arial Narrow" pitchFamily="34" charset="0"/>
              </a:rPr>
              <a:t>Applied and Environmental </a:t>
            </a:r>
            <a:r>
              <a:rPr lang="en-GB" sz="2800" dirty="0" smtClean="0">
                <a:solidFill>
                  <a:schemeClr val="tx2">
                    <a:lumMod val="60000"/>
                    <a:lumOff val="40000"/>
                  </a:schemeClr>
                </a:solidFill>
                <a:latin typeface="Arial Narrow" pitchFamily="34" charset="0"/>
              </a:rPr>
              <a:t>Theatre</a:t>
            </a:r>
            <a:endParaRPr lang="en-GB" sz="2800" dirty="0">
              <a:solidFill>
                <a:schemeClr val="tx1">
                  <a:lumMod val="95000"/>
                </a:schemeClr>
              </a:solidFill>
              <a:latin typeface="Arial Narrow" pitchFamily="34" charset="0"/>
            </a:endParaRPr>
          </a:p>
        </p:txBody>
      </p:sp>
      <p:sp>
        <p:nvSpPr>
          <p:cNvPr id="3" name="2 - Θέση περιεχομένου"/>
          <p:cNvSpPr>
            <a:spLocks noGrp="1"/>
          </p:cNvSpPr>
          <p:nvPr>
            <p:ph idx="1"/>
          </p:nvPr>
        </p:nvSpPr>
        <p:spPr>
          <a:xfrm>
            <a:off x="500034" y="1428736"/>
            <a:ext cx="8229600" cy="5240343"/>
          </a:xfrm>
        </p:spPr>
        <p:txBody>
          <a:bodyPr>
            <a:normAutofit/>
          </a:bodyPr>
          <a:lstStyle/>
          <a:p>
            <a:pPr>
              <a:buNone/>
            </a:pPr>
            <a:endParaRPr lang="el-GR" sz="2400" dirty="0" smtClean="0">
              <a:latin typeface="Arial Narrow" pitchFamily="34" charset="0"/>
            </a:endParaRPr>
          </a:p>
          <a:p>
            <a:pPr>
              <a:buNone/>
            </a:pPr>
            <a:r>
              <a:rPr lang="en-GB" sz="2400" dirty="0" smtClean="0">
                <a:latin typeface="Arial Narrow" pitchFamily="34" charset="0"/>
              </a:rPr>
              <a:t>Professor</a:t>
            </a:r>
            <a:r>
              <a:rPr lang="el-GR" sz="2400" dirty="0" smtClean="0">
                <a:latin typeface="Arial Narrow" pitchFamily="34" charset="0"/>
              </a:rPr>
              <a:t>: </a:t>
            </a:r>
            <a:r>
              <a:rPr lang="en-GB" sz="2400" dirty="0" smtClean="0">
                <a:latin typeface="Arial Narrow" pitchFamily="34" charset="0"/>
              </a:rPr>
              <a:t>Ekaterini Diakoumopoulou</a:t>
            </a:r>
            <a:endParaRPr lang="el-GR" sz="2400" dirty="0" smtClean="0">
              <a:latin typeface="Arial Narrow" pitchFamily="34" charset="0"/>
            </a:endParaRPr>
          </a:p>
          <a:p>
            <a:pPr>
              <a:buNone/>
            </a:pPr>
            <a:endParaRPr lang="el-GR" sz="2400" dirty="0" smtClean="0">
              <a:latin typeface="Arial Narrow" pitchFamily="34" charset="0"/>
            </a:endParaRPr>
          </a:p>
          <a:p>
            <a:pPr>
              <a:buNone/>
            </a:pPr>
            <a:endParaRPr lang="el-GR" sz="2400" dirty="0" smtClean="0">
              <a:latin typeface="Arial Narrow" pitchFamily="34" charset="0"/>
            </a:endParaRPr>
          </a:p>
          <a:p>
            <a:pPr>
              <a:buNone/>
            </a:pPr>
            <a:r>
              <a:rPr lang="el-GR" sz="2400" dirty="0" smtClean="0">
                <a:solidFill>
                  <a:schemeClr val="tx1">
                    <a:lumMod val="95000"/>
                  </a:schemeClr>
                </a:solidFill>
                <a:latin typeface="Arial Narrow" pitchFamily="34" charset="0"/>
              </a:rPr>
              <a:t>     </a:t>
            </a:r>
            <a:r>
              <a:rPr lang="en-GB" sz="2400" dirty="0" smtClean="0">
                <a:solidFill>
                  <a:schemeClr val="tx1">
                    <a:lumMod val="95000"/>
                  </a:schemeClr>
                </a:solidFill>
                <a:latin typeface="Arial Narrow" pitchFamily="34" charset="0"/>
              </a:rPr>
              <a:t>"</a:t>
            </a:r>
            <a:r>
              <a:rPr lang="en-GB" sz="2400" dirty="0" smtClean="0">
                <a:solidFill>
                  <a:schemeClr val="tx1">
                    <a:lumMod val="95000"/>
                  </a:schemeClr>
                </a:solidFill>
                <a:latin typeface="Arial Narrow" pitchFamily="34" charset="0"/>
              </a:rPr>
              <a:t>Methexi"</a:t>
            </a:r>
            <a:endParaRPr lang="el-GR" sz="2400" dirty="0" smtClean="0">
              <a:latin typeface="Arial Narrow" pitchFamily="34" charset="0"/>
            </a:endParaRPr>
          </a:p>
          <a:p>
            <a:r>
              <a:rPr lang="en-GB" sz="2400" dirty="0" smtClean="0">
                <a:latin typeface="Arial Narrow" pitchFamily="34" charset="0"/>
              </a:rPr>
              <a:t>Chrysagi </a:t>
            </a:r>
            <a:r>
              <a:rPr lang="en-GB" sz="2400" dirty="0" smtClean="0">
                <a:latin typeface="Arial Narrow" pitchFamily="34" charset="0"/>
              </a:rPr>
              <a:t>Sophia </a:t>
            </a:r>
          </a:p>
          <a:p>
            <a:r>
              <a:rPr lang="en-GB" sz="2400" dirty="0" smtClean="0">
                <a:latin typeface="Arial Narrow" pitchFamily="34" charset="0"/>
              </a:rPr>
              <a:t>Komninou Maria Nefeli</a:t>
            </a:r>
          </a:p>
          <a:p>
            <a:r>
              <a:rPr lang="en-GB" sz="2400" dirty="0" smtClean="0">
                <a:latin typeface="Arial Narrow" pitchFamily="34" charset="0"/>
              </a:rPr>
              <a:t>Lampraki Christina</a:t>
            </a:r>
          </a:p>
          <a:p>
            <a:r>
              <a:rPr lang="en-GB" sz="2400" dirty="0" smtClean="0">
                <a:latin typeface="Arial Narrow" pitchFamily="34" charset="0"/>
              </a:rPr>
              <a:t>Michas Giorgos</a:t>
            </a:r>
          </a:p>
          <a:p>
            <a:r>
              <a:rPr lang="en-GB" sz="2400" dirty="0" smtClean="0">
                <a:latin typeface="Arial Narrow" pitchFamily="34" charset="0"/>
              </a:rPr>
              <a:t>Poulakis Omiros </a:t>
            </a:r>
            <a:endParaRPr lang="en-GB" sz="2800" dirty="0">
              <a:latin typeface="Arial Narrow"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GB" sz="2800" b="1" dirty="0" smtClean="0">
                <a:latin typeface="Arial Narrow" pitchFamily="34" charset="0"/>
              </a:rPr>
              <a:t>Full Plan of environmental theatre</a:t>
            </a:r>
            <a:r>
              <a:rPr lang="en-GB" sz="2800" b="1" dirty="0" smtClean="0"/>
              <a:t/>
            </a:r>
            <a:br>
              <a:rPr lang="en-GB" sz="2800" b="1" dirty="0" smtClean="0"/>
            </a:br>
            <a:endParaRPr lang="en-GB" sz="2800" b="1" dirty="0"/>
          </a:p>
        </p:txBody>
      </p:sp>
      <p:sp>
        <p:nvSpPr>
          <p:cNvPr id="3" name="2 - Θέση περιεχομένου"/>
          <p:cNvSpPr>
            <a:spLocks noGrp="1"/>
          </p:cNvSpPr>
          <p:nvPr>
            <p:ph idx="1"/>
          </p:nvPr>
        </p:nvSpPr>
        <p:spPr>
          <a:xfrm>
            <a:off x="457200" y="1142984"/>
            <a:ext cx="8229600" cy="4983179"/>
          </a:xfrm>
        </p:spPr>
        <p:txBody>
          <a:bodyPr>
            <a:normAutofit fontScale="40000" lnSpcReduction="20000"/>
          </a:bodyPr>
          <a:lstStyle/>
          <a:p>
            <a:endParaRPr lang="en-GB" dirty="0" smtClean="0">
              <a:latin typeface="Arial Narrow" pitchFamily="34" charset="0"/>
            </a:endParaRPr>
          </a:p>
          <a:p>
            <a:r>
              <a:rPr lang="en-GB" sz="4400" b="1" dirty="0" smtClean="0">
                <a:latin typeface="Arial Narrow" pitchFamily="34" charset="0"/>
              </a:rPr>
              <a:t>Title: </a:t>
            </a:r>
            <a:r>
              <a:rPr lang="en-GB" sz="4400" dirty="0" smtClean="0">
                <a:latin typeface="Arial Narrow" pitchFamily="34" charset="0"/>
              </a:rPr>
              <a:t>Life in the wetland.  </a:t>
            </a:r>
          </a:p>
          <a:p>
            <a:pPr>
              <a:buNone/>
            </a:pPr>
            <a:endParaRPr lang="en-GB" sz="4400" b="1" dirty="0" smtClean="0">
              <a:latin typeface="Arial Narrow" pitchFamily="34" charset="0"/>
            </a:endParaRPr>
          </a:p>
          <a:p>
            <a:r>
              <a:rPr lang="en-GB" sz="4400" b="1" dirty="0" smtClean="0">
                <a:latin typeface="Arial Narrow" pitchFamily="34" charset="0"/>
              </a:rPr>
              <a:t>Reference group</a:t>
            </a:r>
            <a:r>
              <a:rPr lang="en-GB" sz="4400" dirty="0" smtClean="0">
                <a:latin typeface="Arial Narrow" pitchFamily="34" charset="0"/>
              </a:rPr>
              <a:t>: Group of 15 substance abuse addicts, who are voluntarily committed in a drug addiction centre, aiming  their social reintegration. </a:t>
            </a:r>
          </a:p>
          <a:p>
            <a:pPr>
              <a:buNone/>
            </a:pPr>
            <a:endParaRPr lang="en-GB" sz="4400" b="1" dirty="0" smtClean="0">
              <a:latin typeface="Arial Narrow" pitchFamily="34" charset="0"/>
            </a:endParaRPr>
          </a:p>
          <a:p>
            <a:r>
              <a:rPr lang="en-GB" sz="4400" b="1" dirty="0" smtClean="0">
                <a:latin typeface="Arial Narrow" pitchFamily="34" charset="0"/>
              </a:rPr>
              <a:t>Central Question: </a:t>
            </a:r>
            <a:r>
              <a:rPr lang="en-GB" sz="4400" dirty="0" smtClean="0">
                <a:latin typeface="Arial Narrow" pitchFamily="34" charset="0"/>
              </a:rPr>
              <a:t>What is like being a substance abuse addict and seeing the government provide all its financial resources for the environmental protection, which is plagued by the ecological crisis.</a:t>
            </a:r>
            <a:endParaRPr lang="en-GB" sz="4400" b="1" dirty="0" smtClean="0">
              <a:latin typeface="Arial Narrow" pitchFamily="34" charset="0"/>
            </a:endParaRPr>
          </a:p>
          <a:p>
            <a:endParaRPr lang="en-GB" sz="4400" dirty="0" smtClean="0">
              <a:latin typeface="Arial Narrow" pitchFamily="34" charset="0"/>
            </a:endParaRPr>
          </a:p>
          <a:p>
            <a:r>
              <a:rPr lang="en-GB" sz="4400" b="1" dirty="0" smtClean="0">
                <a:latin typeface="Arial Narrow" pitchFamily="34" charset="0"/>
              </a:rPr>
              <a:t>Common Role:</a:t>
            </a:r>
            <a:r>
              <a:rPr lang="en-GB" sz="4400" dirty="0" smtClean="0">
                <a:latin typeface="Arial Narrow" pitchFamily="34" charset="0"/>
              </a:rPr>
              <a:t> The ministry Council of the wetland, which consists of foxes.</a:t>
            </a:r>
            <a:endParaRPr lang="en-GB" sz="4400" b="1" dirty="0" smtClean="0">
              <a:latin typeface="Arial Narrow" pitchFamily="34" charset="0"/>
            </a:endParaRPr>
          </a:p>
          <a:p>
            <a:endParaRPr lang="en-GB" sz="4400" dirty="0" smtClean="0">
              <a:latin typeface="Arial Narrow" pitchFamily="34" charset="0"/>
            </a:endParaRPr>
          </a:p>
          <a:p>
            <a:r>
              <a:rPr lang="en-GB" sz="4400" b="1" dirty="0" smtClean="0">
                <a:latin typeface="Arial Narrow" pitchFamily="34" charset="0"/>
              </a:rPr>
              <a:t>Roles of the Animators:</a:t>
            </a:r>
            <a:r>
              <a:rPr lang="en-GB" sz="4400" dirty="0" smtClean="0">
                <a:latin typeface="Arial Narrow" pitchFamily="34" charset="0"/>
              </a:rPr>
              <a:t> A duck as a representative of the banished animals and two other animators  representing the protected area and impersonating an eagle and an owl. </a:t>
            </a:r>
            <a:endParaRPr lang="en-GB" sz="4400" b="1" dirty="0" smtClean="0">
              <a:latin typeface="Arial Narrow" pitchFamily="34" charset="0"/>
            </a:endParaRPr>
          </a:p>
          <a:p>
            <a:endParaRPr lang="en-GB" sz="4400" dirty="0" smtClean="0">
              <a:latin typeface="Arial Narrow" pitchFamily="34" charset="0"/>
            </a:endParaRPr>
          </a:p>
          <a:p>
            <a:r>
              <a:rPr lang="en-GB" sz="4400" b="1" dirty="0" smtClean="0">
                <a:latin typeface="Arial Narrow" pitchFamily="34" charset="0"/>
              </a:rPr>
              <a:t>Where:</a:t>
            </a:r>
            <a:r>
              <a:rPr lang="en-GB" sz="4400" dirty="0" smtClean="0">
                <a:latin typeface="Arial Narrow" pitchFamily="34" charset="0"/>
              </a:rPr>
              <a:t> In a wetland called Earth.</a:t>
            </a:r>
            <a:endParaRPr lang="en-GB" sz="4400" b="1" dirty="0" smtClean="0">
              <a:latin typeface="Arial Narrow" pitchFamily="34" charset="0"/>
            </a:endParaRPr>
          </a:p>
          <a:p>
            <a:endParaRPr lang="en-GB" sz="4400" dirty="0" smtClean="0">
              <a:latin typeface="Arial Narrow" pitchFamily="34" charset="0"/>
            </a:endParaRPr>
          </a:p>
          <a:p>
            <a:r>
              <a:rPr lang="en-GB" sz="4400" b="1" dirty="0" smtClean="0">
                <a:latin typeface="Arial Narrow" pitchFamily="34" charset="0"/>
              </a:rPr>
              <a:t>When:</a:t>
            </a:r>
            <a:r>
              <a:rPr lang="en-GB" sz="4400" dirty="0" smtClean="0">
                <a:latin typeface="Arial Narrow" pitchFamily="34" charset="0"/>
              </a:rPr>
              <a:t> Once. </a:t>
            </a:r>
            <a:endParaRPr lang="en-GB" sz="4400" b="1" dirty="0">
              <a:latin typeface="Arial Narrow"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225536"/>
          </a:xfrm>
        </p:spPr>
        <p:txBody>
          <a:bodyPr>
            <a:normAutofit/>
          </a:bodyPr>
          <a:lstStyle/>
          <a:p>
            <a:r>
              <a:rPr lang="en-GB" sz="2800" b="1" dirty="0" smtClean="0">
                <a:latin typeface="Arial Narrow" pitchFamily="34" charset="0"/>
              </a:rPr>
              <a:t>Storytelling</a:t>
            </a:r>
            <a:r>
              <a:rPr lang="en-GB" sz="2800" b="1" dirty="0" smtClean="0"/>
              <a:t> </a:t>
            </a:r>
            <a:endParaRPr lang="en-GB" sz="2800" b="1" dirty="0"/>
          </a:p>
        </p:txBody>
      </p:sp>
      <p:sp>
        <p:nvSpPr>
          <p:cNvPr id="3" name="2 - Θέση περιεχομένου"/>
          <p:cNvSpPr>
            <a:spLocks noGrp="1"/>
          </p:cNvSpPr>
          <p:nvPr>
            <p:ph idx="1"/>
          </p:nvPr>
        </p:nvSpPr>
        <p:spPr>
          <a:xfrm>
            <a:off x="428596" y="1428736"/>
            <a:ext cx="8229600" cy="4983179"/>
          </a:xfrm>
        </p:spPr>
        <p:txBody>
          <a:bodyPr>
            <a:normAutofit/>
          </a:bodyPr>
          <a:lstStyle/>
          <a:p>
            <a:pPr algn="ctr">
              <a:buNone/>
            </a:pPr>
            <a:r>
              <a:rPr lang="en-GB" sz="2400" dirty="0" smtClean="0">
                <a:latin typeface="Arial Narrow" pitchFamily="34" charset="0"/>
              </a:rPr>
              <a:t>Once upon a time in a wetland called Earth, was the Council, which was responsible for the proper functioning of the communities and the  management of financial resources.   </a:t>
            </a:r>
          </a:p>
          <a:p>
            <a:pPr algn="ctr">
              <a:buNone/>
            </a:pPr>
            <a:endParaRPr lang="en-GB" sz="2400" dirty="0">
              <a:latin typeface="Arial Narrow" pitchFamily="34" charset="0"/>
            </a:endParaRPr>
          </a:p>
        </p:txBody>
      </p:sp>
      <p:pic>
        <p:nvPicPr>
          <p:cNvPr id="4" name="3 - Εικόνα" descr="1716541720687.jpg"/>
          <p:cNvPicPr>
            <a:picLocks noChangeAspect="1"/>
          </p:cNvPicPr>
          <p:nvPr/>
        </p:nvPicPr>
        <p:blipFill>
          <a:blip r:embed="rId2" cstate="print"/>
          <a:stretch>
            <a:fillRect/>
          </a:stretch>
        </p:blipFill>
        <p:spPr>
          <a:xfrm>
            <a:off x="1928794" y="3143248"/>
            <a:ext cx="5147786" cy="3286124"/>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GB" sz="2800" b="1" dirty="0" smtClean="0">
                <a:latin typeface="Arial Narrow" pitchFamily="34" charset="0"/>
              </a:rPr>
              <a:t>Building space activities</a:t>
            </a:r>
            <a:endParaRPr lang="en-GB" sz="2800" b="1" dirty="0">
              <a:latin typeface="Arial Narrow" pitchFamily="34" charset="0"/>
            </a:endParaRPr>
          </a:p>
        </p:txBody>
      </p:sp>
      <p:sp>
        <p:nvSpPr>
          <p:cNvPr id="3" name="2 - Θέση περιεχομένου"/>
          <p:cNvSpPr>
            <a:spLocks noGrp="1"/>
          </p:cNvSpPr>
          <p:nvPr>
            <p:ph idx="1"/>
          </p:nvPr>
        </p:nvSpPr>
        <p:spPr/>
        <p:txBody>
          <a:bodyPr>
            <a:normAutofit/>
          </a:bodyPr>
          <a:lstStyle/>
          <a:p>
            <a:r>
              <a:rPr lang="en-GB" sz="2400" b="1" dirty="0" smtClean="0">
                <a:latin typeface="Arial Narrow" pitchFamily="34" charset="0"/>
              </a:rPr>
              <a:t>Activity 1 </a:t>
            </a:r>
            <a:endParaRPr lang="en-GB" sz="2400" dirty="0" smtClean="0">
              <a:latin typeface="Arial Narrow" pitchFamily="34" charset="0"/>
            </a:endParaRPr>
          </a:p>
          <a:p>
            <a:pPr algn="just">
              <a:buNone/>
            </a:pPr>
            <a:r>
              <a:rPr lang="en-GB" sz="2400" dirty="0" smtClean="0">
                <a:latin typeface="Arial Narrow" pitchFamily="34" charset="0"/>
              </a:rPr>
              <a:t>     The  group, with props given by the animator, will be asked to delineate and create the «room» in which the Council meetings will take place and will have a specified entrance and exit. </a:t>
            </a:r>
          </a:p>
          <a:p>
            <a:pPr algn="ctr">
              <a:buNone/>
            </a:pPr>
            <a:endParaRPr lang="en-GB" sz="2400" dirty="0" smtClean="0">
              <a:latin typeface="Arial Narrow" pitchFamily="34" charset="0"/>
            </a:endParaRPr>
          </a:p>
          <a:p>
            <a:r>
              <a:rPr lang="en-GB" sz="2400" b="1" dirty="0" smtClean="0">
                <a:latin typeface="Arial Narrow" pitchFamily="34" charset="0"/>
              </a:rPr>
              <a:t>Activity 2</a:t>
            </a:r>
          </a:p>
          <a:p>
            <a:pPr algn="just">
              <a:buNone/>
            </a:pPr>
            <a:r>
              <a:rPr lang="en-GB" sz="2400" dirty="0" smtClean="0">
                <a:latin typeface="Arial Narrow" pitchFamily="34" charset="0"/>
              </a:rPr>
              <a:t>     The animator gives the group clear instructions that every time they enter the «room»</a:t>
            </a:r>
            <a:r>
              <a:rPr lang="el-GR" sz="2400" dirty="0" smtClean="0">
                <a:latin typeface="Arial Narrow" pitchFamily="34" charset="0"/>
              </a:rPr>
              <a:t> </a:t>
            </a:r>
            <a:r>
              <a:rPr lang="en-GB" sz="2400" dirty="0" smtClean="0">
                <a:latin typeface="Arial Narrow" pitchFamily="34" charset="0"/>
              </a:rPr>
              <a:t>it will be the Council. Then asks the participants to enter the «room»</a:t>
            </a:r>
            <a:r>
              <a:rPr lang="el-GR" sz="2400" dirty="0" smtClean="0">
                <a:latin typeface="Arial Narrow" pitchFamily="34" charset="0"/>
              </a:rPr>
              <a:t> </a:t>
            </a:r>
            <a:r>
              <a:rPr lang="en-GB" sz="2400" dirty="0" smtClean="0">
                <a:latin typeface="Arial Narrow" pitchFamily="34" charset="0"/>
              </a:rPr>
              <a:t>to use the props and stay there for a while, to feel more comfortable in the space. </a:t>
            </a:r>
            <a:endParaRPr lang="en-GB" sz="2400" dirty="0">
              <a:latin typeface="Arial Narrow"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GB" sz="2800" b="1" dirty="0" smtClean="0">
                <a:latin typeface="Arial Narrow" pitchFamily="34" charset="0"/>
              </a:rPr>
              <a:t>Building role activities</a:t>
            </a:r>
            <a:endParaRPr lang="en-GB" sz="2800" b="1" dirty="0">
              <a:latin typeface="Arial Narrow" pitchFamily="34" charset="0"/>
            </a:endParaRPr>
          </a:p>
        </p:txBody>
      </p:sp>
      <p:sp>
        <p:nvSpPr>
          <p:cNvPr id="3" name="2 - Θέση περιεχομένου"/>
          <p:cNvSpPr>
            <a:spLocks noGrp="1"/>
          </p:cNvSpPr>
          <p:nvPr>
            <p:ph idx="1"/>
          </p:nvPr>
        </p:nvSpPr>
        <p:spPr>
          <a:xfrm>
            <a:off x="428596" y="1214422"/>
            <a:ext cx="8229600" cy="2643206"/>
          </a:xfrm>
        </p:spPr>
        <p:txBody>
          <a:bodyPr>
            <a:normAutofit fontScale="92500" lnSpcReduction="20000"/>
          </a:bodyPr>
          <a:lstStyle/>
          <a:p>
            <a:r>
              <a:rPr lang="en-GB" sz="2400" b="1" dirty="0" smtClean="0">
                <a:latin typeface="Arial Narrow" pitchFamily="34" charset="0"/>
              </a:rPr>
              <a:t>Activity 1</a:t>
            </a:r>
            <a:endParaRPr lang="en-GB" sz="2400" dirty="0" smtClean="0">
              <a:latin typeface="Arial Narrow" pitchFamily="34" charset="0"/>
            </a:endParaRPr>
          </a:p>
          <a:p>
            <a:pPr algn="just">
              <a:buNone/>
            </a:pPr>
            <a:r>
              <a:rPr lang="en-GB" sz="2400" dirty="0">
                <a:latin typeface="Arial Narrow" pitchFamily="34" charset="0"/>
              </a:rPr>
              <a:t> </a:t>
            </a:r>
            <a:r>
              <a:rPr lang="en-GB" sz="2400" dirty="0" smtClean="0">
                <a:latin typeface="Arial Narrow" pitchFamily="34" charset="0"/>
              </a:rPr>
              <a:t>     Draw  a Constitution (3 articles), which will be as a result through a game of adding words by the participants in the group (each one will say one word after the other in order to create a sentence).</a:t>
            </a:r>
          </a:p>
          <a:p>
            <a:pPr algn="just">
              <a:buNone/>
            </a:pPr>
            <a:endParaRPr lang="en-GB" sz="2400" dirty="0" smtClean="0">
              <a:latin typeface="Arial Narrow" pitchFamily="34" charset="0"/>
            </a:endParaRPr>
          </a:p>
          <a:p>
            <a:pPr algn="just"/>
            <a:r>
              <a:rPr lang="en-GB" sz="2400" b="1" dirty="0" smtClean="0">
                <a:latin typeface="Arial Narrow" pitchFamily="34" charset="0"/>
              </a:rPr>
              <a:t>Activity 2 </a:t>
            </a:r>
            <a:endParaRPr lang="en-GB" sz="2400" dirty="0" smtClean="0">
              <a:latin typeface="Arial Narrow" pitchFamily="34" charset="0"/>
            </a:endParaRPr>
          </a:p>
          <a:p>
            <a:pPr algn="just">
              <a:buNone/>
            </a:pPr>
            <a:r>
              <a:rPr lang="en-GB" sz="2400" dirty="0">
                <a:latin typeface="Arial Narrow" pitchFamily="34" charset="0"/>
              </a:rPr>
              <a:t> </a:t>
            </a:r>
            <a:r>
              <a:rPr lang="en-GB" sz="2400" dirty="0" smtClean="0">
                <a:latin typeface="Arial Narrow" pitchFamily="34" charset="0"/>
              </a:rPr>
              <a:t>    The animator will ask the group to create the portraits of the ministers, using the props and taking pictures with their mobile phones. </a:t>
            </a:r>
          </a:p>
          <a:p>
            <a:pPr algn="just">
              <a:buNone/>
            </a:pPr>
            <a:endParaRPr lang="en-GB" sz="2400" dirty="0" smtClean="0">
              <a:latin typeface="Arial Narrow" pitchFamily="34" charset="0"/>
            </a:endParaRPr>
          </a:p>
        </p:txBody>
      </p:sp>
      <p:pic>
        <p:nvPicPr>
          <p:cNvPr id="5" name="4 - Εικόνα" descr="1716537673447.jpg"/>
          <p:cNvPicPr>
            <a:picLocks noChangeAspect="1"/>
          </p:cNvPicPr>
          <p:nvPr/>
        </p:nvPicPr>
        <p:blipFill>
          <a:blip r:embed="rId2" cstate="print"/>
          <a:stretch>
            <a:fillRect/>
          </a:stretch>
        </p:blipFill>
        <p:spPr>
          <a:xfrm>
            <a:off x="3214678" y="4071942"/>
            <a:ext cx="2289176" cy="264319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GB" sz="2800" b="1" dirty="0" smtClean="0">
                <a:latin typeface="Arial Narrow" pitchFamily="34" charset="0"/>
              </a:rPr>
              <a:t>Storytelling</a:t>
            </a:r>
            <a:endParaRPr lang="en-GB" sz="2800" b="1" dirty="0">
              <a:latin typeface="Arial Narrow" pitchFamily="34" charset="0"/>
            </a:endParaRPr>
          </a:p>
        </p:txBody>
      </p:sp>
      <p:sp>
        <p:nvSpPr>
          <p:cNvPr id="3" name="2 - Θέση περιεχομένου"/>
          <p:cNvSpPr>
            <a:spLocks noGrp="1"/>
          </p:cNvSpPr>
          <p:nvPr>
            <p:ph idx="1"/>
          </p:nvPr>
        </p:nvSpPr>
        <p:spPr/>
        <p:txBody>
          <a:bodyPr>
            <a:normAutofit/>
          </a:bodyPr>
          <a:lstStyle/>
          <a:p>
            <a:pPr algn="just">
              <a:buNone/>
            </a:pPr>
            <a:r>
              <a:rPr lang="en-GB" sz="2400" dirty="0" smtClean="0">
                <a:latin typeface="Arial Narrow" pitchFamily="34" charset="0"/>
              </a:rPr>
              <a:t>     One day during the Councils meeting, to resolve daily community issues the meeting was interrupted by a visitor. </a:t>
            </a:r>
          </a:p>
          <a:p>
            <a:pPr algn="just">
              <a:buNone/>
            </a:pPr>
            <a:endParaRPr lang="en-GB" sz="2400" dirty="0">
              <a:latin typeface="Arial Narrow" pitchFamily="34" charset="0"/>
            </a:endParaRPr>
          </a:p>
        </p:txBody>
      </p:sp>
      <p:pic>
        <p:nvPicPr>
          <p:cNvPr id="4" name="3 - Εικόνα" descr="1716571131544.jpg"/>
          <p:cNvPicPr>
            <a:picLocks noChangeAspect="1"/>
          </p:cNvPicPr>
          <p:nvPr/>
        </p:nvPicPr>
        <p:blipFill>
          <a:blip r:embed="rId2" cstate="print"/>
          <a:stretch>
            <a:fillRect/>
          </a:stretch>
        </p:blipFill>
        <p:spPr>
          <a:xfrm>
            <a:off x="3203257" y="2786058"/>
            <a:ext cx="2737485" cy="364333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n-GB" sz="2800" b="1" dirty="0" smtClean="0">
                <a:latin typeface="Arial Narrow" pitchFamily="34" charset="0"/>
              </a:rPr>
              <a:t>Action, 1st point of view</a:t>
            </a:r>
            <a:endParaRPr lang="en-GB" sz="2800" b="1" dirty="0">
              <a:latin typeface="Arial Narrow" pitchFamily="34" charset="0"/>
            </a:endParaRPr>
          </a:p>
        </p:txBody>
      </p:sp>
      <p:sp>
        <p:nvSpPr>
          <p:cNvPr id="3" name="2 - Θέση περιεχομένου"/>
          <p:cNvSpPr>
            <a:spLocks noGrp="1"/>
          </p:cNvSpPr>
          <p:nvPr>
            <p:ph idx="1"/>
          </p:nvPr>
        </p:nvSpPr>
        <p:spPr>
          <a:xfrm>
            <a:off x="357158" y="1214422"/>
            <a:ext cx="8429684" cy="2928958"/>
          </a:xfrm>
        </p:spPr>
        <p:txBody>
          <a:bodyPr>
            <a:normAutofit fontScale="92500" lnSpcReduction="20000"/>
          </a:bodyPr>
          <a:lstStyle/>
          <a:p>
            <a:pPr algn="just">
              <a:buNone/>
            </a:pPr>
            <a:r>
              <a:rPr lang="en-GB" sz="2400" dirty="0" smtClean="0">
                <a:latin typeface="Arial Narrow" pitchFamily="34" charset="0"/>
              </a:rPr>
              <a:t>    (The animator instructs the participants to enter the</a:t>
            </a:r>
            <a:r>
              <a:rPr lang="el-GR" sz="2400" dirty="0" smtClean="0">
                <a:latin typeface="Arial Narrow" pitchFamily="34" charset="0"/>
              </a:rPr>
              <a:t> </a:t>
            </a:r>
            <a:r>
              <a:rPr lang="en-GB" sz="2400" dirty="0" smtClean="0">
                <a:latin typeface="Arial Narrow" pitchFamily="34" charset="0"/>
              </a:rPr>
              <a:t>«room», wearing a hat with feathers, pretending to be a duck, visits them in the </a:t>
            </a:r>
            <a:r>
              <a:rPr lang="el-GR" sz="2400" dirty="0" smtClean="0">
                <a:latin typeface="Arial Narrow" pitchFamily="34" charset="0"/>
              </a:rPr>
              <a:t>«</a:t>
            </a:r>
            <a:r>
              <a:rPr lang="en-GB" sz="2400" dirty="0" smtClean="0">
                <a:latin typeface="Arial Narrow" pitchFamily="34" charset="0"/>
              </a:rPr>
              <a:t>room</a:t>
            </a:r>
            <a:r>
              <a:rPr lang="el-GR" sz="2400" dirty="0" smtClean="0">
                <a:latin typeface="Arial Narrow" pitchFamily="34" charset="0"/>
              </a:rPr>
              <a:t>»</a:t>
            </a:r>
            <a:r>
              <a:rPr lang="en-GB" sz="2400" dirty="0" smtClean="0">
                <a:latin typeface="Arial Narrow" pitchFamily="34" charset="0"/>
              </a:rPr>
              <a:t>)</a:t>
            </a:r>
            <a:endParaRPr lang="el-GR" sz="2400" dirty="0" smtClean="0">
              <a:latin typeface="Arial Narrow" pitchFamily="34" charset="0"/>
            </a:endParaRPr>
          </a:p>
          <a:p>
            <a:pPr algn="just">
              <a:buNone/>
            </a:pPr>
            <a:endParaRPr lang="el-GR" sz="2400" dirty="0">
              <a:latin typeface="Arial Narrow" pitchFamily="34" charset="0"/>
            </a:endParaRPr>
          </a:p>
          <a:p>
            <a:pPr algn="just">
              <a:buNone/>
            </a:pPr>
            <a:r>
              <a:rPr lang="en-GB" sz="2400" dirty="0" smtClean="0">
                <a:latin typeface="Arial Narrow" pitchFamily="34" charset="0"/>
              </a:rPr>
              <a:t>    </a:t>
            </a:r>
            <a:r>
              <a:rPr lang="en-GB" sz="2400" b="1" dirty="0" smtClean="0">
                <a:latin typeface="Arial Narrow" pitchFamily="34" charset="0"/>
              </a:rPr>
              <a:t>Duck: </a:t>
            </a:r>
            <a:r>
              <a:rPr lang="en-GB" sz="2400" i="1" dirty="0" smtClean="0">
                <a:latin typeface="Arial Narrow" pitchFamily="34" charset="0"/>
              </a:rPr>
              <a:t>Hello. I come as a representative of the animals that have been exiled to the other side of the dam, because they were plucking their wings off. We would like to ask for the dam to be opened so that we too have clean and running water. And now if you'll excuse me but I have to go, because I'm not allowed to be here much longer as my leave of absence expires shortly.</a:t>
            </a:r>
          </a:p>
          <a:p>
            <a:pPr algn="just">
              <a:buNone/>
            </a:pPr>
            <a:endParaRPr lang="en-GB" sz="2400" i="1" dirty="0" smtClean="0">
              <a:latin typeface="Arial Narrow" pitchFamily="34" charset="0"/>
            </a:endParaRPr>
          </a:p>
          <a:p>
            <a:pPr algn="just">
              <a:buNone/>
            </a:pPr>
            <a:r>
              <a:rPr lang="en-GB" sz="1100" dirty="0" smtClean="0">
                <a:latin typeface="Arial Narrow" pitchFamily="34" charset="0"/>
              </a:rPr>
              <a:t>                                                                                                                Claude Monet</a:t>
            </a:r>
            <a:r>
              <a:rPr lang="en-GB" sz="1100" i="1" dirty="0" smtClean="0">
                <a:latin typeface="Arial Narrow" pitchFamily="34" charset="0"/>
              </a:rPr>
              <a:t>, Pont at Montgeron,, </a:t>
            </a:r>
            <a:r>
              <a:rPr lang="en-GB" sz="1100" dirty="0" smtClean="0">
                <a:latin typeface="Arial Narrow" pitchFamily="34" charset="0"/>
              </a:rPr>
              <a:t>1877</a:t>
            </a:r>
          </a:p>
          <a:p>
            <a:pPr algn="just">
              <a:buNone/>
            </a:pPr>
            <a:endParaRPr lang="en-GB" sz="2400" i="1" dirty="0" smtClean="0">
              <a:latin typeface="Arial Narrow" pitchFamily="34" charset="0"/>
            </a:endParaRPr>
          </a:p>
          <a:p>
            <a:pPr algn="just">
              <a:buNone/>
            </a:pPr>
            <a:endParaRPr lang="en-GB" sz="2400" i="1" dirty="0" smtClean="0">
              <a:latin typeface="Arial Narrow" pitchFamily="34" charset="0"/>
            </a:endParaRPr>
          </a:p>
          <a:p>
            <a:pPr algn="just">
              <a:buNone/>
            </a:pPr>
            <a:endParaRPr lang="el-GR" sz="2400" i="1" dirty="0" smtClean="0">
              <a:latin typeface="Arial Narrow" pitchFamily="34" charset="0"/>
            </a:endParaRPr>
          </a:p>
          <a:p>
            <a:pPr algn="just">
              <a:buNone/>
            </a:pPr>
            <a:endParaRPr lang="en-GB" sz="2400" dirty="0" smtClean="0">
              <a:latin typeface="Arial Narrow" pitchFamily="34" charset="0"/>
            </a:endParaRPr>
          </a:p>
          <a:p>
            <a:pPr algn="just">
              <a:buNone/>
            </a:pPr>
            <a:endParaRPr lang="en-GB" sz="2400" dirty="0">
              <a:latin typeface="Arial Narrow" pitchFamily="34" charset="0"/>
            </a:endParaRPr>
          </a:p>
          <a:p>
            <a:pPr algn="just">
              <a:buNone/>
            </a:pPr>
            <a:endParaRPr lang="en-GB" sz="2400" dirty="0">
              <a:latin typeface="Arial Narrow" pitchFamily="34" charset="0"/>
            </a:endParaRPr>
          </a:p>
        </p:txBody>
      </p:sp>
      <p:pic>
        <p:nvPicPr>
          <p:cNvPr id="4" name="3 - Εικόνα" descr="1716537673439.jpg"/>
          <p:cNvPicPr>
            <a:picLocks noChangeAspect="1"/>
          </p:cNvPicPr>
          <p:nvPr/>
        </p:nvPicPr>
        <p:blipFill>
          <a:blip r:embed="rId2" cstate="print"/>
          <a:stretch>
            <a:fillRect/>
          </a:stretch>
        </p:blipFill>
        <p:spPr>
          <a:xfrm>
            <a:off x="2786050" y="4071942"/>
            <a:ext cx="3810000" cy="231933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42844" y="-1143000"/>
            <a:ext cx="8229600" cy="1143000"/>
          </a:xfrm>
        </p:spPr>
        <p:txBody>
          <a:bodyPr>
            <a:normAutofit/>
          </a:bodyPr>
          <a:lstStyle/>
          <a:p>
            <a:endParaRPr lang="en-GB" sz="2800" b="1" dirty="0">
              <a:latin typeface="Arial Narrow" pitchFamily="34" charset="0"/>
            </a:endParaRPr>
          </a:p>
        </p:txBody>
      </p:sp>
      <p:sp>
        <p:nvSpPr>
          <p:cNvPr id="3" name="2 - Θέση περιεχομένου"/>
          <p:cNvSpPr>
            <a:spLocks noGrp="1"/>
          </p:cNvSpPr>
          <p:nvPr>
            <p:ph idx="1"/>
          </p:nvPr>
        </p:nvSpPr>
        <p:spPr>
          <a:xfrm>
            <a:off x="500034" y="857232"/>
            <a:ext cx="8229600" cy="5697559"/>
          </a:xfrm>
        </p:spPr>
        <p:txBody>
          <a:bodyPr>
            <a:normAutofit/>
          </a:bodyPr>
          <a:lstStyle/>
          <a:p>
            <a:r>
              <a:rPr lang="en-GB" sz="2400" b="1" dirty="0" smtClean="0">
                <a:latin typeface="Arial Narrow" pitchFamily="34" charset="0"/>
              </a:rPr>
              <a:t>Assimilation activity A</a:t>
            </a:r>
            <a:endParaRPr lang="en-GB" sz="2400" dirty="0" smtClean="0">
              <a:latin typeface="Arial Narrow" pitchFamily="34" charset="0"/>
            </a:endParaRPr>
          </a:p>
          <a:p>
            <a:pPr>
              <a:buNone/>
            </a:pPr>
            <a:r>
              <a:rPr lang="en-GB" sz="2400" dirty="0" smtClean="0">
                <a:latin typeface="Arial Narrow" pitchFamily="34" charset="0"/>
              </a:rPr>
              <a:t>    The animator asks the group to show the ways in which the exiled animals have been expressing their claims for so many years.</a:t>
            </a:r>
          </a:p>
          <a:p>
            <a:pPr>
              <a:buNone/>
            </a:pPr>
            <a:endParaRPr lang="en-GB" sz="2400" dirty="0">
              <a:latin typeface="Arial Narrow" pitchFamily="34" charset="0"/>
            </a:endParaRPr>
          </a:p>
          <a:p>
            <a:r>
              <a:rPr lang="en-GB" sz="2400" b="1" dirty="0" smtClean="0">
                <a:latin typeface="Arial Narrow" pitchFamily="34" charset="0"/>
              </a:rPr>
              <a:t>Assimilation activity B</a:t>
            </a:r>
            <a:endParaRPr lang="en-GB" sz="2400" dirty="0" smtClean="0">
              <a:latin typeface="Arial Narrow" pitchFamily="34" charset="0"/>
            </a:endParaRPr>
          </a:p>
          <a:p>
            <a:pPr algn="just">
              <a:buNone/>
            </a:pPr>
            <a:r>
              <a:rPr lang="en-GB" sz="2400" dirty="0" smtClean="0">
                <a:latin typeface="Arial Narrow" pitchFamily="34" charset="0"/>
              </a:rPr>
              <a:t>    The animator asks the group to show what was the crucial event that led these animals to go to the Council. </a:t>
            </a:r>
          </a:p>
          <a:p>
            <a:pPr algn="just">
              <a:buNone/>
            </a:pPr>
            <a:endParaRPr lang="en-GB" sz="2400" dirty="0">
              <a:latin typeface="Arial Narrow" pitchFamily="34" charset="0"/>
            </a:endParaRPr>
          </a:p>
          <a:p>
            <a:pPr algn="just"/>
            <a:r>
              <a:rPr lang="en-GB" sz="2400" b="1" dirty="0" smtClean="0">
                <a:latin typeface="Arial Narrow" pitchFamily="34" charset="0"/>
              </a:rPr>
              <a:t>Assimilation activity C </a:t>
            </a:r>
            <a:endParaRPr lang="en-GB" sz="2400" dirty="0" smtClean="0">
              <a:latin typeface="Arial Narrow" pitchFamily="34" charset="0"/>
            </a:endParaRPr>
          </a:p>
          <a:p>
            <a:pPr algn="just">
              <a:buNone/>
            </a:pPr>
            <a:r>
              <a:rPr lang="en-GB" sz="2400" b="1" dirty="0">
                <a:latin typeface="Arial Narrow" pitchFamily="34" charset="0"/>
              </a:rPr>
              <a:t> </a:t>
            </a:r>
            <a:r>
              <a:rPr lang="en-GB" sz="2400" b="1" dirty="0" smtClean="0">
                <a:latin typeface="Arial Narrow" pitchFamily="34" charset="0"/>
              </a:rPr>
              <a:t>    </a:t>
            </a:r>
            <a:r>
              <a:rPr lang="en-GB" sz="2400" dirty="0">
                <a:latin typeface="Arial Narrow" pitchFamily="34" charset="0"/>
              </a:rPr>
              <a:t>T</a:t>
            </a:r>
            <a:r>
              <a:rPr lang="en-GB" sz="2400" dirty="0" smtClean="0">
                <a:latin typeface="Arial Narrow" pitchFamily="34" charset="0"/>
              </a:rPr>
              <a:t>he group is divided into 3 groups of 5 and asked to show the ways in which the exiled animals have fun. </a:t>
            </a:r>
            <a:endParaRPr lang="en-GB" sz="2400" b="1" dirty="0" smtClean="0">
              <a:latin typeface="Arial Narrow" pitchFamily="34" charset="0"/>
            </a:endParaRPr>
          </a:p>
          <a:p>
            <a:pPr algn="just"/>
            <a:endParaRPr lang="en-GB" sz="2400" dirty="0" smtClean="0">
              <a:latin typeface="Arial Narrow" pitchFamily="34" charset="0"/>
            </a:endParaRPr>
          </a:p>
          <a:p>
            <a:pPr>
              <a:buNone/>
            </a:pPr>
            <a:endParaRPr lang="en-GB" sz="2400" dirty="0">
              <a:latin typeface="Arial Narrow" pitchFamily="34" charset="0"/>
            </a:endParaRP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Αποκορύφωμα">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Αποκορύφωμα">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Αποκορύφωμα">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1133</TotalTime>
  <Words>1213</Words>
  <Application>Microsoft Office PowerPoint</Application>
  <PresentationFormat>Προβολή στην οθόνη (4:3)</PresentationFormat>
  <Paragraphs>121</Paragraphs>
  <Slides>19</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19</vt:i4>
      </vt:variant>
    </vt:vector>
  </HeadingPairs>
  <TitlesOfParts>
    <vt:vector size="20" baseType="lpstr">
      <vt:lpstr>Αποκορύφωμα</vt:lpstr>
      <vt:lpstr> </vt:lpstr>
      <vt:lpstr>Applied and Environmental Theatre</vt:lpstr>
      <vt:lpstr>Full Plan of environmental theatre </vt:lpstr>
      <vt:lpstr>Storytelling </vt:lpstr>
      <vt:lpstr>Building space activities</vt:lpstr>
      <vt:lpstr>Building role activities</vt:lpstr>
      <vt:lpstr>Storytelling</vt:lpstr>
      <vt:lpstr>Action, 1st point of view</vt:lpstr>
      <vt:lpstr>Διαφάνεια 9</vt:lpstr>
      <vt:lpstr>Storytelling</vt:lpstr>
      <vt:lpstr>Action, 2st point of view</vt:lpstr>
      <vt:lpstr>Assimilation activity Α</vt:lpstr>
      <vt:lpstr>Assimilation activity Β Forum Theatre</vt:lpstr>
      <vt:lpstr>Storytelling</vt:lpstr>
      <vt:lpstr>Action - announcement of decision</vt:lpstr>
      <vt:lpstr>Reflection</vt:lpstr>
      <vt:lpstr>Instructions</vt:lpstr>
      <vt:lpstr>Materials</vt:lpstr>
      <vt:lpstr>Claude Monet, Blue water Lilies,1916-1919    The 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Applied and Environmental Theatre 1st Symposium Community Theatre and Environmental Pressures in the Coastal Communities of the Mediterranean (THEATRE2SEA) 3-4 June 2024</dc:title>
  <dc:creator>Mixalis</dc:creator>
  <cp:lastModifiedBy>Mixalis</cp:lastModifiedBy>
  <cp:revision>137</cp:revision>
  <dcterms:created xsi:type="dcterms:W3CDTF">2024-05-23T08:01:19Z</dcterms:created>
  <dcterms:modified xsi:type="dcterms:W3CDTF">2024-05-28T20:05:20Z</dcterms:modified>
</cp:coreProperties>
</file>