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lvl="0">
      <a:defRPr lang="el-G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3B26F-68DD-4F09-837A-4E3ECFF579E7}" type="datetimeFigureOut">
              <a:rPr lang="el-GR" smtClean="0"/>
              <a:pPr/>
              <a:t>2/6/2024</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DEF7C-3DE1-45F1-811B-CFED6F0596C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87DEF7C-3DE1-45F1-811B-CFED6F0596C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5019" y="4953000"/>
            <a:ext cx="12197020"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BCFA8453-1DD5-401E-A97A-85B50D83B926}" type="datetimeFigureOut">
              <a:rPr lang="el-GR" smtClean="0"/>
              <a:pPr/>
              <a:t>2/6/2024</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02A19D4-A289-4CB3-862E-78658D42837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481330"/>
            <a:ext cx="109728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25351" y="274641"/>
            <a:ext cx="236996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1"/>
            <a:ext cx="84328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10769600" y="6356351"/>
            <a:ext cx="812800" cy="365125"/>
          </a:xfrm>
        </p:spPr>
        <p:txBody>
          <a:bodyPr/>
          <a:lstStyle/>
          <a:p>
            <a:fld id="{D02A19D4-A289-4CB3-862E-78658D428379}" type="slidenum">
              <a:rPr lang="el-GR" smtClean="0"/>
              <a:pPr/>
              <a:t>‹#›</a:t>
            </a:fld>
            <a:endParaRPr lang="el-GR"/>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2A19D4-A289-4CB3-862E-78658D42837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
        <p:nvSpPr>
          <p:cNvPr id="7" name="6 - Διάσημα"/>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BCFA8453-1DD5-401E-A97A-85B50D83B926}" type="datetimeFigureOut">
              <a:rPr lang="el-GR" smtClean="0"/>
              <a:pPr/>
              <a:t>2/6/2024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8969376" y="6407944"/>
            <a:ext cx="2560320" cy="365760"/>
          </a:xfrm>
        </p:spPr>
        <p:txBody>
          <a:bodyPr/>
          <a:lstStyle>
            <a:extLst/>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02A19D4-A289-4CB3-862E-78658D42837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BCFA8453-1DD5-401E-A97A-85B50D83B926}" type="datetimeFigureOut">
              <a:rPr lang="el-GR" smtClean="0"/>
              <a:pPr/>
              <a:t>2/6/2024</a:t>
            </a:fld>
            <a:endParaRPr lang="el-GR"/>
          </a:p>
        </p:txBody>
      </p:sp>
      <p:sp>
        <p:nvSpPr>
          <p:cNvPr id="6" name="5 - Θέση υποσέλιδου"/>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02A19D4-A289-4CB3-862E-78658D428379}" type="slidenum">
              <a:rPr lang="el-GR" smtClean="0"/>
              <a:pPr/>
              <a:t>‹#›</a:t>
            </a:fld>
            <a:endParaRPr lang="el-GR"/>
          </a:p>
        </p:txBody>
      </p:sp>
      <p:sp>
        <p:nvSpPr>
          <p:cNvPr id="2" name="1 - Τίτλος"/>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CFA8453-1DD5-401E-A97A-85B50D83B926}" type="datetimeFigureOut">
              <a:rPr lang="el-GR" smtClean="0"/>
              <a:pPr/>
              <a:t>2/6/2024</a:t>
            </a:fld>
            <a:endParaRPr lang="el-GR"/>
          </a:p>
        </p:txBody>
      </p:sp>
      <p:sp>
        <p:nvSpPr>
          <p:cNvPr id="22" name="21 - Θέση υποσέλιδου"/>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02A19D4-A289-4CB3-862E-78658D42837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FA8453-1DD5-401E-A97A-85B50D83B926}" type="datetimeFigureOut">
              <a:rPr lang="el-GR" smtClean="0"/>
              <a:pPr/>
              <a:t>2/6/2024</a:t>
            </a:fld>
            <a:endParaRPr lang="el-GR"/>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2A19D4-A289-4CB3-862E-78658D428379}" type="slidenum">
              <a:rPr lang="el-GR" smtClean="0"/>
              <a:pPr/>
              <a:t>‹#›</a:t>
            </a:fld>
            <a:endParaRPr lang="el-GR"/>
          </a:p>
        </p:txBody>
      </p:sp>
      <p:grpSp>
        <p:nvGrpSpPr>
          <p:cNvPr id="2" name="1 - Ομάδα"/>
          <p:cNvGrpSpPr/>
          <p:nvPr/>
        </p:nvGrpSpPr>
        <p:grpSpPr>
          <a:xfrm>
            <a:off x="-25356" y="202408"/>
            <a:ext cx="12240731"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DF9772-E8A5-A846-3151-2D0DC108FF95}"/>
              </a:ext>
            </a:extLst>
          </p:cNvPr>
          <p:cNvSpPr>
            <a:spLocks noGrp="1"/>
          </p:cNvSpPr>
          <p:nvPr>
            <p:ph type="ctrTitle"/>
          </p:nvPr>
        </p:nvSpPr>
        <p:spPr/>
        <p:txBody>
          <a:bodyPr>
            <a:normAutofit fontScale="90000"/>
          </a:bodyPr>
          <a:lstStyle/>
          <a:p>
            <a:pPr marL="153670" marR="3175">
              <a:spcBef>
                <a:spcPts val="80"/>
              </a:spcBef>
            </a:pPr>
            <a:r>
              <a:rPr lang="en-US" sz="1800" b="1" i="1" spc="-25" dirty="0">
                <a:solidFill>
                  <a:srgbClr val="4F81BD"/>
                </a:solidFill>
                <a:effectLst/>
                <a:latin typeface="Times New Roman" panose="02020603050405020304" pitchFamily="18" charset="0"/>
                <a:ea typeface="Times New Roman" panose="02020603050405020304" pitchFamily="18" charset="0"/>
              </a:rPr>
              <a:t>Applied and Environmental</a:t>
            </a:r>
            <a:r>
              <a:rPr lang="en-US" sz="1800" b="1" i="1" spc="-205" dirty="0">
                <a:solidFill>
                  <a:srgbClr val="4F81BD"/>
                </a:solidFill>
                <a:effectLst/>
                <a:latin typeface="Times New Roman" panose="02020603050405020304" pitchFamily="18" charset="0"/>
                <a:ea typeface="Times New Roman" panose="02020603050405020304" pitchFamily="18" charset="0"/>
              </a:rPr>
              <a:t> </a:t>
            </a:r>
            <a:r>
              <a:rPr lang="en-US" sz="1800" b="1" i="1" spc="-10" dirty="0">
                <a:solidFill>
                  <a:srgbClr val="4F81BD"/>
                </a:solidFill>
                <a:effectLst/>
                <a:latin typeface="Times New Roman" panose="02020603050405020304" pitchFamily="18" charset="0"/>
                <a:ea typeface="Times New Roman" panose="02020603050405020304" pitchFamily="18" charset="0"/>
              </a:rPr>
              <a:t>Theatre 1</a:t>
            </a:r>
            <a:r>
              <a:rPr lang="en-US" sz="1800" b="1" i="1" spc="-10" baseline="30000" dirty="0">
                <a:solidFill>
                  <a:srgbClr val="4F81BD"/>
                </a:solidFill>
                <a:effectLst/>
                <a:latin typeface="Times New Roman" panose="02020603050405020304" pitchFamily="18" charset="0"/>
                <a:ea typeface="Times New Roman" panose="02020603050405020304" pitchFamily="18" charset="0"/>
              </a:rPr>
              <a:t>st</a:t>
            </a:r>
            <a:r>
              <a:rPr lang="en-US" sz="1800" b="1" i="1" spc="-10" dirty="0">
                <a:solidFill>
                  <a:srgbClr val="4F81BD"/>
                </a:solidFill>
                <a:effectLst/>
                <a:latin typeface="Times New Roman" panose="02020603050405020304" pitchFamily="18" charset="0"/>
                <a:ea typeface="Times New Roman" panose="02020603050405020304" pitchFamily="18" charset="0"/>
              </a:rPr>
              <a:t> </a:t>
            </a:r>
            <a:r>
              <a:rPr lang="en-US" sz="1800" b="1" i="1" dirty="0">
                <a:solidFill>
                  <a:srgbClr val="4F81BD"/>
                </a:solidFill>
                <a:effectLst/>
                <a:latin typeface="Times New Roman" panose="02020603050405020304" pitchFamily="18" charset="0"/>
                <a:ea typeface="Times New Roman" panose="02020603050405020304" pitchFamily="18" charset="0"/>
              </a:rPr>
              <a:t>Symposium</a:t>
            </a:r>
            <a:r>
              <a:rPr lang="el-GR" sz="1800" b="1" i="1" dirty="0">
                <a:effectLst/>
                <a:latin typeface="Times New Roman" panose="02020603050405020304" pitchFamily="18" charset="0"/>
                <a:ea typeface="Times New Roman" panose="02020603050405020304" pitchFamily="18" charset="0"/>
              </a:rPr>
              <a:t/>
            </a:r>
            <a:br>
              <a:rPr lang="el-GR" sz="1800" b="1" i="1" dirty="0">
                <a:effectLst/>
                <a:latin typeface="Times New Roman" panose="02020603050405020304" pitchFamily="18" charset="0"/>
                <a:ea typeface="Times New Roman" panose="02020603050405020304" pitchFamily="18" charset="0"/>
              </a:rPr>
            </a:br>
            <a:r>
              <a:rPr lang="en-US" sz="1800" b="1" i="1" dirty="0">
                <a:effectLst/>
                <a:latin typeface="Times New Roman" panose="02020603050405020304" pitchFamily="18" charset="0"/>
                <a:ea typeface="Times New Roman" panose="02020603050405020304" pitchFamily="18" charset="0"/>
              </a:rPr>
              <a:t>Community Theatre and Environmental Pressures in the Coastal Communities of the Mediterranean (THEATRE2SEA)</a:t>
            </a:r>
            <a:r>
              <a:rPr lang="el-GR" sz="1800" dirty="0">
                <a:effectLst/>
                <a:latin typeface="Times New Roman" panose="02020603050405020304" pitchFamily="18" charset="0"/>
                <a:ea typeface="Times New Roman" panose="02020603050405020304" pitchFamily="18" charset="0"/>
              </a:rPr>
              <a:t/>
            </a:r>
            <a:br>
              <a:rPr lang="el-GR" sz="1800" dirty="0">
                <a:effectLst/>
                <a:latin typeface="Times New Roman" panose="02020603050405020304" pitchFamily="18" charset="0"/>
                <a:ea typeface="Times New Roman" panose="02020603050405020304" pitchFamily="18" charset="0"/>
              </a:rPr>
            </a:br>
            <a:r>
              <a:rPr lang="en-US" sz="1800" b="1" kern="0" dirty="0">
                <a:effectLst/>
                <a:latin typeface="Times New Roman" panose="02020603050405020304" pitchFamily="18" charset="0"/>
                <a:ea typeface="Times New Roman" panose="02020603050405020304" pitchFamily="18" charset="0"/>
              </a:rPr>
              <a:t>3-4 June 2024</a:t>
            </a:r>
            <a:r>
              <a:rPr lang="el-GR" sz="1800" b="1" kern="0" dirty="0">
                <a:effectLst/>
                <a:latin typeface="Times New Roman" panose="02020603050405020304" pitchFamily="18" charset="0"/>
                <a:ea typeface="Times New Roman" panose="02020603050405020304" pitchFamily="18" charset="0"/>
              </a:rPr>
              <a:t/>
            </a:r>
            <a:br>
              <a:rPr lang="el-GR" sz="1800" b="1" kern="0" dirty="0">
                <a:effectLst/>
                <a:latin typeface="Times New Roman" panose="02020603050405020304" pitchFamily="18" charset="0"/>
                <a:ea typeface="Times New Roman" panose="02020603050405020304" pitchFamily="18" charset="0"/>
              </a:rPr>
            </a:br>
            <a:endParaRPr lang="el-GR" dirty="0"/>
          </a:p>
        </p:txBody>
      </p:sp>
      <p:sp>
        <p:nvSpPr>
          <p:cNvPr id="3" name="Υπότιτλος 2">
            <a:extLst>
              <a:ext uri="{FF2B5EF4-FFF2-40B4-BE49-F238E27FC236}">
                <a16:creationId xmlns="" xmlns:a16="http://schemas.microsoft.com/office/drawing/2014/main" id="{EE625D82-CAC0-F574-2189-9982A3958256}"/>
              </a:ext>
            </a:extLst>
          </p:cNvPr>
          <p:cNvSpPr>
            <a:spLocks noGrp="1"/>
          </p:cNvSpPr>
          <p:nvPr>
            <p:ph type="subTitle" idx="1"/>
          </p:nvPr>
        </p:nvSpPr>
        <p:spPr/>
        <p:txBody>
          <a:bodyPr>
            <a:normAutofit/>
          </a:bodyPr>
          <a:lstStyle/>
          <a:p>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Overfishing</a:t>
            </a:r>
            <a:endParaRPr lang="el-GR"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Εικόνα 5">
            <a:extLst>
              <a:ext uri="{FF2B5EF4-FFF2-40B4-BE49-F238E27FC236}">
                <a16:creationId xmlns="" xmlns:a16="http://schemas.microsoft.com/office/drawing/2014/main" id="{4B5F4303-7CA5-009D-7FAE-8B22C828A2F8}"/>
              </a:ext>
            </a:extLst>
          </p:cNvPr>
          <p:cNvPicPr>
            <a:picLocks noChangeAspect="1"/>
          </p:cNvPicPr>
          <p:nvPr/>
        </p:nvPicPr>
        <p:blipFill>
          <a:blip r:embed="rId2" cstate="print"/>
          <a:stretch>
            <a:fillRect/>
          </a:stretch>
        </p:blipFill>
        <p:spPr>
          <a:xfrm>
            <a:off x="7636468" y="4264639"/>
            <a:ext cx="2591025" cy="542591"/>
          </a:xfrm>
          <a:prstGeom prst="rect">
            <a:avLst/>
          </a:prstGeom>
        </p:spPr>
      </p:pic>
      <p:pic>
        <p:nvPicPr>
          <p:cNvPr id="4" name="Picture 7" descr="The European Union - Study in Europe">
            <a:extLst>
              <a:ext uri="{FF2B5EF4-FFF2-40B4-BE49-F238E27FC236}">
                <a16:creationId xmlns="" xmlns:a16="http://schemas.microsoft.com/office/drawing/2014/main" id="{CF1A242B-2F68-705D-14B1-6D2ADEF37675}"/>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6443" y="4270170"/>
            <a:ext cx="1874520" cy="539750"/>
          </a:xfrm>
          <a:prstGeom prst="rect">
            <a:avLst/>
          </a:prstGeom>
          <a:noFill/>
          <a:ln>
            <a:noFill/>
          </a:ln>
        </p:spPr>
      </p:pic>
      <p:pic>
        <p:nvPicPr>
          <p:cNvPr id="5" name="Εικόνα 4">
            <a:extLst>
              <a:ext uri="{FF2B5EF4-FFF2-40B4-BE49-F238E27FC236}">
                <a16:creationId xmlns="" xmlns:a16="http://schemas.microsoft.com/office/drawing/2014/main" id="{537F0071-8605-5D59-38BA-84891434C394}"/>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01693" y="4204765"/>
            <a:ext cx="1884045" cy="670560"/>
          </a:xfrm>
          <a:prstGeom prst="rect">
            <a:avLst/>
          </a:prstGeom>
          <a:noFill/>
        </p:spPr>
      </p:pic>
    </p:spTree>
    <p:extLst>
      <p:ext uri="{BB962C8B-B14F-4D97-AF65-F5344CB8AC3E}">
        <p14:creationId xmlns="" xmlns:p14="http://schemas.microsoft.com/office/powerpoint/2010/main" val="186723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D1AE8B-CE64-19B8-C6A1-092355DDE178}"/>
              </a:ext>
            </a:extLst>
          </p:cNvPr>
          <p:cNvSpPr>
            <a:spLocks noGrp="1"/>
          </p:cNvSpPr>
          <p:nvPr>
            <p:ph type="title"/>
          </p:nvPr>
        </p:nvSpPr>
        <p:spPr/>
        <p:txBody>
          <a:bodyPr>
            <a:normAutofit/>
          </a:bodyPr>
          <a:lstStyle/>
          <a:p>
            <a:r>
              <a:rPr lang="en-US" sz="4400" dirty="0">
                <a:latin typeface="+mn-lt"/>
              </a:rPr>
              <a:t>Action, 1</a:t>
            </a:r>
            <a:r>
              <a:rPr lang="en-US" sz="4400" baseline="30000" dirty="0">
                <a:latin typeface="+mn-lt"/>
              </a:rPr>
              <a:t>st</a:t>
            </a:r>
            <a:r>
              <a:rPr lang="en-US" sz="4400" dirty="0">
                <a:latin typeface="+mn-lt"/>
              </a:rPr>
              <a:t>  point of view </a:t>
            </a:r>
            <a:endParaRPr lang="el-GR" sz="4400" dirty="0">
              <a:latin typeface="+mn-lt"/>
            </a:endParaRPr>
          </a:p>
        </p:txBody>
      </p:sp>
      <p:sp>
        <p:nvSpPr>
          <p:cNvPr id="3" name="Θέση περιεχομένου 2">
            <a:extLst>
              <a:ext uri="{FF2B5EF4-FFF2-40B4-BE49-F238E27FC236}">
                <a16:creationId xmlns="" xmlns:a16="http://schemas.microsoft.com/office/drawing/2014/main" id="{80194C40-42E2-C64D-D54B-7C5DC1EAD172}"/>
              </a:ext>
            </a:extLst>
          </p:cNvPr>
          <p:cNvSpPr>
            <a:spLocks noGrp="1"/>
          </p:cNvSpPr>
          <p:nvPr>
            <p:ph idx="1"/>
          </p:nvPr>
        </p:nvSpPr>
        <p:spPr/>
        <p:txBody>
          <a:bodyPr>
            <a:normAutofit/>
          </a:bodyPr>
          <a:lstStyle/>
          <a:p>
            <a:pPr algn="just"/>
            <a:r>
              <a:rPr lang="en-US" sz="2200" b="1" u="sng" dirty="0" smtClean="0">
                <a:solidFill>
                  <a:srgbClr val="002060"/>
                </a:solidFill>
              </a:rPr>
              <a:t>1st  point of view</a:t>
            </a:r>
            <a:r>
              <a:rPr lang="en-US" sz="2200" b="1" dirty="0" smtClean="0">
                <a:solidFill>
                  <a:srgbClr val="002060"/>
                </a:solidFill>
              </a:rPr>
              <a:t>: ‘‘I am collecting more pearls but my job is threatened’’</a:t>
            </a:r>
          </a:p>
          <a:p>
            <a:pPr algn="just">
              <a:buNone/>
            </a:pPr>
            <a:endParaRPr lang="en-US" sz="2200" dirty="0" smtClean="0">
              <a:solidFill>
                <a:srgbClr val="002060"/>
              </a:solidFill>
            </a:endParaRPr>
          </a:p>
          <a:p>
            <a:pPr algn="just">
              <a:buNone/>
            </a:pPr>
            <a:r>
              <a:rPr lang="en-US" sz="2200" i="1" dirty="0" smtClean="0">
                <a:solidFill>
                  <a:srgbClr val="002060"/>
                </a:solidFill>
              </a:rPr>
              <a:t>	‘‘Hello, I need your help. My name is Matthew, and I am a merchant from the village by the lake. I've been collecting more pearls lately, but I'm encountering a problem. The lake isn't producing as many pearls as we need. Along with the President's team, I have been secretly collecting more pearls. I'm doing this because I require more money, and I am also a confidant of the president. We have a confidentiality agreement in place, and I fear the consequences if this activity is discovered. The president claims that studies have been conducted on the lake, absolving us of any blame. He supports us and the village by providing modern machinery for harvesting. I initially thought I was doing something beneficial. However, I am now considering how to approach the other merchants for help without breaching the confidentiality agreement or risking my job and safety</a:t>
            </a:r>
            <a:r>
              <a:rPr lang="en-US" sz="2200" i="1" dirty="0" smtClean="0">
                <a:solidFill>
                  <a:srgbClr val="002060"/>
                </a:solidFill>
              </a:rPr>
              <a:t>...”</a:t>
            </a:r>
            <a:endParaRPr lang="el-GR" sz="2200" i="1" dirty="0" smtClean="0">
              <a:solidFill>
                <a:srgbClr val="002060"/>
              </a:solidFill>
            </a:endParaRPr>
          </a:p>
          <a:p>
            <a:endParaRPr lang="el-GR" dirty="0"/>
          </a:p>
        </p:txBody>
      </p:sp>
    </p:spTree>
    <p:extLst>
      <p:ext uri="{BB962C8B-B14F-4D97-AF65-F5344CB8AC3E}">
        <p14:creationId xmlns="" xmlns:p14="http://schemas.microsoft.com/office/powerpoint/2010/main" val="352057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750+ Pearl Fishing Stock Photos, Pictures &amp; Royalty-Free Images ..."/>
          <p:cNvPicPr>
            <a:picLocks noChangeAspect="1" noChangeArrowheads="1"/>
          </p:cNvPicPr>
          <p:nvPr/>
        </p:nvPicPr>
        <p:blipFill>
          <a:blip r:embed="rId2" cstate="print"/>
          <a:srcRect/>
          <a:stretch>
            <a:fillRect/>
          </a:stretch>
        </p:blipFill>
        <p:spPr bwMode="auto">
          <a:xfrm>
            <a:off x="6120105" y="1571431"/>
            <a:ext cx="5829300" cy="4371975"/>
          </a:xfrm>
          <a:prstGeom prst="rect">
            <a:avLst/>
          </a:prstGeom>
          <a:ln>
            <a:noFill/>
          </a:ln>
          <a:effectLst>
            <a:softEdge rad="112500"/>
          </a:effectLst>
        </p:spPr>
      </p:pic>
      <p:pic>
        <p:nvPicPr>
          <p:cNvPr id="48134" name="Picture 6" descr="https://upload.wikimedia.org/wikipedia/commons/thumb/6/68/Ama2.jpg/220px-Ama2.jp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174236" y="2482101"/>
            <a:ext cx="5818117" cy="399334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CA73B1-A148-DFD8-90A1-FDDA8BE8D6DF}"/>
              </a:ext>
            </a:extLst>
          </p:cNvPr>
          <p:cNvSpPr>
            <a:spLocks noGrp="1"/>
          </p:cNvSpPr>
          <p:nvPr>
            <p:ph type="title"/>
          </p:nvPr>
        </p:nvSpPr>
        <p:spPr>
          <a:xfrm>
            <a:off x="572277" y="1347900"/>
            <a:ext cx="10972800" cy="1143000"/>
          </a:xfrm>
        </p:spPr>
        <p:txBody>
          <a:bodyPr>
            <a:normAutofit fontScale="90000"/>
          </a:bodyPr>
          <a:lstStyle/>
          <a:p>
            <a:r>
              <a:rPr lang="en-US" sz="4900" kern="100" dirty="0">
                <a:effectLst/>
                <a:latin typeface="+mn-lt"/>
                <a:ea typeface="Aptos" panose="020B0004020202020204" pitchFamily="34" charset="0"/>
                <a:cs typeface="Times New Roman" panose="02020603050405020304" pitchFamily="18" charset="0"/>
              </a:rPr>
              <a:t>Assimilation activity A</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a:r>
            <a:br>
              <a:rPr lang="el-GR" sz="1800" kern="100" dirty="0">
                <a:effectLst/>
                <a:latin typeface="Aptos" panose="020B0004020202020204" pitchFamily="34" charset="0"/>
                <a:ea typeface="Aptos" panose="020B0004020202020204" pitchFamily="34" charset="0"/>
                <a:cs typeface="Times New Roman" panose="02020603050405020304" pitchFamily="18" charset="0"/>
              </a:rPr>
            </a:br>
            <a:endParaRPr lang="el-GR" dirty="0"/>
          </a:p>
        </p:txBody>
      </p:sp>
      <p:sp>
        <p:nvSpPr>
          <p:cNvPr id="4" name="Θέση περιεχομένου 2">
            <a:extLst>
              <a:ext uri="{FF2B5EF4-FFF2-40B4-BE49-F238E27FC236}">
                <a16:creationId xmlns="" xmlns:a16="http://schemas.microsoft.com/office/drawing/2014/main" id="{80194C40-42E2-C64D-D54B-7C5DC1EAD172}"/>
              </a:ext>
            </a:extLst>
          </p:cNvPr>
          <p:cNvSpPr>
            <a:spLocks noGrp="1"/>
          </p:cNvSpPr>
          <p:nvPr>
            <p:ph idx="1"/>
          </p:nvPr>
        </p:nvSpPr>
        <p:spPr/>
        <p:txBody>
          <a:bodyPr>
            <a:normAutofit/>
          </a:bodyPr>
          <a:lstStyle/>
          <a:p>
            <a:pPr algn="just"/>
            <a:r>
              <a:rPr lang="en-US" sz="2200" i="1" dirty="0" smtClean="0">
                <a:solidFill>
                  <a:srgbClr val="002060"/>
                </a:solidFill>
              </a:rPr>
              <a:t>Residents began to wonder what was happening to the lake. For a long time they thought about what could go wrong...</a:t>
            </a:r>
          </a:p>
          <a:p>
            <a:pPr algn="just">
              <a:buNone/>
            </a:pPr>
            <a:endParaRPr lang="en-US" sz="2200" dirty="0" smtClean="0">
              <a:solidFill>
                <a:srgbClr val="002060"/>
              </a:solidFill>
            </a:endParaRPr>
          </a:p>
          <a:p>
            <a:pPr algn="just"/>
            <a:r>
              <a:rPr lang="en-US" sz="2200" dirty="0" smtClean="0">
                <a:solidFill>
                  <a:srgbClr val="002060"/>
                </a:solidFill>
              </a:rPr>
              <a:t>The animator gives instruction. Participants write on sticky notes </a:t>
            </a:r>
            <a:r>
              <a:rPr lang="en-US" sz="2200" b="1" dirty="0" smtClean="0">
                <a:solidFill>
                  <a:srgbClr val="002060"/>
                </a:solidFill>
              </a:rPr>
              <a:t>five habits or things that we as humans want to do but which may harm us at some point.</a:t>
            </a:r>
            <a:r>
              <a:rPr lang="en-US" sz="2200" dirty="0" smtClean="0">
                <a:solidFill>
                  <a:srgbClr val="002060"/>
                </a:solidFill>
              </a:rPr>
              <a:t> Then they are divided into pairs. They roll the dice and the one who brings the highest number sticks a piece of paper to the other. The one with the most cards at the end loses (is destroyed)</a:t>
            </a:r>
            <a:endParaRPr lang="el-GR" sz="2200" dirty="0">
              <a:solidFill>
                <a:srgbClr val="002060"/>
              </a:solidFill>
            </a:endParaRPr>
          </a:p>
        </p:txBody>
      </p:sp>
      <p:pic>
        <p:nvPicPr>
          <p:cNvPr id="12290" name="Picture 2" descr="Empty and drained pond. Drought and no water in the landscape - 109331159"/>
          <p:cNvPicPr>
            <a:picLocks noChangeAspect="1" noChangeArrowheads="1"/>
          </p:cNvPicPr>
          <p:nvPr/>
        </p:nvPicPr>
        <p:blipFill>
          <a:blip r:embed="rId2" cstate="print">
            <a:duotone>
              <a:prstClr val="black"/>
              <a:srgbClr val="663300">
                <a:tint val="45000"/>
                <a:satMod val="400000"/>
              </a:srgbClr>
            </a:duotone>
          </a:blip>
          <a:srcRect/>
          <a:stretch>
            <a:fillRect/>
          </a:stretch>
        </p:blipFill>
        <p:spPr bwMode="auto">
          <a:xfrm>
            <a:off x="3638939" y="4873932"/>
            <a:ext cx="8285583" cy="2405975"/>
          </a:xfrm>
          <a:prstGeom prst="rect">
            <a:avLst/>
          </a:prstGeom>
          <a:ln>
            <a:noFill/>
          </a:ln>
          <a:effectLst>
            <a:softEdge rad="635000"/>
          </a:effectLst>
        </p:spPr>
      </p:pic>
    </p:spTree>
    <p:extLst>
      <p:ext uri="{BB962C8B-B14F-4D97-AF65-F5344CB8AC3E}">
        <p14:creationId xmlns="" xmlns:p14="http://schemas.microsoft.com/office/powerpoint/2010/main" val="341361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E2FF24-5053-C5E3-738E-4CF4E78D7AB5}"/>
              </a:ext>
            </a:extLst>
          </p:cNvPr>
          <p:cNvSpPr>
            <a:spLocks noGrp="1"/>
          </p:cNvSpPr>
          <p:nvPr>
            <p:ph type="title"/>
          </p:nvPr>
        </p:nvSpPr>
        <p:spPr/>
        <p:txBody>
          <a:bodyPr>
            <a:normAutofit/>
          </a:bodyPr>
          <a:lstStyle/>
          <a:p>
            <a:r>
              <a:rPr lang="en-US" sz="4400" kern="100" dirty="0">
                <a:effectLst/>
                <a:latin typeface="+mn-lt"/>
                <a:ea typeface="Aptos" panose="020B0004020202020204" pitchFamily="34" charset="0"/>
                <a:cs typeface="Times New Roman" panose="02020603050405020304" pitchFamily="18" charset="0"/>
              </a:rPr>
              <a:t>Assimilation activity B</a:t>
            </a:r>
            <a:endParaRPr lang="el-GR" sz="4400" dirty="0">
              <a:latin typeface="+mn-lt"/>
            </a:endParaRPr>
          </a:p>
        </p:txBody>
      </p:sp>
      <p:sp>
        <p:nvSpPr>
          <p:cNvPr id="3" name="Θέση περιεχομένου 2">
            <a:extLst>
              <a:ext uri="{FF2B5EF4-FFF2-40B4-BE49-F238E27FC236}">
                <a16:creationId xmlns="" xmlns:a16="http://schemas.microsoft.com/office/drawing/2014/main" id="{15D5FFCB-86B1-E21F-2EBD-2278A5E1052B}"/>
              </a:ext>
            </a:extLst>
          </p:cNvPr>
          <p:cNvSpPr>
            <a:spLocks noGrp="1"/>
          </p:cNvSpPr>
          <p:nvPr>
            <p:ph idx="1"/>
          </p:nvPr>
        </p:nvSpPr>
        <p:spPr/>
        <p:txBody>
          <a:bodyPr>
            <a:normAutofit/>
          </a:bodyPr>
          <a:lstStyle/>
          <a:p>
            <a:pPr algn="just"/>
            <a:r>
              <a:rPr lang="en-US" sz="2200" i="1" u="sng" dirty="0" smtClean="0">
                <a:solidFill>
                  <a:srgbClr val="002060"/>
                </a:solidFill>
              </a:rPr>
              <a:t>An expert scientist of pearls,</a:t>
            </a:r>
            <a:r>
              <a:rPr lang="en-US" sz="2200" i="1" dirty="0" smtClean="0">
                <a:solidFill>
                  <a:srgbClr val="002060"/>
                </a:solidFill>
              </a:rPr>
              <a:t> all of a sudden, arrives in the area. He has been informed about the existence of rare pearls that inhabit in the lake and wants to examine them. He reaches the lake and, with the assistance of local residents, starts collecting </a:t>
            </a:r>
            <a:r>
              <a:rPr lang="en-US" sz="2200" i="1" dirty="0" smtClean="0">
                <a:solidFill>
                  <a:srgbClr val="002060"/>
                </a:solidFill>
              </a:rPr>
              <a:t>pearls</a:t>
            </a:r>
            <a:endParaRPr lang="en-US" sz="2200" i="1" dirty="0" smtClean="0">
              <a:solidFill>
                <a:srgbClr val="002060"/>
              </a:solidFill>
            </a:endParaRPr>
          </a:p>
          <a:p>
            <a:pPr algn="just">
              <a:buNone/>
            </a:pPr>
            <a:endParaRPr lang="en-US" sz="2200" i="1" dirty="0" smtClean="0">
              <a:solidFill>
                <a:srgbClr val="002060"/>
              </a:solidFill>
            </a:endParaRPr>
          </a:p>
          <a:p>
            <a:pPr algn="just"/>
            <a:r>
              <a:rPr lang="en-US" sz="2200" b="1" dirty="0" smtClean="0">
                <a:solidFill>
                  <a:srgbClr val="002060"/>
                </a:solidFill>
              </a:rPr>
              <a:t>The sacks and the oysters</a:t>
            </a:r>
          </a:p>
          <a:p>
            <a:pPr algn="just">
              <a:buNone/>
            </a:pPr>
            <a:r>
              <a:rPr lang="en-US" sz="2200" i="1" dirty="0" smtClean="0">
                <a:solidFill>
                  <a:srgbClr val="002060"/>
                </a:solidFill>
              </a:rPr>
              <a:t>	</a:t>
            </a:r>
            <a:r>
              <a:rPr lang="en-US" sz="2200" dirty="0" smtClean="0">
                <a:solidFill>
                  <a:srgbClr val="002060"/>
                </a:solidFill>
              </a:rPr>
              <a:t>In this activity, there is a sack containing several pieces of paper rolled up like balls, with different quantities of pearls written on them. The participants are divided into groups, and each participant from each group can take as many pieces of paper as they want. However, it's not clear whether taking a lot or a little is advantageous. The team that exceeds a certain limit, which is defined as the total capacity of the lake, will lose because they will empty </a:t>
            </a:r>
            <a:r>
              <a:rPr lang="en-US" sz="2200" dirty="0" smtClean="0">
                <a:solidFill>
                  <a:srgbClr val="002060"/>
                </a:solidFill>
              </a:rPr>
              <a:t>it</a:t>
            </a:r>
            <a:endParaRPr lang="en-US" sz="2200" dirty="0" smtClean="0">
              <a:solidFill>
                <a:srgbClr val="002060"/>
              </a:solidFill>
            </a:endParaRPr>
          </a:p>
          <a:p>
            <a:pPr algn="just">
              <a:buNone/>
            </a:pPr>
            <a:endParaRPr lang="el-GR" sz="2200" dirty="0">
              <a:solidFill>
                <a:srgbClr val="002060"/>
              </a:solidFill>
            </a:endParaRPr>
          </a:p>
        </p:txBody>
      </p:sp>
    </p:spTree>
    <p:extLst>
      <p:ext uri="{BB962C8B-B14F-4D97-AF65-F5344CB8AC3E}">
        <p14:creationId xmlns="" xmlns:p14="http://schemas.microsoft.com/office/powerpoint/2010/main" val="38767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iving for Pearls | ADAS"/>
          <p:cNvPicPr>
            <a:picLocks noChangeAspect="1" noChangeArrowheads="1"/>
          </p:cNvPicPr>
          <p:nvPr/>
        </p:nvPicPr>
        <p:blipFill>
          <a:blip r:embed="rId2" cstate="print"/>
          <a:srcRect/>
          <a:stretch>
            <a:fillRect/>
          </a:stretch>
        </p:blipFill>
        <p:spPr bwMode="auto">
          <a:xfrm>
            <a:off x="5598368" y="942393"/>
            <a:ext cx="6388359" cy="4258907"/>
          </a:xfrm>
          <a:prstGeom prst="rect">
            <a:avLst/>
          </a:prstGeom>
          <a:ln>
            <a:noFill/>
          </a:ln>
          <a:effectLst>
            <a:softEdge rad="112500"/>
          </a:effectLst>
        </p:spPr>
      </p:pic>
      <p:pic>
        <p:nvPicPr>
          <p:cNvPr id="50180" name="Picture 4" descr="When Diving For Pearls - World Bride Magazine"/>
          <p:cNvPicPr>
            <a:picLocks noChangeAspect="1" noChangeArrowheads="1"/>
          </p:cNvPicPr>
          <p:nvPr/>
        </p:nvPicPr>
        <p:blipFill>
          <a:blip r:embed="rId3" cstate="print"/>
          <a:srcRect/>
          <a:stretch>
            <a:fillRect/>
          </a:stretch>
        </p:blipFill>
        <p:spPr bwMode="auto">
          <a:xfrm>
            <a:off x="244296" y="3265565"/>
            <a:ext cx="5074153" cy="3387161"/>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74985A8-54F3-2299-3233-9AF0B5CFE1D5}"/>
              </a:ext>
            </a:extLst>
          </p:cNvPr>
          <p:cNvSpPr>
            <a:spLocks noGrp="1"/>
          </p:cNvSpPr>
          <p:nvPr>
            <p:ph type="title"/>
          </p:nvPr>
        </p:nvSpPr>
        <p:spPr/>
        <p:txBody>
          <a:bodyPr/>
          <a:lstStyle/>
          <a:p>
            <a:r>
              <a:rPr lang="en-US" sz="4000" dirty="0">
                <a:latin typeface="+mn-lt"/>
              </a:rPr>
              <a:t>Storytelling</a:t>
            </a:r>
            <a:endParaRPr lang="el-GR" sz="4000" dirty="0">
              <a:latin typeface="+mn-lt"/>
            </a:endParaRPr>
          </a:p>
        </p:txBody>
      </p:sp>
      <p:sp>
        <p:nvSpPr>
          <p:cNvPr id="3" name="Θέση περιεχομένου 2">
            <a:extLst>
              <a:ext uri="{FF2B5EF4-FFF2-40B4-BE49-F238E27FC236}">
                <a16:creationId xmlns="" xmlns:a16="http://schemas.microsoft.com/office/drawing/2014/main" id="{C2186602-2A14-C081-E4C4-508AFDDB9B34}"/>
              </a:ext>
            </a:extLst>
          </p:cNvPr>
          <p:cNvSpPr>
            <a:spLocks noGrp="1"/>
          </p:cNvSpPr>
          <p:nvPr>
            <p:ph idx="1"/>
          </p:nvPr>
        </p:nvSpPr>
        <p:spPr/>
        <p:txBody>
          <a:bodyPr>
            <a:normAutofit/>
          </a:bodyPr>
          <a:lstStyle/>
          <a:p>
            <a:pPr algn="just"/>
            <a:r>
              <a:rPr lang="en-US" sz="2200" i="1" dirty="0" smtClean="0">
                <a:solidFill>
                  <a:srgbClr val="002060"/>
                </a:solidFill>
              </a:rPr>
              <a:t>The Expert Scientist of Pearls has discovered, through his research, that someone may be secretly collecting extra pearls from the lake. However, he doesn't have concrete evidence of this. Nonetheless, he shares his suspicions at the local coffeehouse, and the rumor quickly spreads throughout the </a:t>
            </a:r>
            <a:r>
              <a:rPr lang="en-US" sz="2200" i="1" dirty="0" smtClean="0">
                <a:solidFill>
                  <a:srgbClr val="002060"/>
                </a:solidFill>
              </a:rPr>
              <a:t>village</a:t>
            </a:r>
            <a:endParaRPr lang="en-US" sz="2200" i="1" dirty="0" smtClean="0">
              <a:solidFill>
                <a:srgbClr val="002060"/>
              </a:solidFill>
            </a:endParaRPr>
          </a:p>
          <a:p>
            <a:pPr algn="just"/>
            <a:endParaRPr lang="en-US" sz="2200" i="1" dirty="0" smtClean="0">
              <a:solidFill>
                <a:srgbClr val="002060"/>
              </a:solidFill>
            </a:endParaRPr>
          </a:p>
          <a:p>
            <a:pPr algn="just"/>
            <a:r>
              <a:rPr lang="en-US" sz="2200" i="1" dirty="0" smtClean="0">
                <a:solidFill>
                  <a:srgbClr val="002060"/>
                </a:solidFill>
              </a:rPr>
              <a:t>The disciples of Christ are gathered in their tent, engaged in lively conversation</a:t>
            </a:r>
          </a:p>
          <a:p>
            <a:pPr algn="just"/>
            <a:endParaRPr lang="en-US" sz="2200" i="1" dirty="0" smtClean="0">
              <a:solidFill>
                <a:srgbClr val="002060"/>
              </a:solidFill>
            </a:endParaRPr>
          </a:p>
          <a:p>
            <a:pPr algn="just"/>
            <a:r>
              <a:rPr lang="en-US" sz="2200" u="sng" dirty="0" smtClean="0">
                <a:solidFill>
                  <a:srgbClr val="002060"/>
                </a:solidFill>
              </a:rPr>
              <a:t>The animator provides instruction. Participants will enter the tent and become the </a:t>
            </a:r>
            <a:r>
              <a:rPr lang="en-US" sz="2200" i="1" u="sng" dirty="0" smtClean="0">
                <a:solidFill>
                  <a:srgbClr val="002060"/>
                </a:solidFill>
              </a:rPr>
              <a:t>disciples of </a:t>
            </a:r>
            <a:r>
              <a:rPr lang="en-US" sz="2200" i="1" u="sng" dirty="0" smtClean="0">
                <a:solidFill>
                  <a:srgbClr val="002060"/>
                </a:solidFill>
              </a:rPr>
              <a:t>Christ</a:t>
            </a:r>
            <a:endParaRPr lang="en-US" sz="2200" b="1" u="sng" dirty="0" smtClean="0">
              <a:solidFill>
                <a:srgbClr val="002060"/>
              </a:solidFill>
            </a:endParaRPr>
          </a:p>
          <a:p>
            <a:pPr algn="just">
              <a:buNone/>
            </a:pPr>
            <a:r>
              <a:rPr lang="el-GR" sz="2000" dirty="0" smtClean="0">
                <a:solidFill>
                  <a:srgbClr val="002060"/>
                </a:solidFill>
              </a:rPr>
              <a:t>	</a:t>
            </a:r>
            <a:endParaRPr lang="el-GR" sz="2000" i="1" dirty="0" smtClean="0">
              <a:solidFill>
                <a:srgbClr val="002060"/>
              </a:solidFill>
            </a:endParaRPr>
          </a:p>
          <a:p>
            <a:pPr algn="just"/>
            <a:endParaRPr lang="el-GR" sz="2200" dirty="0">
              <a:solidFill>
                <a:srgbClr val="002060"/>
              </a:solidFill>
            </a:endParaRPr>
          </a:p>
        </p:txBody>
      </p:sp>
      <p:pic>
        <p:nvPicPr>
          <p:cNvPr id="4" name="Picture 4" descr="Dive for your own pearls in the Persian Gulf - The Peak Magazine"/>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7931020" y="4398947"/>
            <a:ext cx="4596882" cy="2682988"/>
          </a:xfrm>
          <a:prstGeom prst="rect">
            <a:avLst/>
          </a:prstGeom>
          <a:ln>
            <a:noFill/>
          </a:ln>
          <a:effectLst>
            <a:softEdge rad="635000"/>
          </a:effectLst>
        </p:spPr>
      </p:pic>
    </p:spTree>
    <p:extLst>
      <p:ext uri="{BB962C8B-B14F-4D97-AF65-F5344CB8AC3E}">
        <p14:creationId xmlns="" xmlns:p14="http://schemas.microsoft.com/office/powerpoint/2010/main" val="148576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57A076-BE83-B3B7-4DD5-8E991FE70E24}"/>
              </a:ext>
            </a:extLst>
          </p:cNvPr>
          <p:cNvSpPr>
            <a:spLocks noGrp="1"/>
          </p:cNvSpPr>
          <p:nvPr>
            <p:ph type="title"/>
          </p:nvPr>
        </p:nvSpPr>
        <p:spPr/>
        <p:txBody>
          <a:bodyPr>
            <a:normAutofit/>
          </a:bodyPr>
          <a:lstStyle/>
          <a:p>
            <a:r>
              <a:rPr lang="en-US" sz="4400" dirty="0">
                <a:latin typeface="+mn-lt"/>
              </a:rPr>
              <a:t>Action, 2</a:t>
            </a:r>
            <a:r>
              <a:rPr lang="en-US" sz="4400" baseline="30000" dirty="0">
                <a:latin typeface="+mn-lt"/>
              </a:rPr>
              <a:t>st</a:t>
            </a:r>
            <a:r>
              <a:rPr lang="en-US" sz="4400" dirty="0">
                <a:latin typeface="+mn-lt"/>
              </a:rPr>
              <a:t>  point of view </a:t>
            </a:r>
            <a:endParaRPr lang="el-GR" sz="4400" dirty="0">
              <a:latin typeface="+mn-lt"/>
            </a:endParaRPr>
          </a:p>
        </p:txBody>
      </p:sp>
      <p:sp>
        <p:nvSpPr>
          <p:cNvPr id="3" name="Θέση περιεχομένου 2">
            <a:extLst>
              <a:ext uri="{FF2B5EF4-FFF2-40B4-BE49-F238E27FC236}">
                <a16:creationId xmlns="" xmlns:a16="http://schemas.microsoft.com/office/drawing/2014/main" id="{37F6D2C4-806A-DFE2-2F66-7524ECDFE2FA}"/>
              </a:ext>
            </a:extLst>
          </p:cNvPr>
          <p:cNvSpPr>
            <a:spLocks noGrp="1"/>
          </p:cNvSpPr>
          <p:nvPr>
            <p:ph idx="1"/>
          </p:nvPr>
        </p:nvSpPr>
        <p:spPr/>
        <p:txBody>
          <a:bodyPr>
            <a:normAutofit/>
          </a:bodyPr>
          <a:lstStyle/>
          <a:p>
            <a:pPr algn="just"/>
            <a:r>
              <a:rPr lang="en-US" sz="2200" b="1" dirty="0" smtClean="0">
                <a:solidFill>
                  <a:srgbClr val="002060"/>
                </a:solidFill>
              </a:rPr>
              <a:t>The president arrives at the tent. 2st point of view : ‘‘ He believes he acts for the greater good and defends his actions and policies</a:t>
            </a:r>
            <a:r>
              <a:rPr lang="en-US" sz="2200" b="1" dirty="0" smtClean="0">
                <a:solidFill>
                  <a:srgbClr val="002060"/>
                </a:solidFill>
              </a:rPr>
              <a:t>.’</a:t>
            </a:r>
            <a:endParaRPr lang="en-US" sz="2200" b="1" dirty="0" smtClean="0">
              <a:solidFill>
                <a:srgbClr val="002060"/>
              </a:solidFill>
            </a:endParaRPr>
          </a:p>
          <a:p>
            <a:pPr algn="just">
              <a:buNone/>
            </a:pPr>
            <a:endParaRPr lang="en-US" sz="2200" i="1" dirty="0" smtClean="0">
              <a:solidFill>
                <a:srgbClr val="002060"/>
              </a:solidFill>
            </a:endParaRPr>
          </a:p>
          <a:p>
            <a:pPr algn="just">
              <a:buNone/>
            </a:pPr>
            <a:r>
              <a:rPr lang="en-US" sz="2200" i="1" dirty="0" smtClean="0">
                <a:solidFill>
                  <a:srgbClr val="002060"/>
                </a:solidFill>
              </a:rPr>
              <a:t>   ‘‘</a:t>
            </a:r>
            <a:r>
              <a:rPr lang="en-US" sz="2200" i="1" dirty="0" err="1" smtClean="0">
                <a:solidFill>
                  <a:srgbClr val="002060"/>
                </a:solidFill>
              </a:rPr>
              <a:t>Goodmorning</a:t>
            </a:r>
            <a:r>
              <a:rPr lang="en-US" sz="2200" i="1" dirty="0" smtClean="0">
                <a:solidFill>
                  <a:srgbClr val="002060"/>
                </a:solidFill>
              </a:rPr>
              <a:t>! May I introduce myself or do you already know me? Everybody knows me! I am the President of the village and also President merchants‘ cooperative</a:t>
            </a:r>
            <a:r>
              <a:rPr lang="en-US" sz="2200" dirty="0" smtClean="0">
                <a:solidFill>
                  <a:srgbClr val="002060"/>
                </a:solidFill>
              </a:rPr>
              <a:t>.</a:t>
            </a:r>
            <a:r>
              <a:rPr lang="el-GR" sz="2200" dirty="0" smtClean="0">
                <a:solidFill>
                  <a:srgbClr val="002060"/>
                </a:solidFill>
              </a:rPr>
              <a:t> </a:t>
            </a:r>
            <a:r>
              <a:rPr lang="en-US" sz="2200" i="1" dirty="0" smtClean="0">
                <a:solidFill>
                  <a:srgbClr val="002060"/>
                </a:solidFill>
              </a:rPr>
              <a:t>I need your help. I would like to hear your opinion. Have you noticed anything unusual happening in the lake? It seems like someone is destroying the pearls and the lake is gradually emptying. Rumors are circulating about this. I'm trying to locate Matthew, my confidant. Does anyone have information about his whereabouts? He is responsible for managing the pearl collection process…</a:t>
            </a:r>
          </a:p>
          <a:p>
            <a:pPr algn="just">
              <a:buNone/>
            </a:pPr>
            <a:r>
              <a:rPr lang="en-US" sz="2200" i="1" dirty="0" smtClean="0">
                <a:solidFill>
                  <a:srgbClr val="002060"/>
                </a:solidFill>
              </a:rPr>
              <a:t>    I assist the villagers and manage the village. I promote the export of pearls. Our products attract visitors, increasing tourism.  I also support local </a:t>
            </a:r>
            <a:r>
              <a:rPr lang="en-US" sz="2200" i="1" dirty="0" smtClean="0">
                <a:solidFill>
                  <a:srgbClr val="002060"/>
                </a:solidFill>
              </a:rPr>
              <a:t>merchants’’</a:t>
            </a:r>
            <a:endParaRPr lang="el-GR" sz="2200" i="1" dirty="0" smtClean="0">
              <a:solidFill>
                <a:srgbClr val="002060"/>
              </a:solidFill>
            </a:endParaRPr>
          </a:p>
          <a:p>
            <a:pPr algn="just">
              <a:buNone/>
            </a:pPr>
            <a:endParaRPr lang="el-GR" sz="2200" i="1" dirty="0" smtClean="0">
              <a:solidFill>
                <a:srgbClr val="002060"/>
              </a:solidFill>
            </a:endParaRPr>
          </a:p>
          <a:p>
            <a:pPr algn="just">
              <a:buNone/>
            </a:pPr>
            <a:endParaRPr lang="el-GR" sz="2200" i="1" dirty="0">
              <a:solidFill>
                <a:srgbClr val="002060"/>
              </a:solidFill>
            </a:endParaRPr>
          </a:p>
        </p:txBody>
      </p:sp>
    </p:spTree>
    <p:extLst>
      <p:ext uri="{BB962C8B-B14F-4D97-AF65-F5344CB8AC3E}">
        <p14:creationId xmlns="" xmlns:p14="http://schemas.microsoft.com/office/powerpoint/2010/main" val="49408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088C0C1-EB76-7217-55AD-D6494F9FF242}"/>
              </a:ext>
            </a:extLst>
          </p:cNvPr>
          <p:cNvSpPr>
            <a:spLocks noGrp="1"/>
          </p:cNvSpPr>
          <p:nvPr>
            <p:ph type="title"/>
          </p:nvPr>
        </p:nvSpPr>
        <p:spPr/>
        <p:txBody>
          <a:bodyPr>
            <a:normAutofit/>
          </a:bodyPr>
          <a:lstStyle/>
          <a:p>
            <a:r>
              <a:rPr lang="en-US" sz="4400" kern="100" dirty="0">
                <a:effectLst/>
                <a:latin typeface="+mn-lt"/>
                <a:ea typeface="Aptos" panose="020B0004020202020204" pitchFamily="34" charset="0"/>
                <a:cs typeface="Times New Roman" panose="02020603050405020304" pitchFamily="18" charset="0"/>
              </a:rPr>
              <a:t>Assimilation activity </a:t>
            </a:r>
            <a:r>
              <a:rPr lang="en-US" sz="4400" kern="100" dirty="0" smtClean="0">
                <a:effectLst/>
                <a:latin typeface="+mn-lt"/>
                <a:ea typeface="Aptos" panose="020B0004020202020204" pitchFamily="34" charset="0"/>
                <a:cs typeface="Times New Roman" panose="02020603050405020304" pitchFamily="18" charset="0"/>
              </a:rPr>
              <a:t>A</a:t>
            </a:r>
            <a:endParaRPr lang="el-GR" sz="4400" dirty="0">
              <a:latin typeface="+mn-lt"/>
            </a:endParaRPr>
          </a:p>
        </p:txBody>
      </p:sp>
      <p:sp>
        <p:nvSpPr>
          <p:cNvPr id="3" name="Θέση περιεχομένου 2">
            <a:extLst>
              <a:ext uri="{FF2B5EF4-FFF2-40B4-BE49-F238E27FC236}">
                <a16:creationId xmlns="" xmlns:a16="http://schemas.microsoft.com/office/drawing/2014/main" id="{9AF3BBC2-A1DF-B254-39F0-CB591C18C4E6}"/>
              </a:ext>
            </a:extLst>
          </p:cNvPr>
          <p:cNvSpPr>
            <a:spLocks noGrp="1"/>
          </p:cNvSpPr>
          <p:nvPr>
            <p:ph idx="1"/>
          </p:nvPr>
        </p:nvSpPr>
        <p:spPr/>
        <p:txBody>
          <a:bodyPr/>
          <a:lstStyle/>
          <a:p>
            <a:pPr algn="just"/>
            <a:r>
              <a:rPr lang="en-US" sz="2200" b="1" dirty="0" smtClean="0">
                <a:solidFill>
                  <a:srgbClr val="002060"/>
                </a:solidFill>
              </a:rPr>
              <a:t>A secret ballot</a:t>
            </a:r>
          </a:p>
          <a:p>
            <a:pPr algn="just">
              <a:buNone/>
            </a:pPr>
            <a:r>
              <a:rPr lang="en-US" sz="2200" i="1" dirty="0" smtClean="0">
                <a:solidFill>
                  <a:srgbClr val="002060"/>
                </a:solidFill>
              </a:rPr>
              <a:t>   </a:t>
            </a:r>
            <a:r>
              <a:rPr lang="en-US" sz="2200" dirty="0" smtClean="0">
                <a:solidFill>
                  <a:srgbClr val="002060"/>
                </a:solidFill>
              </a:rPr>
              <a:t>By coincidence, the village is currently holding elections for president</a:t>
            </a:r>
          </a:p>
          <a:p>
            <a:pPr algn="just">
              <a:buNone/>
            </a:pPr>
            <a:r>
              <a:rPr lang="en-US" sz="2200" dirty="0" smtClean="0">
                <a:solidFill>
                  <a:srgbClr val="002060"/>
                </a:solidFill>
              </a:rPr>
              <a:t>   during this period</a:t>
            </a:r>
          </a:p>
          <a:p>
            <a:pPr algn="just">
              <a:buNone/>
            </a:pPr>
            <a:r>
              <a:rPr lang="en-US" sz="2200" dirty="0" smtClean="0">
                <a:solidFill>
                  <a:srgbClr val="002060"/>
                </a:solidFill>
              </a:rPr>
              <a:t>   </a:t>
            </a:r>
          </a:p>
          <a:p>
            <a:pPr algn="just">
              <a:buNone/>
            </a:pPr>
            <a:r>
              <a:rPr lang="en-US" sz="2200" dirty="0" smtClean="0">
                <a:solidFill>
                  <a:srgbClr val="002060"/>
                </a:solidFill>
              </a:rPr>
              <a:t>   </a:t>
            </a:r>
            <a:r>
              <a:rPr lang="en-US" sz="2200" u="sng" dirty="0" smtClean="0">
                <a:solidFill>
                  <a:srgbClr val="002060"/>
                </a:solidFill>
              </a:rPr>
              <a:t>Participants are invited to a secret ballot</a:t>
            </a:r>
          </a:p>
          <a:p>
            <a:endParaRPr lang="el-GR" dirty="0"/>
          </a:p>
        </p:txBody>
      </p:sp>
      <p:pic>
        <p:nvPicPr>
          <p:cNvPr id="7170" name="Picture 2" descr="1.653.905 εικόνες για «Ψήφος», φωτογραφίες στοκ, αντικείμενα 3D και vector  | Shutterstock"/>
          <p:cNvPicPr>
            <a:picLocks noChangeAspect="1" noChangeArrowheads="1"/>
          </p:cNvPicPr>
          <p:nvPr/>
        </p:nvPicPr>
        <p:blipFill>
          <a:blip r:embed="rId2" cstate="print">
            <a:duotone>
              <a:schemeClr val="accent3">
                <a:shade val="45000"/>
                <a:satMod val="135000"/>
              </a:schemeClr>
              <a:prstClr val="white"/>
            </a:duotone>
            <a:lum bright="10000"/>
          </a:blip>
          <a:srcRect l="9223" t="6070" r="8537" b="21365"/>
          <a:stretch>
            <a:fillRect/>
          </a:stretch>
        </p:blipFill>
        <p:spPr bwMode="auto">
          <a:xfrm>
            <a:off x="6680717" y="3918857"/>
            <a:ext cx="5262467" cy="2631232"/>
          </a:xfrm>
          <a:prstGeom prst="rect">
            <a:avLst/>
          </a:prstGeom>
          <a:ln>
            <a:noFill/>
          </a:ln>
          <a:effectLst>
            <a:softEdge rad="112500"/>
          </a:effectLst>
        </p:spPr>
      </p:pic>
    </p:spTree>
    <p:extLst>
      <p:ext uri="{BB962C8B-B14F-4D97-AF65-F5344CB8AC3E}">
        <p14:creationId xmlns="" xmlns:p14="http://schemas.microsoft.com/office/powerpoint/2010/main" val="252546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51CFC8-6239-F063-624B-5A341131CAD1}"/>
              </a:ext>
            </a:extLst>
          </p:cNvPr>
          <p:cNvSpPr>
            <a:spLocks noGrp="1"/>
          </p:cNvSpPr>
          <p:nvPr>
            <p:ph type="title"/>
          </p:nvPr>
        </p:nvSpPr>
        <p:spPr/>
        <p:txBody>
          <a:bodyPr>
            <a:normAutofit/>
          </a:bodyPr>
          <a:lstStyle/>
          <a:p>
            <a:r>
              <a:rPr lang="en-US" sz="4400" kern="100" dirty="0">
                <a:effectLst/>
                <a:latin typeface="+mn-lt"/>
                <a:ea typeface="Aptos" panose="020B0004020202020204" pitchFamily="34" charset="0"/>
                <a:cs typeface="Times New Roman" panose="02020603050405020304" pitchFamily="18" charset="0"/>
              </a:rPr>
              <a:t>Assimilation activity </a:t>
            </a:r>
            <a:r>
              <a:rPr lang="en-US" sz="4400" kern="100" dirty="0" err="1">
                <a:latin typeface="+mn-lt"/>
                <a:ea typeface="Aptos" panose="020B0004020202020204" pitchFamily="34" charset="0"/>
                <a:cs typeface="Times New Roman" panose="02020603050405020304" pitchFamily="18" charset="0"/>
              </a:rPr>
              <a:t>B</a:t>
            </a:r>
            <a:r>
              <a:rPr lang="en-US" sz="4400" kern="100" dirty="0" err="1" smtClean="0">
                <a:effectLst/>
                <a:latin typeface="+mn-lt"/>
                <a:ea typeface="Aptos" panose="020B0004020202020204" pitchFamily="34" charset="0"/>
                <a:cs typeface="Times New Roman" panose="02020603050405020304" pitchFamily="18" charset="0"/>
              </a:rPr>
              <a:t>_Forum</a:t>
            </a:r>
            <a:r>
              <a:rPr lang="en-US" sz="4400" kern="100" dirty="0" smtClean="0">
                <a:effectLst/>
                <a:latin typeface="+mn-lt"/>
                <a:ea typeface="Aptos" panose="020B0004020202020204" pitchFamily="34" charset="0"/>
                <a:cs typeface="Times New Roman" panose="02020603050405020304" pitchFamily="18" charset="0"/>
              </a:rPr>
              <a:t> </a:t>
            </a:r>
            <a:r>
              <a:rPr lang="en-US" sz="4400" kern="100" dirty="0">
                <a:effectLst/>
                <a:latin typeface="+mn-lt"/>
                <a:ea typeface="Aptos" panose="020B0004020202020204" pitchFamily="34" charset="0"/>
                <a:cs typeface="Times New Roman" panose="02020603050405020304" pitchFamily="18" charset="0"/>
              </a:rPr>
              <a:t>Theatre</a:t>
            </a:r>
            <a:endParaRPr lang="el-GR" sz="4400" dirty="0">
              <a:latin typeface="+mn-lt"/>
            </a:endParaRPr>
          </a:p>
        </p:txBody>
      </p:sp>
      <p:sp>
        <p:nvSpPr>
          <p:cNvPr id="3" name="Θέση περιεχομένου 2">
            <a:extLst>
              <a:ext uri="{FF2B5EF4-FFF2-40B4-BE49-F238E27FC236}">
                <a16:creationId xmlns="" xmlns:a16="http://schemas.microsoft.com/office/drawing/2014/main" id="{CAB378B1-8800-E4BA-EF3E-B02C2F2357EE}"/>
              </a:ext>
            </a:extLst>
          </p:cNvPr>
          <p:cNvSpPr>
            <a:spLocks noGrp="1"/>
          </p:cNvSpPr>
          <p:nvPr>
            <p:ph idx="1"/>
          </p:nvPr>
        </p:nvSpPr>
        <p:spPr/>
        <p:txBody>
          <a:bodyPr/>
          <a:lstStyle/>
          <a:p>
            <a:pPr algn="just"/>
            <a:r>
              <a:rPr lang="en-US" sz="2200" b="1" dirty="0" smtClean="0">
                <a:solidFill>
                  <a:srgbClr val="002060"/>
                </a:solidFill>
              </a:rPr>
              <a:t>President for a day</a:t>
            </a:r>
          </a:p>
          <a:p>
            <a:pPr algn="just">
              <a:buNone/>
            </a:pPr>
            <a:r>
              <a:rPr lang="en-US" sz="2200" dirty="0" smtClean="0">
                <a:solidFill>
                  <a:srgbClr val="002060"/>
                </a:solidFill>
              </a:rPr>
              <a:t>    In the lake area, there is a very ancient custom where every year,</a:t>
            </a:r>
          </a:p>
          <a:p>
            <a:pPr algn="just">
              <a:buNone/>
            </a:pPr>
            <a:r>
              <a:rPr lang="en-US" sz="2200" dirty="0" smtClean="0">
                <a:solidFill>
                  <a:srgbClr val="002060"/>
                </a:solidFill>
              </a:rPr>
              <a:t>    every resident becomes the president for a day</a:t>
            </a:r>
          </a:p>
          <a:p>
            <a:pPr algn="just">
              <a:buNone/>
            </a:pPr>
            <a:endParaRPr lang="en-US" sz="2200" dirty="0" smtClean="0">
              <a:solidFill>
                <a:srgbClr val="002060"/>
              </a:solidFill>
            </a:endParaRPr>
          </a:p>
          <a:p>
            <a:pPr algn="just">
              <a:buNone/>
            </a:pPr>
            <a:r>
              <a:rPr lang="en-US" sz="2200" dirty="0" smtClean="0">
                <a:solidFill>
                  <a:srgbClr val="002060"/>
                </a:solidFill>
              </a:rPr>
              <a:t>	</a:t>
            </a:r>
            <a:r>
              <a:rPr lang="en-US" sz="2200" u="sng" dirty="0" smtClean="0">
                <a:solidFill>
                  <a:srgbClr val="002060"/>
                </a:solidFill>
              </a:rPr>
              <a:t>Each resident, as president for a day, presents their proposal for managing the lake to the village assembly</a:t>
            </a:r>
          </a:p>
          <a:p>
            <a:endParaRPr lang="en-US" sz="2400" dirty="0" smtClean="0">
              <a:solidFill>
                <a:srgbClr val="002060"/>
              </a:solidFill>
            </a:endParaRPr>
          </a:p>
          <a:p>
            <a:endParaRPr lang="el-GR" dirty="0"/>
          </a:p>
        </p:txBody>
      </p:sp>
      <p:pic>
        <p:nvPicPr>
          <p:cNvPr id="8194" name="Picture 2" descr="Free President Cliparts, Download Free President Cliparts png - Clip Art  Library"/>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0300570" y="4126950"/>
            <a:ext cx="1445181" cy="2731050"/>
          </a:xfrm>
          <a:prstGeom prst="rect">
            <a:avLst/>
          </a:prstGeom>
          <a:noFill/>
        </p:spPr>
      </p:pic>
    </p:spTree>
    <p:extLst>
      <p:ext uri="{BB962C8B-B14F-4D97-AF65-F5344CB8AC3E}">
        <p14:creationId xmlns="" xmlns:p14="http://schemas.microsoft.com/office/powerpoint/2010/main" val="304609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8760FEA-600D-ADF7-1BD1-AC853DE6BA16}"/>
              </a:ext>
            </a:extLst>
          </p:cNvPr>
          <p:cNvSpPr>
            <a:spLocks noGrp="1"/>
          </p:cNvSpPr>
          <p:nvPr>
            <p:ph type="title"/>
          </p:nvPr>
        </p:nvSpPr>
        <p:spPr/>
        <p:txBody>
          <a:bodyPr>
            <a:normAutofit/>
          </a:bodyPr>
          <a:lstStyle/>
          <a:p>
            <a:r>
              <a:rPr lang="en-US" sz="4400" dirty="0">
                <a:latin typeface="+mn-lt"/>
              </a:rPr>
              <a:t>Action - announcement of decision</a:t>
            </a:r>
            <a:endParaRPr lang="el-GR" sz="4400" dirty="0">
              <a:latin typeface="+mn-lt"/>
            </a:endParaRPr>
          </a:p>
        </p:txBody>
      </p:sp>
      <p:sp>
        <p:nvSpPr>
          <p:cNvPr id="3" name="Θέση περιεχομένου 2">
            <a:extLst>
              <a:ext uri="{FF2B5EF4-FFF2-40B4-BE49-F238E27FC236}">
                <a16:creationId xmlns="" xmlns:a16="http://schemas.microsoft.com/office/drawing/2014/main" id="{FF9604E1-0ED1-A0EF-EA7F-69B6FE0C3E96}"/>
              </a:ext>
            </a:extLst>
          </p:cNvPr>
          <p:cNvSpPr>
            <a:spLocks noGrp="1"/>
          </p:cNvSpPr>
          <p:nvPr>
            <p:ph idx="1"/>
          </p:nvPr>
        </p:nvSpPr>
        <p:spPr/>
        <p:txBody>
          <a:bodyPr/>
          <a:lstStyle/>
          <a:p>
            <a:pPr algn="just"/>
            <a:r>
              <a:rPr lang="en-US" sz="2200" dirty="0" smtClean="0">
                <a:solidFill>
                  <a:srgbClr val="002060"/>
                </a:solidFill>
              </a:rPr>
              <a:t>The disciples are in the tent. Matthew is coming back. </a:t>
            </a:r>
            <a:r>
              <a:rPr lang="en-US" sz="2200" b="1" dirty="0" smtClean="0">
                <a:solidFill>
                  <a:srgbClr val="002060"/>
                </a:solidFill>
              </a:rPr>
              <a:t>Decision</a:t>
            </a:r>
          </a:p>
          <a:p>
            <a:pPr algn="just">
              <a:buNone/>
            </a:pPr>
            <a:endParaRPr lang="en-US" sz="2200" dirty="0" smtClean="0">
              <a:solidFill>
                <a:srgbClr val="002060"/>
              </a:solidFill>
            </a:endParaRPr>
          </a:p>
          <a:p>
            <a:pPr algn="just"/>
            <a:r>
              <a:rPr lang="en-US" sz="2200" b="1" dirty="0" smtClean="0">
                <a:solidFill>
                  <a:srgbClr val="002060"/>
                </a:solidFill>
              </a:rPr>
              <a:t>Announcement</a:t>
            </a:r>
            <a:endParaRPr lang="el-GR" sz="2200" b="1" dirty="0" smtClean="0">
              <a:solidFill>
                <a:srgbClr val="002060"/>
              </a:solidFill>
            </a:endParaRPr>
          </a:p>
          <a:p>
            <a:pPr algn="just">
              <a:buNone/>
            </a:pPr>
            <a:r>
              <a:rPr lang="en-US" sz="2200" dirty="0" smtClean="0">
                <a:solidFill>
                  <a:srgbClr val="002060"/>
                </a:solidFill>
              </a:rPr>
              <a:t>	The board of review arrives! Will they decide to </a:t>
            </a:r>
            <a:r>
              <a:rPr lang="en-US" sz="2200" b="1" dirty="0" smtClean="0">
                <a:solidFill>
                  <a:srgbClr val="002060"/>
                </a:solidFill>
              </a:rPr>
              <a:t>offer the “Golden Seashell” prize </a:t>
            </a:r>
            <a:r>
              <a:rPr lang="en-US" sz="2200" dirty="0" smtClean="0">
                <a:solidFill>
                  <a:srgbClr val="002060"/>
                </a:solidFill>
              </a:rPr>
              <a:t>for this year?</a:t>
            </a:r>
          </a:p>
          <a:p>
            <a:endParaRPr lang="el-GR" dirty="0">
              <a:solidFill>
                <a:srgbClr val="002060"/>
              </a:solidFill>
            </a:endParaRPr>
          </a:p>
        </p:txBody>
      </p:sp>
      <p:pic>
        <p:nvPicPr>
          <p:cNvPr id="10" name="Picture 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7891688" y="4056273"/>
            <a:ext cx="3500989" cy="2456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3514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62E9A5-0466-847F-88A4-7AAE194F5FB6}"/>
              </a:ext>
            </a:extLst>
          </p:cNvPr>
          <p:cNvSpPr>
            <a:spLocks noGrp="1"/>
          </p:cNvSpPr>
          <p:nvPr>
            <p:ph type="title"/>
          </p:nvPr>
        </p:nvSpPr>
        <p:spPr>
          <a:xfrm>
            <a:off x="581609" y="1226603"/>
            <a:ext cx="10972800" cy="1143000"/>
          </a:xfrm>
        </p:spPr>
        <p:txBody>
          <a:bodyPr>
            <a:normAutofit fontScale="90000"/>
          </a:bodyPr>
          <a:lstStyle/>
          <a:p>
            <a:r>
              <a:rPr lang="en-US" i="1" dirty="0" smtClean="0">
                <a:solidFill>
                  <a:srgbClr val="002060"/>
                </a:solidFill>
                <a:latin typeface="+mn-lt"/>
              </a:rPr>
              <a:t>Filling the nets, emptying the marine life</a:t>
            </a:r>
            <a:r>
              <a:rPr lang="el-GR" dirty="0" smtClean="0">
                <a:latin typeface="+mn-lt"/>
              </a:rPr>
              <a:t/>
            </a:r>
            <a:br>
              <a:rPr lang="el-GR" dirty="0" smtClean="0">
                <a:latin typeface="+mn-lt"/>
              </a:rPr>
            </a:br>
            <a:endParaRPr lang="el-GR" dirty="0">
              <a:latin typeface="+mn-lt"/>
            </a:endParaRPr>
          </a:p>
        </p:txBody>
      </p:sp>
      <p:sp>
        <p:nvSpPr>
          <p:cNvPr id="3" name="Θέση περιεχομένου 2">
            <a:extLst>
              <a:ext uri="{FF2B5EF4-FFF2-40B4-BE49-F238E27FC236}">
                <a16:creationId xmlns="" xmlns:a16="http://schemas.microsoft.com/office/drawing/2014/main" id="{DD591FEC-FB78-C1C4-E141-9BD58FA091D8}"/>
              </a:ext>
            </a:extLst>
          </p:cNvPr>
          <p:cNvSpPr>
            <a:spLocks noGrp="1"/>
          </p:cNvSpPr>
          <p:nvPr>
            <p:ph idx="1"/>
          </p:nvPr>
        </p:nvSpPr>
        <p:spPr>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r">
              <a:buNone/>
            </a:pPr>
            <a:endPar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r">
              <a:buNone/>
            </a:pPr>
            <a:endPar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r">
              <a:buNone/>
            </a:pPr>
            <a:endPar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r">
              <a:buNone/>
            </a:pPr>
            <a:endPar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r">
              <a:buNone/>
            </a:pPr>
            <a:endPar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r">
              <a:buNone/>
            </a:pPr>
            <a:r>
              <a:rPr lang="en-US" dirty="0" err="1" smtClean="0">
                <a:ln w="10541" cmpd="sng">
                  <a:solidFill>
                    <a:srgbClr val="7D7D7D">
                      <a:tint val="100000"/>
                      <a:shade val="100000"/>
                      <a:satMod val="110000"/>
                    </a:srgbClr>
                  </a:solidFill>
                  <a:prstDash val="solid"/>
                </a:ln>
                <a:solidFill>
                  <a:srgbClr val="002060"/>
                </a:solidFill>
              </a:rPr>
              <a:t>Marianthi</a:t>
            </a:r>
            <a:r>
              <a:rPr lang="en-US" dirty="0" smtClean="0">
                <a:ln w="10541" cmpd="sng">
                  <a:solidFill>
                    <a:srgbClr val="7D7D7D">
                      <a:tint val="100000"/>
                      <a:shade val="100000"/>
                      <a:satMod val="110000"/>
                    </a:srgbClr>
                  </a:solidFill>
                  <a:prstDash val="solid"/>
                </a:ln>
                <a:solidFill>
                  <a:srgbClr val="002060"/>
                </a:solidFill>
              </a:rPr>
              <a:t> </a:t>
            </a:r>
            <a:r>
              <a:rPr lang="en-US" dirty="0" err="1" smtClean="0">
                <a:ln w="10541" cmpd="sng">
                  <a:solidFill>
                    <a:srgbClr val="7D7D7D">
                      <a:tint val="100000"/>
                      <a:shade val="100000"/>
                      <a:satMod val="110000"/>
                    </a:srgbClr>
                  </a:solidFill>
                  <a:prstDash val="solid"/>
                </a:ln>
                <a:solidFill>
                  <a:srgbClr val="002060"/>
                </a:solidFill>
              </a:rPr>
              <a:t>Antzoulatou</a:t>
            </a:r>
            <a:endParaRPr lang="en-US" dirty="0" smtClean="0">
              <a:ln w="10541" cmpd="sng">
                <a:solidFill>
                  <a:srgbClr val="7D7D7D">
                    <a:tint val="100000"/>
                    <a:shade val="100000"/>
                    <a:satMod val="110000"/>
                  </a:srgbClr>
                </a:solidFill>
                <a:prstDash val="solid"/>
              </a:ln>
              <a:solidFill>
                <a:srgbClr val="002060"/>
              </a:solidFill>
            </a:endParaRPr>
          </a:p>
          <a:p>
            <a:pPr algn="r">
              <a:buNone/>
            </a:pPr>
            <a:r>
              <a:rPr lang="en-US" dirty="0" smtClean="0">
                <a:ln w="10541" cmpd="sng">
                  <a:solidFill>
                    <a:srgbClr val="7D7D7D">
                      <a:tint val="100000"/>
                      <a:shade val="100000"/>
                      <a:satMod val="110000"/>
                    </a:srgbClr>
                  </a:solidFill>
                  <a:prstDash val="solid"/>
                </a:ln>
                <a:solidFill>
                  <a:srgbClr val="002060"/>
                </a:solidFill>
              </a:rPr>
              <a:t>Sofia </a:t>
            </a:r>
            <a:r>
              <a:rPr lang="en-US" dirty="0" err="1" smtClean="0">
                <a:ln w="10541" cmpd="sng">
                  <a:solidFill>
                    <a:srgbClr val="7D7D7D">
                      <a:tint val="100000"/>
                      <a:shade val="100000"/>
                      <a:satMod val="110000"/>
                    </a:srgbClr>
                  </a:solidFill>
                  <a:prstDash val="solid"/>
                </a:ln>
                <a:solidFill>
                  <a:srgbClr val="002060"/>
                </a:solidFill>
              </a:rPr>
              <a:t>Dimou</a:t>
            </a:r>
            <a:endParaRPr lang="en-US" dirty="0" smtClean="0">
              <a:ln w="10541" cmpd="sng">
                <a:solidFill>
                  <a:srgbClr val="7D7D7D">
                    <a:tint val="100000"/>
                    <a:shade val="100000"/>
                    <a:satMod val="110000"/>
                  </a:srgbClr>
                </a:solidFill>
                <a:prstDash val="solid"/>
              </a:ln>
              <a:solidFill>
                <a:srgbClr val="002060"/>
              </a:solidFill>
            </a:endParaRPr>
          </a:p>
          <a:p>
            <a:pPr algn="r">
              <a:buNone/>
            </a:pPr>
            <a:r>
              <a:rPr lang="en-US" dirty="0" err="1" smtClean="0">
                <a:ln w="10541" cmpd="sng">
                  <a:solidFill>
                    <a:srgbClr val="7D7D7D">
                      <a:tint val="100000"/>
                      <a:shade val="100000"/>
                      <a:satMod val="110000"/>
                    </a:srgbClr>
                  </a:solidFill>
                  <a:prstDash val="solid"/>
                </a:ln>
                <a:solidFill>
                  <a:srgbClr val="002060"/>
                </a:solidFill>
              </a:rPr>
              <a:t>Dimitra</a:t>
            </a:r>
            <a:r>
              <a:rPr lang="en-US" dirty="0" smtClean="0">
                <a:ln w="10541" cmpd="sng">
                  <a:solidFill>
                    <a:srgbClr val="7D7D7D">
                      <a:tint val="100000"/>
                      <a:shade val="100000"/>
                      <a:satMod val="110000"/>
                    </a:srgbClr>
                  </a:solidFill>
                  <a:prstDash val="solid"/>
                </a:ln>
                <a:solidFill>
                  <a:srgbClr val="002060"/>
                </a:solidFill>
              </a:rPr>
              <a:t> </a:t>
            </a:r>
            <a:r>
              <a:rPr lang="en-US" dirty="0" err="1" smtClean="0">
                <a:ln w="10541" cmpd="sng">
                  <a:solidFill>
                    <a:srgbClr val="7D7D7D">
                      <a:tint val="100000"/>
                      <a:shade val="100000"/>
                      <a:satMod val="110000"/>
                    </a:srgbClr>
                  </a:solidFill>
                  <a:prstDash val="solid"/>
                </a:ln>
                <a:solidFill>
                  <a:srgbClr val="002060"/>
                </a:solidFill>
              </a:rPr>
              <a:t>Theodoropoulou</a:t>
            </a:r>
            <a:endParaRPr lang="en-US" dirty="0" smtClean="0">
              <a:ln w="10541" cmpd="sng">
                <a:solidFill>
                  <a:srgbClr val="7D7D7D">
                    <a:tint val="100000"/>
                    <a:shade val="100000"/>
                    <a:satMod val="110000"/>
                  </a:srgbClr>
                </a:solidFill>
                <a:prstDash val="solid"/>
              </a:ln>
              <a:solidFill>
                <a:srgbClr val="002060"/>
              </a:solidFill>
            </a:endParaRPr>
          </a:p>
          <a:p>
            <a:pPr algn="r">
              <a:buNone/>
            </a:pPr>
            <a:r>
              <a:rPr lang="en-US" dirty="0" err="1" smtClean="0">
                <a:ln w="10541" cmpd="sng">
                  <a:solidFill>
                    <a:srgbClr val="7D7D7D">
                      <a:tint val="100000"/>
                      <a:shade val="100000"/>
                      <a:satMod val="110000"/>
                    </a:srgbClr>
                  </a:solidFill>
                  <a:prstDash val="solid"/>
                </a:ln>
                <a:solidFill>
                  <a:srgbClr val="002060"/>
                </a:solidFill>
              </a:rPr>
              <a:t>Vasilis</a:t>
            </a:r>
            <a:r>
              <a:rPr lang="en-US" dirty="0" smtClean="0">
                <a:ln w="10541" cmpd="sng">
                  <a:solidFill>
                    <a:srgbClr val="7D7D7D">
                      <a:tint val="100000"/>
                      <a:shade val="100000"/>
                      <a:satMod val="110000"/>
                    </a:srgbClr>
                  </a:solidFill>
                  <a:prstDash val="solid"/>
                </a:ln>
                <a:solidFill>
                  <a:srgbClr val="002060"/>
                </a:solidFill>
              </a:rPr>
              <a:t> </a:t>
            </a:r>
            <a:r>
              <a:rPr lang="en-US" dirty="0" err="1" smtClean="0">
                <a:ln w="10541" cmpd="sng">
                  <a:solidFill>
                    <a:srgbClr val="7D7D7D">
                      <a:tint val="100000"/>
                      <a:shade val="100000"/>
                      <a:satMod val="110000"/>
                    </a:srgbClr>
                  </a:solidFill>
                  <a:prstDash val="solid"/>
                </a:ln>
                <a:solidFill>
                  <a:srgbClr val="002060"/>
                </a:solidFill>
              </a:rPr>
              <a:t>Kalfakis</a:t>
            </a:r>
            <a:endParaRPr lang="en-US" dirty="0" smtClean="0">
              <a:ln w="10541" cmpd="sng">
                <a:solidFill>
                  <a:srgbClr val="7D7D7D">
                    <a:tint val="100000"/>
                    <a:shade val="100000"/>
                    <a:satMod val="110000"/>
                  </a:srgbClr>
                </a:solidFill>
                <a:prstDash val="solid"/>
              </a:ln>
              <a:solidFill>
                <a:srgbClr val="002060"/>
              </a:solidFill>
            </a:endParaRPr>
          </a:p>
          <a:p>
            <a:pPr>
              <a:buNone/>
            </a:pPr>
            <a:r>
              <a:rPr lang="en-US" b="1" dirty="0" smtClean="0">
                <a:ln w="10541" cmpd="sng">
                  <a:solidFill>
                    <a:srgbClr val="7D7D7D">
                      <a:tint val="100000"/>
                      <a:shade val="100000"/>
                      <a:satMod val="110000"/>
                    </a:srgbClr>
                  </a:solidFill>
                  <a:prstDash val="solid"/>
                </a:ln>
                <a:solidFill>
                  <a:srgbClr val="002060"/>
                </a:solidFill>
              </a:rPr>
              <a:t> </a:t>
            </a:r>
            <a:endParaRPr lang="el-GR" b="1" dirty="0">
              <a:ln w="10541" cmpd="sng">
                <a:solidFill>
                  <a:srgbClr val="7D7D7D">
                    <a:tint val="100000"/>
                    <a:shade val="100000"/>
                    <a:satMod val="110000"/>
                  </a:srgbClr>
                </a:solidFill>
                <a:prstDash val="solid"/>
              </a:ln>
              <a:solidFill>
                <a:srgbClr val="002060"/>
              </a:solidFill>
            </a:endParaRPr>
          </a:p>
        </p:txBody>
      </p:sp>
      <p:pic>
        <p:nvPicPr>
          <p:cNvPr id="4" name="Picture 2" descr="What is Overfishing? Facts, Effects and Overfishing Solutions"/>
          <p:cNvPicPr>
            <a:picLocks noChangeAspect="1" noChangeArrowheads="1"/>
          </p:cNvPicPr>
          <p:nvPr/>
        </p:nvPicPr>
        <p:blipFill>
          <a:blip r:embed="rId2" cstate="print"/>
          <a:srcRect/>
          <a:stretch>
            <a:fillRect/>
          </a:stretch>
        </p:blipFill>
        <p:spPr bwMode="auto">
          <a:xfrm>
            <a:off x="594113" y="1950098"/>
            <a:ext cx="5825348" cy="4369010"/>
          </a:xfrm>
          <a:prstGeom prst="snip1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9535885" y="1950098"/>
            <a:ext cx="2071394"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2800" dirty="0" err="1" smtClean="0">
                <a:solidFill>
                  <a:srgbClr val="002060"/>
                </a:solidFill>
              </a:rPr>
              <a:t>Alcyonides</a:t>
            </a:r>
            <a:endParaRPr lang="el-GR" sz="2800" dirty="0">
              <a:solidFill>
                <a:srgbClr val="002060"/>
              </a:solidFill>
            </a:endParaRPr>
          </a:p>
        </p:txBody>
      </p:sp>
    </p:spTree>
    <p:extLst>
      <p:ext uri="{BB962C8B-B14F-4D97-AF65-F5344CB8AC3E}">
        <p14:creationId xmlns="" xmlns:p14="http://schemas.microsoft.com/office/powerpoint/2010/main" val="420260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9B03465-1B66-255B-E7E0-A4C6941F3EDB}"/>
              </a:ext>
            </a:extLst>
          </p:cNvPr>
          <p:cNvSpPr>
            <a:spLocks noGrp="1"/>
          </p:cNvSpPr>
          <p:nvPr>
            <p:ph type="title"/>
          </p:nvPr>
        </p:nvSpPr>
        <p:spPr/>
        <p:txBody>
          <a:bodyPr>
            <a:normAutofit/>
          </a:bodyPr>
          <a:lstStyle/>
          <a:p>
            <a:r>
              <a:rPr lang="en-US" sz="4400" dirty="0">
                <a:latin typeface="+mn-lt"/>
              </a:rPr>
              <a:t>Reflection</a:t>
            </a:r>
            <a:endParaRPr lang="el-GR" sz="4400" dirty="0">
              <a:latin typeface="+mn-lt"/>
            </a:endParaRPr>
          </a:p>
        </p:txBody>
      </p:sp>
      <p:sp>
        <p:nvSpPr>
          <p:cNvPr id="3" name="Θέση περιεχομένου 2">
            <a:extLst>
              <a:ext uri="{FF2B5EF4-FFF2-40B4-BE49-F238E27FC236}">
                <a16:creationId xmlns="" xmlns:a16="http://schemas.microsoft.com/office/drawing/2014/main" id="{ABDC0F8C-A75E-5C33-C4AB-799087C5EBA3}"/>
              </a:ext>
            </a:extLst>
          </p:cNvPr>
          <p:cNvSpPr>
            <a:spLocks noGrp="1"/>
          </p:cNvSpPr>
          <p:nvPr>
            <p:ph idx="1"/>
          </p:nvPr>
        </p:nvSpPr>
        <p:spPr/>
        <p:txBody>
          <a:bodyPr/>
          <a:lstStyle/>
          <a:p>
            <a:r>
              <a:rPr lang="en-US" sz="2400" dirty="0" smtClean="0">
                <a:solidFill>
                  <a:srgbClr val="002060"/>
                </a:solidFill>
              </a:rPr>
              <a:t>Ten years later, the Expert Scientist of Pearls, returns to the lake for scientific research and writes a paper about it. What will the title of this paper be?</a:t>
            </a:r>
          </a:p>
          <a:p>
            <a:pPr>
              <a:buNone/>
            </a:pPr>
            <a:endParaRPr lang="el-GR" dirty="0"/>
          </a:p>
        </p:txBody>
      </p:sp>
      <p:sp>
        <p:nvSpPr>
          <p:cNvPr id="4" name="3 - Κατακόρυφος πάπυρος"/>
          <p:cNvSpPr/>
          <p:nvPr/>
        </p:nvSpPr>
        <p:spPr>
          <a:xfrm>
            <a:off x="7921690" y="3237723"/>
            <a:ext cx="2360645" cy="2957804"/>
          </a:xfrm>
          <a:prstGeom prst="verticalScroll">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pic>
        <p:nvPicPr>
          <p:cNvPr id="5123" name="Picture 3"/>
          <p:cNvPicPr>
            <a:picLocks noChangeAspect="1" noChangeArrowheads="1"/>
          </p:cNvPicPr>
          <p:nvPr/>
        </p:nvPicPr>
        <p:blipFill>
          <a:blip r:embed="rId2" cstate="print"/>
          <a:srcRect/>
          <a:stretch>
            <a:fillRect/>
          </a:stretch>
        </p:blipFill>
        <p:spPr bwMode="auto">
          <a:xfrm rot="20833049">
            <a:off x="10213106" y="3545479"/>
            <a:ext cx="1539165" cy="1109231"/>
          </a:xfrm>
          <a:prstGeom prst="rect">
            <a:avLst/>
          </a:prstGeom>
          <a:ln>
            <a:noFill/>
          </a:ln>
          <a:effectLst/>
        </p:spPr>
      </p:pic>
      <p:sp>
        <p:nvSpPr>
          <p:cNvPr id="7" name="6 - Ελεύθερη σχεδίαση"/>
          <p:cNvSpPr/>
          <p:nvPr/>
        </p:nvSpPr>
        <p:spPr>
          <a:xfrm>
            <a:off x="8341567" y="3975760"/>
            <a:ext cx="1408923" cy="149386"/>
          </a:xfrm>
          <a:custGeom>
            <a:avLst/>
            <a:gdLst>
              <a:gd name="connsiteX0" fmla="*/ 0 w 1408923"/>
              <a:gd name="connsiteY0" fmla="*/ 111048 h 149386"/>
              <a:gd name="connsiteX1" fmla="*/ 27992 w 1408923"/>
              <a:gd name="connsiteY1" fmla="*/ 36403 h 149386"/>
              <a:gd name="connsiteX2" fmla="*/ 298580 w 1408923"/>
              <a:gd name="connsiteY2" fmla="*/ 101718 h 149386"/>
              <a:gd name="connsiteX3" fmla="*/ 354564 w 1408923"/>
              <a:gd name="connsiteY3" fmla="*/ 83056 h 149386"/>
              <a:gd name="connsiteX4" fmla="*/ 494523 w 1408923"/>
              <a:gd name="connsiteY4" fmla="*/ 8411 h 149386"/>
              <a:gd name="connsiteX5" fmla="*/ 597160 w 1408923"/>
              <a:gd name="connsiteY5" fmla="*/ 36403 h 149386"/>
              <a:gd name="connsiteX6" fmla="*/ 718457 w 1408923"/>
              <a:gd name="connsiteY6" fmla="*/ 101718 h 149386"/>
              <a:gd name="connsiteX7" fmla="*/ 737119 w 1408923"/>
              <a:gd name="connsiteY7" fmla="*/ 120379 h 149386"/>
              <a:gd name="connsiteX8" fmla="*/ 755780 w 1408923"/>
              <a:gd name="connsiteY8" fmla="*/ 148371 h 149386"/>
              <a:gd name="connsiteX9" fmla="*/ 839755 w 1408923"/>
              <a:gd name="connsiteY9" fmla="*/ 111048 h 149386"/>
              <a:gd name="connsiteX10" fmla="*/ 942392 w 1408923"/>
              <a:gd name="connsiteY10" fmla="*/ 64395 h 149386"/>
              <a:gd name="connsiteX11" fmla="*/ 1007706 w 1408923"/>
              <a:gd name="connsiteY11" fmla="*/ 8411 h 149386"/>
              <a:gd name="connsiteX12" fmla="*/ 1045029 w 1408923"/>
              <a:gd name="connsiteY12" fmla="*/ 36403 h 149386"/>
              <a:gd name="connsiteX13" fmla="*/ 1166327 w 1408923"/>
              <a:gd name="connsiteY13" fmla="*/ 8411 h 149386"/>
              <a:gd name="connsiteX14" fmla="*/ 1250302 w 1408923"/>
              <a:gd name="connsiteY14" fmla="*/ 17742 h 149386"/>
              <a:gd name="connsiteX15" fmla="*/ 1278294 w 1408923"/>
              <a:gd name="connsiteY15" fmla="*/ 27073 h 149386"/>
              <a:gd name="connsiteX16" fmla="*/ 1371600 w 1408923"/>
              <a:gd name="connsiteY16" fmla="*/ 36403 h 149386"/>
              <a:gd name="connsiteX17" fmla="*/ 1408923 w 1408923"/>
              <a:gd name="connsiteY17" fmla="*/ 73726 h 14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923" h="149386">
                <a:moveTo>
                  <a:pt x="0" y="111048"/>
                </a:moveTo>
                <a:cubicBezTo>
                  <a:pt x="9331" y="86166"/>
                  <a:pt x="1668" y="40034"/>
                  <a:pt x="27992" y="36403"/>
                </a:cubicBezTo>
                <a:cubicBezTo>
                  <a:pt x="218082" y="10184"/>
                  <a:pt x="223307" y="26445"/>
                  <a:pt x="298580" y="101718"/>
                </a:cubicBezTo>
                <a:cubicBezTo>
                  <a:pt x="317241" y="95497"/>
                  <a:pt x="337179" y="92260"/>
                  <a:pt x="354564" y="83056"/>
                </a:cubicBezTo>
                <a:cubicBezTo>
                  <a:pt x="511446" y="0"/>
                  <a:pt x="404126" y="31011"/>
                  <a:pt x="494523" y="8411"/>
                </a:cubicBezTo>
                <a:cubicBezTo>
                  <a:pt x="528735" y="17742"/>
                  <a:pt x="564822" y="21851"/>
                  <a:pt x="597160" y="36403"/>
                </a:cubicBezTo>
                <a:cubicBezTo>
                  <a:pt x="794344" y="125137"/>
                  <a:pt x="609412" y="74455"/>
                  <a:pt x="718457" y="101718"/>
                </a:cubicBezTo>
                <a:cubicBezTo>
                  <a:pt x="724678" y="107938"/>
                  <a:pt x="731623" y="113510"/>
                  <a:pt x="737119" y="120379"/>
                </a:cubicBezTo>
                <a:cubicBezTo>
                  <a:pt x="744124" y="129136"/>
                  <a:pt x="744612" y="149386"/>
                  <a:pt x="755780" y="148371"/>
                </a:cubicBezTo>
                <a:cubicBezTo>
                  <a:pt x="786286" y="145598"/>
                  <a:pt x="811479" y="122830"/>
                  <a:pt x="839755" y="111048"/>
                </a:cubicBezTo>
                <a:cubicBezTo>
                  <a:pt x="882877" y="93080"/>
                  <a:pt x="890801" y="105667"/>
                  <a:pt x="942392" y="64395"/>
                </a:cubicBezTo>
                <a:cubicBezTo>
                  <a:pt x="995914" y="21578"/>
                  <a:pt x="974963" y="41155"/>
                  <a:pt x="1007706" y="8411"/>
                </a:cubicBezTo>
                <a:cubicBezTo>
                  <a:pt x="1020147" y="17742"/>
                  <a:pt x="1029689" y="33846"/>
                  <a:pt x="1045029" y="36403"/>
                </a:cubicBezTo>
                <a:cubicBezTo>
                  <a:pt x="1089322" y="43785"/>
                  <a:pt x="1127767" y="23835"/>
                  <a:pt x="1166327" y="8411"/>
                </a:cubicBezTo>
                <a:cubicBezTo>
                  <a:pt x="1194319" y="11521"/>
                  <a:pt x="1222521" y="13112"/>
                  <a:pt x="1250302" y="17742"/>
                </a:cubicBezTo>
                <a:cubicBezTo>
                  <a:pt x="1260004" y="19359"/>
                  <a:pt x="1268573" y="25577"/>
                  <a:pt x="1278294" y="27073"/>
                </a:cubicBezTo>
                <a:cubicBezTo>
                  <a:pt x="1309188" y="31826"/>
                  <a:pt x="1340498" y="33293"/>
                  <a:pt x="1371600" y="36403"/>
                </a:cubicBezTo>
                <a:lnTo>
                  <a:pt x="1408923" y="7372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8" name="7 - Ελεύθερη σχεδίαση"/>
          <p:cNvSpPr/>
          <p:nvPr/>
        </p:nvSpPr>
        <p:spPr>
          <a:xfrm rot="10800000">
            <a:off x="8391331" y="4305441"/>
            <a:ext cx="1408923" cy="149386"/>
          </a:xfrm>
          <a:custGeom>
            <a:avLst/>
            <a:gdLst>
              <a:gd name="connsiteX0" fmla="*/ 0 w 1408923"/>
              <a:gd name="connsiteY0" fmla="*/ 111048 h 149386"/>
              <a:gd name="connsiteX1" fmla="*/ 27992 w 1408923"/>
              <a:gd name="connsiteY1" fmla="*/ 36403 h 149386"/>
              <a:gd name="connsiteX2" fmla="*/ 298580 w 1408923"/>
              <a:gd name="connsiteY2" fmla="*/ 101718 h 149386"/>
              <a:gd name="connsiteX3" fmla="*/ 354564 w 1408923"/>
              <a:gd name="connsiteY3" fmla="*/ 83056 h 149386"/>
              <a:gd name="connsiteX4" fmla="*/ 494523 w 1408923"/>
              <a:gd name="connsiteY4" fmla="*/ 8411 h 149386"/>
              <a:gd name="connsiteX5" fmla="*/ 597160 w 1408923"/>
              <a:gd name="connsiteY5" fmla="*/ 36403 h 149386"/>
              <a:gd name="connsiteX6" fmla="*/ 718457 w 1408923"/>
              <a:gd name="connsiteY6" fmla="*/ 101718 h 149386"/>
              <a:gd name="connsiteX7" fmla="*/ 737119 w 1408923"/>
              <a:gd name="connsiteY7" fmla="*/ 120379 h 149386"/>
              <a:gd name="connsiteX8" fmla="*/ 755780 w 1408923"/>
              <a:gd name="connsiteY8" fmla="*/ 148371 h 149386"/>
              <a:gd name="connsiteX9" fmla="*/ 839755 w 1408923"/>
              <a:gd name="connsiteY9" fmla="*/ 111048 h 149386"/>
              <a:gd name="connsiteX10" fmla="*/ 942392 w 1408923"/>
              <a:gd name="connsiteY10" fmla="*/ 64395 h 149386"/>
              <a:gd name="connsiteX11" fmla="*/ 1007706 w 1408923"/>
              <a:gd name="connsiteY11" fmla="*/ 8411 h 149386"/>
              <a:gd name="connsiteX12" fmla="*/ 1045029 w 1408923"/>
              <a:gd name="connsiteY12" fmla="*/ 36403 h 149386"/>
              <a:gd name="connsiteX13" fmla="*/ 1166327 w 1408923"/>
              <a:gd name="connsiteY13" fmla="*/ 8411 h 149386"/>
              <a:gd name="connsiteX14" fmla="*/ 1250302 w 1408923"/>
              <a:gd name="connsiteY14" fmla="*/ 17742 h 149386"/>
              <a:gd name="connsiteX15" fmla="*/ 1278294 w 1408923"/>
              <a:gd name="connsiteY15" fmla="*/ 27073 h 149386"/>
              <a:gd name="connsiteX16" fmla="*/ 1371600 w 1408923"/>
              <a:gd name="connsiteY16" fmla="*/ 36403 h 149386"/>
              <a:gd name="connsiteX17" fmla="*/ 1408923 w 1408923"/>
              <a:gd name="connsiteY17" fmla="*/ 73726 h 14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923" h="149386">
                <a:moveTo>
                  <a:pt x="0" y="111048"/>
                </a:moveTo>
                <a:cubicBezTo>
                  <a:pt x="9331" y="86166"/>
                  <a:pt x="1668" y="40034"/>
                  <a:pt x="27992" y="36403"/>
                </a:cubicBezTo>
                <a:cubicBezTo>
                  <a:pt x="218082" y="10184"/>
                  <a:pt x="223307" y="26445"/>
                  <a:pt x="298580" y="101718"/>
                </a:cubicBezTo>
                <a:cubicBezTo>
                  <a:pt x="317241" y="95497"/>
                  <a:pt x="337179" y="92260"/>
                  <a:pt x="354564" y="83056"/>
                </a:cubicBezTo>
                <a:cubicBezTo>
                  <a:pt x="511446" y="0"/>
                  <a:pt x="404126" y="31011"/>
                  <a:pt x="494523" y="8411"/>
                </a:cubicBezTo>
                <a:cubicBezTo>
                  <a:pt x="528735" y="17742"/>
                  <a:pt x="564822" y="21851"/>
                  <a:pt x="597160" y="36403"/>
                </a:cubicBezTo>
                <a:cubicBezTo>
                  <a:pt x="794344" y="125137"/>
                  <a:pt x="609412" y="74455"/>
                  <a:pt x="718457" y="101718"/>
                </a:cubicBezTo>
                <a:cubicBezTo>
                  <a:pt x="724678" y="107938"/>
                  <a:pt x="731623" y="113510"/>
                  <a:pt x="737119" y="120379"/>
                </a:cubicBezTo>
                <a:cubicBezTo>
                  <a:pt x="744124" y="129136"/>
                  <a:pt x="744612" y="149386"/>
                  <a:pt x="755780" y="148371"/>
                </a:cubicBezTo>
                <a:cubicBezTo>
                  <a:pt x="786286" y="145598"/>
                  <a:pt x="811479" y="122830"/>
                  <a:pt x="839755" y="111048"/>
                </a:cubicBezTo>
                <a:cubicBezTo>
                  <a:pt x="882877" y="93080"/>
                  <a:pt x="890801" y="105667"/>
                  <a:pt x="942392" y="64395"/>
                </a:cubicBezTo>
                <a:cubicBezTo>
                  <a:pt x="995914" y="21578"/>
                  <a:pt x="974963" y="41155"/>
                  <a:pt x="1007706" y="8411"/>
                </a:cubicBezTo>
                <a:cubicBezTo>
                  <a:pt x="1020147" y="17742"/>
                  <a:pt x="1029689" y="33846"/>
                  <a:pt x="1045029" y="36403"/>
                </a:cubicBezTo>
                <a:cubicBezTo>
                  <a:pt x="1089322" y="43785"/>
                  <a:pt x="1127767" y="23835"/>
                  <a:pt x="1166327" y="8411"/>
                </a:cubicBezTo>
                <a:cubicBezTo>
                  <a:pt x="1194319" y="11521"/>
                  <a:pt x="1222521" y="13112"/>
                  <a:pt x="1250302" y="17742"/>
                </a:cubicBezTo>
                <a:cubicBezTo>
                  <a:pt x="1260004" y="19359"/>
                  <a:pt x="1268573" y="25577"/>
                  <a:pt x="1278294" y="27073"/>
                </a:cubicBezTo>
                <a:cubicBezTo>
                  <a:pt x="1309188" y="31826"/>
                  <a:pt x="1340498" y="33293"/>
                  <a:pt x="1371600" y="36403"/>
                </a:cubicBezTo>
                <a:lnTo>
                  <a:pt x="1408923" y="7372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9" name="8 - Ελεύθερη σχεδίαση"/>
          <p:cNvSpPr/>
          <p:nvPr/>
        </p:nvSpPr>
        <p:spPr>
          <a:xfrm>
            <a:off x="8391330" y="4650674"/>
            <a:ext cx="1408923" cy="149386"/>
          </a:xfrm>
          <a:custGeom>
            <a:avLst/>
            <a:gdLst>
              <a:gd name="connsiteX0" fmla="*/ 0 w 1408923"/>
              <a:gd name="connsiteY0" fmla="*/ 111048 h 149386"/>
              <a:gd name="connsiteX1" fmla="*/ 27992 w 1408923"/>
              <a:gd name="connsiteY1" fmla="*/ 36403 h 149386"/>
              <a:gd name="connsiteX2" fmla="*/ 298580 w 1408923"/>
              <a:gd name="connsiteY2" fmla="*/ 101718 h 149386"/>
              <a:gd name="connsiteX3" fmla="*/ 354564 w 1408923"/>
              <a:gd name="connsiteY3" fmla="*/ 83056 h 149386"/>
              <a:gd name="connsiteX4" fmla="*/ 494523 w 1408923"/>
              <a:gd name="connsiteY4" fmla="*/ 8411 h 149386"/>
              <a:gd name="connsiteX5" fmla="*/ 597160 w 1408923"/>
              <a:gd name="connsiteY5" fmla="*/ 36403 h 149386"/>
              <a:gd name="connsiteX6" fmla="*/ 718457 w 1408923"/>
              <a:gd name="connsiteY6" fmla="*/ 101718 h 149386"/>
              <a:gd name="connsiteX7" fmla="*/ 737119 w 1408923"/>
              <a:gd name="connsiteY7" fmla="*/ 120379 h 149386"/>
              <a:gd name="connsiteX8" fmla="*/ 755780 w 1408923"/>
              <a:gd name="connsiteY8" fmla="*/ 148371 h 149386"/>
              <a:gd name="connsiteX9" fmla="*/ 839755 w 1408923"/>
              <a:gd name="connsiteY9" fmla="*/ 111048 h 149386"/>
              <a:gd name="connsiteX10" fmla="*/ 942392 w 1408923"/>
              <a:gd name="connsiteY10" fmla="*/ 64395 h 149386"/>
              <a:gd name="connsiteX11" fmla="*/ 1007706 w 1408923"/>
              <a:gd name="connsiteY11" fmla="*/ 8411 h 149386"/>
              <a:gd name="connsiteX12" fmla="*/ 1045029 w 1408923"/>
              <a:gd name="connsiteY12" fmla="*/ 36403 h 149386"/>
              <a:gd name="connsiteX13" fmla="*/ 1166327 w 1408923"/>
              <a:gd name="connsiteY13" fmla="*/ 8411 h 149386"/>
              <a:gd name="connsiteX14" fmla="*/ 1250302 w 1408923"/>
              <a:gd name="connsiteY14" fmla="*/ 17742 h 149386"/>
              <a:gd name="connsiteX15" fmla="*/ 1278294 w 1408923"/>
              <a:gd name="connsiteY15" fmla="*/ 27073 h 149386"/>
              <a:gd name="connsiteX16" fmla="*/ 1371600 w 1408923"/>
              <a:gd name="connsiteY16" fmla="*/ 36403 h 149386"/>
              <a:gd name="connsiteX17" fmla="*/ 1408923 w 1408923"/>
              <a:gd name="connsiteY17" fmla="*/ 73726 h 14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923" h="149386">
                <a:moveTo>
                  <a:pt x="0" y="111048"/>
                </a:moveTo>
                <a:cubicBezTo>
                  <a:pt x="9331" y="86166"/>
                  <a:pt x="1668" y="40034"/>
                  <a:pt x="27992" y="36403"/>
                </a:cubicBezTo>
                <a:cubicBezTo>
                  <a:pt x="218082" y="10184"/>
                  <a:pt x="223307" y="26445"/>
                  <a:pt x="298580" y="101718"/>
                </a:cubicBezTo>
                <a:cubicBezTo>
                  <a:pt x="317241" y="95497"/>
                  <a:pt x="337179" y="92260"/>
                  <a:pt x="354564" y="83056"/>
                </a:cubicBezTo>
                <a:cubicBezTo>
                  <a:pt x="511446" y="0"/>
                  <a:pt x="404126" y="31011"/>
                  <a:pt x="494523" y="8411"/>
                </a:cubicBezTo>
                <a:cubicBezTo>
                  <a:pt x="528735" y="17742"/>
                  <a:pt x="564822" y="21851"/>
                  <a:pt x="597160" y="36403"/>
                </a:cubicBezTo>
                <a:cubicBezTo>
                  <a:pt x="794344" y="125137"/>
                  <a:pt x="609412" y="74455"/>
                  <a:pt x="718457" y="101718"/>
                </a:cubicBezTo>
                <a:cubicBezTo>
                  <a:pt x="724678" y="107938"/>
                  <a:pt x="731623" y="113510"/>
                  <a:pt x="737119" y="120379"/>
                </a:cubicBezTo>
                <a:cubicBezTo>
                  <a:pt x="744124" y="129136"/>
                  <a:pt x="744612" y="149386"/>
                  <a:pt x="755780" y="148371"/>
                </a:cubicBezTo>
                <a:cubicBezTo>
                  <a:pt x="786286" y="145598"/>
                  <a:pt x="811479" y="122830"/>
                  <a:pt x="839755" y="111048"/>
                </a:cubicBezTo>
                <a:cubicBezTo>
                  <a:pt x="882877" y="93080"/>
                  <a:pt x="890801" y="105667"/>
                  <a:pt x="942392" y="64395"/>
                </a:cubicBezTo>
                <a:cubicBezTo>
                  <a:pt x="995914" y="21578"/>
                  <a:pt x="974963" y="41155"/>
                  <a:pt x="1007706" y="8411"/>
                </a:cubicBezTo>
                <a:cubicBezTo>
                  <a:pt x="1020147" y="17742"/>
                  <a:pt x="1029689" y="33846"/>
                  <a:pt x="1045029" y="36403"/>
                </a:cubicBezTo>
                <a:cubicBezTo>
                  <a:pt x="1089322" y="43785"/>
                  <a:pt x="1127767" y="23835"/>
                  <a:pt x="1166327" y="8411"/>
                </a:cubicBezTo>
                <a:cubicBezTo>
                  <a:pt x="1194319" y="11521"/>
                  <a:pt x="1222521" y="13112"/>
                  <a:pt x="1250302" y="17742"/>
                </a:cubicBezTo>
                <a:cubicBezTo>
                  <a:pt x="1260004" y="19359"/>
                  <a:pt x="1268573" y="25577"/>
                  <a:pt x="1278294" y="27073"/>
                </a:cubicBezTo>
                <a:cubicBezTo>
                  <a:pt x="1309188" y="31826"/>
                  <a:pt x="1340498" y="33293"/>
                  <a:pt x="1371600" y="36403"/>
                </a:cubicBezTo>
                <a:lnTo>
                  <a:pt x="1408923" y="7372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10" name="9 - Ελεύθερη σχεδίαση"/>
          <p:cNvSpPr/>
          <p:nvPr/>
        </p:nvSpPr>
        <p:spPr>
          <a:xfrm>
            <a:off x="8409991" y="5191850"/>
            <a:ext cx="1408923" cy="149386"/>
          </a:xfrm>
          <a:custGeom>
            <a:avLst/>
            <a:gdLst>
              <a:gd name="connsiteX0" fmla="*/ 0 w 1408923"/>
              <a:gd name="connsiteY0" fmla="*/ 111048 h 149386"/>
              <a:gd name="connsiteX1" fmla="*/ 27992 w 1408923"/>
              <a:gd name="connsiteY1" fmla="*/ 36403 h 149386"/>
              <a:gd name="connsiteX2" fmla="*/ 298580 w 1408923"/>
              <a:gd name="connsiteY2" fmla="*/ 101718 h 149386"/>
              <a:gd name="connsiteX3" fmla="*/ 354564 w 1408923"/>
              <a:gd name="connsiteY3" fmla="*/ 83056 h 149386"/>
              <a:gd name="connsiteX4" fmla="*/ 494523 w 1408923"/>
              <a:gd name="connsiteY4" fmla="*/ 8411 h 149386"/>
              <a:gd name="connsiteX5" fmla="*/ 597160 w 1408923"/>
              <a:gd name="connsiteY5" fmla="*/ 36403 h 149386"/>
              <a:gd name="connsiteX6" fmla="*/ 718457 w 1408923"/>
              <a:gd name="connsiteY6" fmla="*/ 101718 h 149386"/>
              <a:gd name="connsiteX7" fmla="*/ 737119 w 1408923"/>
              <a:gd name="connsiteY7" fmla="*/ 120379 h 149386"/>
              <a:gd name="connsiteX8" fmla="*/ 755780 w 1408923"/>
              <a:gd name="connsiteY8" fmla="*/ 148371 h 149386"/>
              <a:gd name="connsiteX9" fmla="*/ 839755 w 1408923"/>
              <a:gd name="connsiteY9" fmla="*/ 111048 h 149386"/>
              <a:gd name="connsiteX10" fmla="*/ 942392 w 1408923"/>
              <a:gd name="connsiteY10" fmla="*/ 64395 h 149386"/>
              <a:gd name="connsiteX11" fmla="*/ 1007706 w 1408923"/>
              <a:gd name="connsiteY11" fmla="*/ 8411 h 149386"/>
              <a:gd name="connsiteX12" fmla="*/ 1045029 w 1408923"/>
              <a:gd name="connsiteY12" fmla="*/ 36403 h 149386"/>
              <a:gd name="connsiteX13" fmla="*/ 1166327 w 1408923"/>
              <a:gd name="connsiteY13" fmla="*/ 8411 h 149386"/>
              <a:gd name="connsiteX14" fmla="*/ 1250302 w 1408923"/>
              <a:gd name="connsiteY14" fmla="*/ 17742 h 149386"/>
              <a:gd name="connsiteX15" fmla="*/ 1278294 w 1408923"/>
              <a:gd name="connsiteY15" fmla="*/ 27073 h 149386"/>
              <a:gd name="connsiteX16" fmla="*/ 1371600 w 1408923"/>
              <a:gd name="connsiteY16" fmla="*/ 36403 h 149386"/>
              <a:gd name="connsiteX17" fmla="*/ 1408923 w 1408923"/>
              <a:gd name="connsiteY17" fmla="*/ 73726 h 14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923" h="149386">
                <a:moveTo>
                  <a:pt x="0" y="111048"/>
                </a:moveTo>
                <a:cubicBezTo>
                  <a:pt x="9331" y="86166"/>
                  <a:pt x="1668" y="40034"/>
                  <a:pt x="27992" y="36403"/>
                </a:cubicBezTo>
                <a:cubicBezTo>
                  <a:pt x="218082" y="10184"/>
                  <a:pt x="223307" y="26445"/>
                  <a:pt x="298580" y="101718"/>
                </a:cubicBezTo>
                <a:cubicBezTo>
                  <a:pt x="317241" y="95497"/>
                  <a:pt x="337179" y="92260"/>
                  <a:pt x="354564" y="83056"/>
                </a:cubicBezTo>
                <a:cubicBezTo>
                  <a:pt x="511446" y="0"/>
                  <a:pt x="404126" y="31011"/>
                  <a:pt x="494523" y="8411"/>
                </a:cubicBezTo>
                <a:cubicBezTo>
                  <a:pt x="528735" y="17742"/>
                  <a:pt x="564822" y="21851"/>
                  <a:pt x="597160" y="36403"/>
                </a:cubicBezTo>
                <a:cubicBezTo>
                  <a:pt x="794344" y="125137"/>
                  <a:pt x="609412" y="74455"/>
                  <a:pt x="718457" y="101718"/>
                </a:cubicBezTo>
                <a:cubicBezTo>
                  <a:pt x="724678" y="107938"/>
                  <a:pt x="731623" y="113510"/>
                  <a:pt x="737119" y="120379"/>
                </a:cubicBezTo>
                <a:cubicBezTo>
                  <a:pt x="744124" y="129136"/>
                  <a:pt x="744612" y="149386"/>
                  <a:pt x="755780" y="148371"/>
                </a:cubicBezTo>
                <a:cubicBezTo>
                  <a:pt x="786286" y="145598"/>
                  <a:pt x="811479" y="122830"/>
                  <a:pt x="839755" y="111048"/>
                </a:cubicBezTo>
                <a:cubicBezTo>
                  <a:pt x="882877" y="93080"/>
                  <a:pt x="890801" y="105667"/>
                  <a:pt x="942392" y="64395"/>
                </a:cubicBezTo>
                <a:cubicBezTo>
                  <a:pt x="995914" y="21578"/>
                  <a:pt x="974963" y="41155"/>
                  <a:pt x="1007706" y="8411"/>
                </a:cubicBezTo>
                <a:cubicBezTo>
                  <a:pt x="1020147" y="17742"/>
                  <a:pt x="1029689" y="33846"/>
                  <a:pt x="1045029" y="36403"/>
                </a:cubicBezTo>
                <a:cubicBezTo>
                  <a:pt x="1089322" y="43785"/>
                  <a:pt x="1127767" y="23835"/>
                  <a:pt x="1166327" y="8411"/>
                </a:cubicBezTo>
                <a:cubicBezTo>
                  <a:pt x="1194319" y="11521"/>
                  <a:pt x="1222521" y="13112"/>
                  <a:pt x="1250302" y="17742"/>
                </a:cubicBezTo>
                <a:cubicBezTo>
                  <a:pt x="1260004" y="19359"/>
                  <a:pt x="1268573" y="25577"/>
                  <a:pt x="1278294" y="27073"/>
                </a:cubicBezTo>
                <a:cubicBezTo>
                  <a:pt x="1309188" y="31826"/>
                  <a:pt x="1340498" y="33293"/>
                  <a:pt x="1371600" y="36403"/>
                </a:cubicBezTo>
                <a:lnTo>
                  <a:pt x="1408923" y="7372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Tree>
    <p:extLst>
      <p:ext uri="{BB962C8B-B14F-4D97-AF65-F5344CB8AC3E}">
        <p14:creationId xmlns="" xmlns:p14="http://schemas.microsoft.com/office/powerpoint/2010/main" val="258970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528818" y="886408"/>
            <a:ext cx="2308618" cy="1134058"/>
          </a:xfrm>
          <a:prstGeom prst="ellipse">
            <a:avLst/>
          </a:prstGeom>
          <a:ln>
            <a:noFill/>
          </a:ln>
          <a:effectLst>
            <a:softEdge rad="31750"/>
          </a:effectLst>
        </p:spPr>
      </p:pic>
      <p:sp>
        <p:nvSpPr>
          <p:cNvPr id="2" name="Τίτλος 1">
            <a:extLst>
              <a:ext uri="{FF2B5EF4-FFF2-40B4-BE49-F238E27FC236}">
                <a16:creationId xmlns="" xmlns:a16="http://schemas.microsoft.com/office/drawing/2014/main" id="{A2E5C1A6-FD75-3DC0-0CE0-82C33F773BEF}"/>
              </a:ext>
            </a:extLst>
          </p:cNvPr>
          <p:cNvSpPr>
            <a:spLocks noGrp="1"/>
          </p:cNvSpPr>
          <p:nvPr>
            <p:ph type="title"/>
          </p:nvPr>
        </p:nvSpPr>
        <p:spPr/>
        <p:txBody>
          <a:bodyPr>
            <a:normAutofit/>
          </a:bodyPr>
          <a:lstStyle/>
          <a:p>
            <a:r>
              <a:rPr lang="en-US" sz="4400" dirty="0">
                <a:latin typeface="+mn-lt"/>
              </a:rPr>
              <a:t>Instructions</a:t>
            </a:r>
            <a:endParaRPr lang="el-GR" sz="4400" dirty="0">
              <a:latin typeface="+mn-lt"/>
            </a:endParaRPr>
          </a:p>
        </p:txBody>
      </p:sp>
      <p:sp>
        <p:nvSpPr>
          <p:cNvPr id="3" name="Θέση περιεχομένου 2">
            <a:extLst>
              <a:ext uri="{FF2B5EF4-FFF2-40B4-BE49-F238E27FC236}">
                <a16:creationId xmlns="" xmlns:a16="http://schemas.microsoft.com/office/drawing/2014/main" id="{2FA7A9C2-F7D7-2959-A362-92929436C3DE}"/>
              </a:ext>
            </a:extLst>
          </p:cNvPr>
          <p:cNvSpPr>
            <a:spLocks noGrp="1"/>
          </p:cNvSpPr>
          <p:nvPr>
            <p:ph idx="1"/>
          </p:nvPr>
        </p:nvSpPr>
        <p:spPr>
          <a:xfrm>
            <a:off x="609600" y="1935479"/>
            <a:ext cx="10972800" cy="4698585"/>
          </a:xfrm>
        </p:spPr>
        <p:txBody>
          <a:bodyPr>
            <a:normAutofit lnSpcReduction="10000"/>
          </a:bodyPr>
          <a:lstStyle/>
          <a:p>
            <a:pPr algn="just"/>
            <a:r>
              <a:rPr lang="en-US" dirty="0" smtClean="0">
                <a:solidFill>
                  <a:srgbClr val="002060"/>
                </a:solidFill>
              </a:rPr>
              <a:t>The animator always gives clear and repeated instructions </a:t>
            </a:r>
          </a:p>
          <a:p>
            <a:pPr algn="just"/>
            <a:r>
              <a:rPr lang="en-US" dirty="0" smtClean="0">
                <a:solidFill>
                  <a:srgbClr val="002060"/>
                </a:solidFill>
              </a:rPr>
              <a:t>The facilitator does not direct or guide the participants. Does not identify the reference group, their status with the common role, does not lead them into engagement</a:t>
            </a:r>
          </a:p>
          <a:p>
            <a:pPr algn="just"/>
            <a:r>
              <a:rPr lang="en-US" dirty="0" smtClean="0">
                <a:solidFill>
                  <a:srgbClr val="002060"/>
                </a:solidFill>
              </a:rPr>
              <a:t>In the context of the actions and activities, constraints and rules are given</a:t>
            </a:r>
            <a:endParaRPr lang="el-GR" dirty="0" smtClean="0">
              <a:solidFill>
                <a:srgbClr val="002060"/>
              </a:solidFill>
            </a:endParaRPr>
          </a:p>
          <a:p>
            <a:pPr algn="just"/>
            <a:r>
              <a:rPr lang="en-US" dirty="0" smtClean="0">
                <a:solidFill>
                  <a:srgbClr val="002060"/>
                </a:solidFill>
              </a:rPr>
              <a:t>Participants have a set time limit to complete the planning activities</a:t>
            </a:r>
          </a:p>
          <a:p>
            <a:pPr algn="just"/>
            <a:r>
              <a:rPr lang="en-US" dirty="0" smtClean="0">
                <a:solidFill>
                  <a:srgbClr val="002060"/>
                </a:solidFill>
              </a:rPr>
              <a:t>In the built-up area, the bounding framework must be strict. Tent = I am a student/ Off tent = I am a member of the community</a:t>
            </a:r>
            <a:r>
              <a:rPr lang="el-GR" dirty="0" smtClean="0">
                <a:solidFill>
                  <a:srgbClr val="002060"/>
                </a:solidFill>
              </a:rPr>
              <a:t>. </a:t>
            </a:r>
            <a:r>
              <a:rPr lang="en-US" dirty="0" smtClean="0">
                <a:solidFill>
                  <a:srgbClr val="002060"/>
                </a:solidFill>
              </a:rPr>
              <a:t>The strict demarcation also applies to the animator </a:t>
            </a:r>
            <a:endParaRPr lang="el-GR" dirty="0" smtClean="0">
              <a:solidFill>
                <a:srgbClr val="002060"/>
              </a:solidFill>
            </a:endParaRPr>
          </a:p>
          <a:p>
            <a:pPr algn="just"/>
            <a:r>
              <a:rPr lang="en-US" dirty="0" smtClean="0">
                <a:solidFill>
                  <a:srgbClr val="002060"/>
                </a:solidFill>
              </a:rPr>
              <a:t>The animator uses the performing text. He/she listens and uses the positions/oppositions/contexts</a:t>
            </a:r>
            <a:endParaRPr lang="el-GR" dirty="0">
              <a:solidFill>
                <a:srgbClr val="002060"/>
              </a:solidFill>
            </a:endParaRPr>
          </a:p>
        </p:txBody>
      </p:sp>
    </p:spTree>
    <p:extLst>
      <p:ext uri="{BB962C8B-B14F-4D97-AF65-F5344CB8AC3E}">
        <p14:creationId xmlns="" xmlns:p14="http://schemas.microsoft.com/office/powerpoint/2010/main" val="387015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B682016-5F12-06E2-93EB-0F1E5DCC7078}"/>
              </a:ext>
            </a:extLst>
          </p:cNvPr>
          <p:cNvSpPr>
            <a:spLocks noGrp="1"/>
          </p:cNvSpPr>
          <p:nvPr>
            <p:ph type="title"/>
          </p:nvPr>
        </p:nvSpPr>
        <p:spPr/>
        <p:txBody>
          <a:bodyPr>
            <a:normAutofit/>
          </a:bodyPr>
          <a:lstStyle/>
          <a:p>
            <a:r>
              <a:rPr lang="en-US" sz="4400" dirty="0">
                <a:latin typeface="+mn-lt"/>
              </a:rPr>
              <a:t>Materials</a:t>
            </a:r>
            <a:endParaRPr lang="el-GR" sz="4400" dirty="0">
              <a:latin typeface="+mn-lt"/>
            </a:endParaRPr>
          </a:p>
        </p:txBody>
      </p:sp>
      <p:sp>
        <p:nvSpPr>
          <p:cNvPr id="3" name="Θέση περιεχομένου 2">
            <a:extLst>
              <a:ext uri="{FF2B5EF4-FFF2-40B4-BE49-F238E27FC236}">
                <a16:creationId xmlns="" xmlns:a16="http://schemas.microsoft.com/office/drawing/2014/main" id="{930FF334-29F0-0CF8-35C3-E68A4118B205}"/>
              </a:ext>
            </a:extLst>
          </p:cNvPr>
          <p:cNvSpPr>
            <a:spLocks noGrp="1"/>
          </p:cNvSpPr>
          <p:nvPr>
            <p:ph idx="1"/>
          </p:nvPr>
        </p:nvSpPr>
        <p:spPr/>
        <p:txBody>
          <a:bodyPr>
            <a:normAutofit/>
          </a:bodyPr>
          <a:lstStyle/>
          <a:p>
            <a:pPr algn="just"/>
            <a:r>
              <a:rPr lang="en-US" sz="2400" dirty="0" smtClean="0">
                <a:solidFill>
                  <a:srgbClr val="002060"/>
                </a:solidFill>
              </a:rPr>
              <a:t>symbols: a panama hat, a tie</a:t>
            </a:r>
          </a:p>
          <a:p>
            <a:pPr algn="just"/>
            <a:r>
              <a:rPr lang="en-US" sz="2400" dirty="0" smtClean="0">
                <a:solidFill>
                  <a:srgbClr val="002060"/>
                </a:solidFill>
              </a:rPr>
              <a:t>Sketchbook</a:t>
            </a:r>
          </a:p>
          <a:p>
            <a:pPr algn="just"/>
            <a:r>
              <a:rPr lang="en-US" sz="2400" dirty="0" smtClean="0">
                <a:solidFill>
                  <a:srgbClr val="002060"/>
                </a:solidFill>
              </a:rPr>
              <a:t>Buckets</a:t>
            </a:r>
          </a:p>
          <a:p>
            <a:pPr algn="just"/>
            <a:r>
              <a:rPr lang="en-US" sz="2400" dirty="0" smtClean="0">
                <a:solidFill>
                  <a:srgbClr val="002060"/>
                </a:solidFill>
              </a:rPr>
              <a:t>Piece of tarpaulin</a:t>
            </a:r>
            <a:endParaRPr lang="el-GR" sz="2400" dirty="0" smtClean="0">
              <a:solidFill>
                <a:srgbClr val="002060"/>
              </a:solidFill>
            </a:endParaRPr>
          </a:p>
          <a:p>
            <a:pPr algn="just"/>
            <a:r>
              <a:rPr lang="en-US" sz="2400" dirty="0" smtClean="0">
                <a:solidFill>
                  <a:srgbClr val="002060"/>
                </a:solidFill>
              </a:rPr>
              <a:t>Crates</a:t>
            </a:r>
            <a:endParaRPr lang="el-GR" sz="2400" dirty="0" smtClean="0">
              <a:solidFill>
                <a:srgbClr val="002060"/>
              </a:solidFill>
            </a:endParaRPr>
          </a:p>
          <a:p>
            <a:pPr algn="just"/>
            <a:r>
              <a:rPr lang="en-US" sz="2400" dirty="0" smtClean="0">
                <a:solidFill>
                  <a:srgbClr val="002060"/>
                </a:solidFill>
              </a:rPr>
              <a:t>Post-it stickers</a:t>
            </a:r>
          </a:p>
          <a:p>
            <a:pPr algn="just"/>
            <a:r>
              <a:rPr lang="en-US" sz="2400" dirty="0" smtClean="0">
                <a:solidFill>
                  <a:srgbClr val="002060"/>
                </a:solidFill>
              </a:rPr>
              <a:t>Dice</a:t>
            </a:r>
          </a:p>
          <a:p>
            <a:pPr algn="just"/>
            <a:r>
              <a:rPr lang="en-US" sz="2400" dirty="0" err="1" smtClean="0">
                <a:solidFill>
                  <a:srgbClr val="002060"/>
                </a:solidFill>
              </a:rPr>
              <a:t>Paperballs</a:t>
            </a:r>
            <a:endParaRPr lang="en-US" sz="2400" dirty="0" smtClean="0">
              <a:solidFill>
                <a:srgbClr val="002060"/>
              </a:solidFill>
            </a:endParaRPr>
          </a:p>
          <a:p>
            <a:endParaRPr lang="el-GR" dirty="0"/>
          </a:p>
        </p:txBody>
      </p:sp>
      <p:pic>
        <p:nvPicPr>
          <p:cNvPr id="2050" name="Picture 2" descr="Pearl diving"/>
          <p:cNvPicPr>
            <a:picLocks noChangeAspect="1" noChangeArrowheads="1"/>
          </p:cNvPicPr>
          <p:nvPr/>
        </p:nvPicPr>
        <p:blipFill>
          <a:blip r:embed="rId3" cstate="print"/>
          <a:srcRect/>
          <a:stretch>
            <a:fillRect/>
          </a:stretch>
        </p:blipFill>
        <p:spPr bwMode="auto">
          <a:xfrm>
            <a:off x="7769357" y="1175657"/>
            <a:ext cx="3932141" cy="4841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6335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e-maistros.gr/main/wp-content/uploads/2015/07/yperalieysh.jpg"/>
          <p:cNvPicPr>
            <a:picLocks noChangeAspect="1" noChangeArrowheads="1"/>
          </p:cNvPicPr>
          <p:nvPr/>
        </p:nvPicPr>
        <p:blipFill>
          <a:blip r:embed="rId2" cstate="print"/>
          <a:srcRect/>
          <a:stretch>
            <a:fillRect/>
          </a:stretch>
        </p:blipFill>
        <p:spPr bwMode="auto">
          <a:xfrm>
            <a:off x="1480522" y="1257460"/>
            <a:ext cx="9119053" cy="4552114"/>
          </a:xfrm>
          <a:prstGeom prst="round2DiagRect">
            <a:avLst/>
          </a:prstGeom>
          <a:noFill/>
        </p:spPr>
      </p:pic>
      <p:sp>
        <p:nvSpPr>
          <p:cNvPr id="4" name="3 - TextBox"/>
          <p:cNvSpPr txBox="1"/>
          <p:nvPr/>
        </p:nvSpPr>
        <p:spPr>
          <a:xfrm>
            <a:off x="1315617" y="6018246"/>
            <a:ext cx="9106677" cy="523220"/>
          </a:xfrm>
          <a:prstGeom prst="rect">
            <a:avLst/>
          </a:prstGeom>
          <a:noFill/>
        </p:spPr>
        <p:txBody>
          <a:bodyPr wrap="square" rtlCol="0">
            <a:spAutoFit/>
          </a:bodyPr>
          <a:lstStyle/>
          <a:p>
            <a:pPr algn="ctr"/>
            <a:r>
              <a:rPr lang="el-GR" sz="2800" b="1" spc="50" dirty="0" smtClean="0">
                <a:ln w="13500">
                  <a:solidFill>
                    <a:schemeClr val="accent1">
                      <a:shade val="2500"/>
                      <a:alpha val="6500"/>
                    </a:schemeClr>
                  </a:solidFill>
                  <a:prstDash val="solid"/>
                </a:ln>
                <a:solidFill>
                  <a:srgbClr val="7030A0"/>
                </a:solidFill>
                <a:effectLst>
                  <a:innerShdw blurRad="50900" dist="38500" dir="13500000">
                    <a:srgbClr val="000000">
                      <a:alpha val="60000"/>
                    </a:srgbClr>
                  </a:innerShdw>
                </a:effectLst>
              </a:rPr>
              <a:t> </a:t>
            </a:r>
            <a:r>
              <a:rPr lang="en-US" sz="2800" b="1" spc="50" dirty="0" smtClean="0">
                <a:ln w="13500">
                  <a:solidFill>
                    <a:schemeClr val="accent1">
                      <a:shade val="2500"/>
                      <a:alpha val="6500"/>
                    </a:schemeClr>
                  </a:solidFill>
                  <a:prstDash val="solid"/>
                </a:ln>
                <a:solidFill>
                  <a:srgbClr val="7030A0"/>
                </a:solidFill>
                <a:effectLst>
                  <a:innerShdw blurRad="50900" dist="38500" dir="13500000">
                    <a:srgbClr val="000000">
                      <a:alpha val="60000"/>
                    </a:srgbClr>
                  </a:innerShdw>
                </a:effectLst>
              </a:rPr>
              <a:t>Thank you for your attention</a:t>
            </a:r>
            <a:endParaRPr lang="el-GR" sz="2800" b="1" spc="50" dirty="0">
              <a:ln w="13500">
                <a:solidFill>
                  <a:schemeClr val="accent1">
                    <a:shade val="2500"/>
                    <a:alpha val="6500"/>
                  </a:schemeClr>
                </a:solidFill>
                <a:prstDash val="solid"/>
              </a:ln>
              <a:solidFill>
                <a:srgbClr val="7030A0"/>
              </a:solidFill>
              <a:effectLst>
                <a:innerShdw blurRad="50900" dist="38500" dir="13500000">
                  <a:srgbClr val="000000">
                    <a:alpha val="60000"/>
                  </a:srgb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9938F4F-1811-D260-B482-796BF58B7965}"/>
              </a:ext>
            </a:extLst>
          </p:cNvPr>
          <p:cNvSpPr>
            <a:spLocks noGrp="1"/>
          </p:cNvSpPr>
          <p:nvPr>
            <p:ph type="title"/>
          </p:nvPr>
        </p:nvSpPr>
        <p:spPr/>
        <p:txBody>
          <a:bodyPr>
            <a:normAutofit/>
          </a:bodyPr>
          <a:lstStyle/>
          <a:p>
            <a:r>
              <a:rPr lang="en-US" sz="4400" dirty="0">
                <a:solidFill>
                  <a:srgbClr val="002060"/>
                </a:solidFill>
                <a:latin typeface="+mn-lt"/>
              </a:rPr>
              <a:t>Full Plan of environmental theatre</a:t>
            </a:r>
            <a:endParaRPr lang="el-GR" sz="4400" dirty="0">
              <a:solidFill>
                <a:srgbClr val="002060"/>
              </a:solidFill>
              <a:latin typeface="+mn-lt"/>
            </a:endParaRPr>
          </a:p>
        </p:txBody>
      </p:sp>
      <p:sp>
        <p:nvSpPr>
          <p:cNvPr id="3" name="Θέση περιεχομένου 2">
            <a:extLst>
              <a:ext uri="{FF2B5EF4-FFF2-40B4-BE49-F238E27FC236}">
                <a16:creationId xmlns="" xmlns:a16="http://schemas.microsoft.com/office/drawing/2014/main" id="{A1A4D56E-C386-FE52-3D08-81F87D23F240}"/>
              </a:ext>
            </a:extLst>
          </p:cNvPr>
          <p:cNvSpPr>
            <a:spLocks noGrp="1"/>
          </p:cNvSpPr>
          <p:nvPr>
            <p:ph idx="1"/>
          </p:nvPr>
        </p:nvSpPr>
        <p:spPr/>
        <p:txBody>
          <a:bodyPr>
            <a:normAutofit lnSpcReduction="10000"/>
          </a:bodyPr>
          <a:lstStyle/>
          <a:p>
            <a:pPr marL="0" indent="0">
              <a:lnSpc>
                <a:spcPct val="107000"/>
              </a:lnSpc>
              <a:spcAft>
                <a:spcPts val="800"/>
              </a:spcAft>
              <a:buNone/>
            </a:pPr>
            <a:endParaRPr lang="el-GR" sz="1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smtClean="0">
                <a:ea typeface="Aptos" panose="020B0004020202020204" pitchFamily="34" charset="0"/>
                <a:cs typeface="Times New Roman" panose="02020603050405020304" pitchFamily="18" charset="0"/>
              </a:rPr>
              <a:t>Title: </a:t>
            </a:r>
            <a:r>
              <a:rPr lang="el-GR" sz="1800" kern="100" dirty="0" smtClean="0">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Filling the nets, emptying the marine life</a:t>
            </a:r>
            <a:r>
              <a:rPr lang="en-US" sz="1800" kern="100" dirty="0" smtClean="0">
                <a:ea typeface="Aptos" panose="020B0004020202020204" pitchFamily="34" charset="0"/>
                <a:cs typeface="Times New Roman" panose="02020603050405020304" pitchFamily="18" charset="0"/>
              </a:rPr>
              <a:t/>
            </a:r>
            <a:br>
              <a:rPr lang="en-US" sz="1800" kern="100" dirty="0" smtClean="0">
                <a:ea typeface="Aptos" panose="020B0004020202020204" pitchFamily="34" charset="0"/>
                <a:cs typeface="Times New Roman" panose="02020603050405020304" pitchFamily="18" charset="0"/>
              </a:rPr>
            </a:br>
            <a:endParaRPr lang="en-US" sz="1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a typeface="Aptos" panose="020B0004020202020204" pitchFamily="34" charset="0"/>
                <a:cs typeface="Times New Roman" panose="02020603050405020304" pitchFamily="18" charset="0"/>
              </a:rPr>
              <a:t>R</a:t>
            </a:r>
            <a:r>
              <a:rPr lang="en-US" sz="1800" kern="100" dirty="0">
                <a:effectLst/>
                <a:ea typeface="Aptos" panose="020B0004020202020204" pitchFamily="34" charset="0"/>
                <a:cs typeface="Times New Roman" panose="02020603050405020304" pitchFamily="18" charset="0"/>
              </a:rPr>
              <a:t>eference group</a:t>
            </a:r>
            <a:r>
              <a:rPr lang="el-GR" sz="1800" kern="100" dirty="0" smtClean="0">
                <a:effectLst/>
                <a:ea typeface="Aptos" panose="020B0004020202020204" pitchFamily="34" charset="0"/>
                <a:cs typeface="Times New Roman" panose="02020603050405020304" pitchFamily="18" charset="0"/>
              </a:rPr>
              <a:t>:</a:t>
            </a:r>
            <a:r>
              <a:rPr lang="el-GR" sz="1800" kern="100" dirty="0" smtClean="0">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Fishermen</a:t>
            </a:r>
            <a:endParaRPr lang="en-US" sz="1800" b="1"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Central Question</a:t>
            </a:r>
            <a:r>
              <a:rPr lang="en-US" sz="1800" kern="100" dirty="0" smtClean="0">
                <a:effectLst/>
                <a:ea typeface="Aptos" panose="020B0004020202020204" pitchFamily="34" charset="0"/>
                <a:cs typeface="Times New Roman" panose="02020603050405020304" pitchFamily="18" charset="0"/>
              </a:rPr>
              <a:t>:</a:t>
            </a:r>
            <a:r>
              <a:rPr lang="el-GR" sz="1800" kern="100" dirty="0" smtClean="0">
                <a:effectLst/>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What is it like to cause your own self-destruction and not prevent it, to do 		     </a:t>
            </a:r>
            <a:r>
              <a:rPr lang="el-GR" sz="1800" b="1" kern="100" dirty="0" smtClean="0">
                <a:solidFill>
                  <a:srgbClr val="002060"/>
                </a:solidFill>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nothing about it?</a:t>
            </a:r>
            <a:endParaRPr lang="el-GR" sz="1800" b="1"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Common Role: </a:t>
            </a:r>
            <a:r>
              <a:rPr lang="el-GR" sz="1800" kern="100" dirty="0" smtClean="0">
                <a:effectLst/>
                <a:ea typeface="Aptos" panose="020B0004020202020204" pitchFamily="34" charset="0"/>
                <a:cs typeface="Times New Roman" panose="02020603050405020304" pitchFamily="18" charset="0"/>
              </a:rPr>
              <a:t>		</a:t>
            </a:r>
            <a:r>
              <a:rPr lang="en-US" sz="1800" dirty="0" smtClean="0">
                <a:solidFill>
                  <a:srgbClr val="FF0000"/>
                </a:solidFill>
              </a:rPr>
              <a:t> </a:t>
            </a:r>
            <a:r>
              <a:rPr lang="en-US" sz="1800" b="1" dirty="0" smtClean="0">
                <a:solidFill>
                  <a:srgbClr val="002060"/>
                </a:solidFill>
              </a:rPr>
              <a:t>Disciples of Christ</a:t>
            </a:r>
            <a:endParaRPr lang="el-GR" sz="1800" b="1"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Roles of the Animator</a:t>
            </a:r>
            <a:r>
              <a:rPr lang="en-US" sz="1800" kern="100" dirty="0" smtClean="0">
                <a:ea typeface="Aptos" panose="020B0004020202020204" pitchFamily="34" charset="0"/>
                <a:cs typeface="Times New Roman" panose="02020603050405020304" pitchFamily="18" charset="0"/>
              </a:rPr>
              <a:t>: </a:t>
            </a:r>
            <a:r>
              <a:rPr lang="el-GR" sz="1800" kern="100" dirty="0" smtClean="0">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Matthew the pearl merchant of the village of the lake</a:t>
            </a:r>
            <a:r>
              <a:rPr lang="el-GR" sz="1800" b="1" kern="100" dirty="0" smtClean="0">
                <a:solidFill>
                  <a:srgbClr val="002060"/>
                </a:solidFill>
                <a:ea typeface="Aptos" panose="020B0004020202020204" pitchFamily="34" charset="0"/>
                <a:cs typeface="Times New Roman" panose="02020603050405020304" pitchFamily="18" charset="0"/>
              </a:rPr>
              <a:t> </a:t>
            </a:r>
            <a:r>
              <a:rPr lang="el-GR" sz="1800" kern="100" dirty="0" smtClean="0">
                <a:solidFill>
                  <a:srgbClr val="002060"/>
                </a:solidFill>
                <a:ea typeface="Aptos" panose="020B0004020202020204" pitchFamily="34" charset="0"/>
                <a:cs typeface="Times New Roman" panose="02020603050405020304" pitchFamily="18" charset="0"/>
              </a:rPr>
              <a:t>(</a:t>
            </a:r>
            <a:r>
              <a:rPr lang="en-US" sz="1800" kern="100" dirty="0" smtClean="0">
                <a:solidFill>
                  <a:srgbClr val="002060"/>
                </a:solidFill>
                <a:ea typeface="Aptos" panose="020B0004020202020204" pitchFamily="34" charset="0"/>
                <a:cs typeface="Times New Roman" panose="02020603050405020304" pitchFamily="18" charset="0"/>
              </a:rPr>
              <a:t>panama hat</a:t>
            </a:r>
            <a:r>
              <a:rPr lang="el-GR" sz="1800" kern="100" dirty="0" smtClean="0">
                <a:solidFill>
                  <a:srgbClr val="002060"/>
                </a:solidFill>
                <a:ea typeface="Aptos" panose="020B0004020202020204" pitchFamily="34" charset="0"/>
                <a:cs typeface="Times New Roman" panose="02020603050405020304" pitchFamily="18" charset="0"/>
              </a:rPr>
              <a:t>)</a:t>
            </a:r>
            <a:r>
              <a:rPr lang="en-US" sz="1800" b="1" kern="100" dirty="0" smtClean="0">
                <a:solidFill>
                  <a:srgbClr val="002060"/>
                </a:solidFill>
                <a:ea typeface="Aptos" panose="020B0004020202020204" pitchFamily="34" charset="0"/>
                <a:cs typeface="Times New Roman" panose="02020603050405020304" pitchFamily="18" charset="0"/>
              </a:rPr>
              <a:t>, 				president of the village and the merchants' association </a:t>
            </a:r>
            <a:r>
              <a:rPr lang="el-GR" sz="1800" kern="100" dirty="0" smtClean="0">
                <a:solidFill>
                  <a:srgbClr val="002060"/>
                </a:solidFill>
                <a:ea typeface="Aptos" panose="020B0004020202020204" pitchFamily="34" charset="0"/>
                <a:cs typeface="Times New Roman" panose="02020603050405020304" pitchFamily="18" charset="0"/>
              </a:rPr>
              <a:t>(</a:t>
            </a:r>
            <a:r>
              <a:rPr lang="en-US" sz="1800" kern="100" dirty="0" smtClean="0">
                <a:solidFill>
                  <a:srgbClr val="002060"/>
                </a:solidFill>
                <a:ea typeface="Aptos" panose="020B0004020202020204" pitchFamily="34" charset="0"/>
                <a:cs typeface="Times New Roman" panose="02020603050405020304" pitchFamily="18" charset="0"/>
              </a:rPr>
              <a:t>tie</a:t>
            </a:r>
            <a:r>
              <a:rPr lang="el-GR" sz="1800" kern="100" dirty="0" smtClean="0">
                <a:solidFill>
                  <a:srgbClr val="002060"/>
                </a:solidFill>
                <a:ea typeface="Aptos" panose="020B0004020202020204" pitchFamily="34" charset="0"/>
                <a:cs typeface="Times New Roman" panose="02020603050405020304" pitchFamily="18" charset="0"/>
              </a:rPr>
              <a:t>)</a:t>
            </a:r>
            <a:endParaRPr lang="el-GR" sz="1800"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Where: </a:t>
            </a:r>
            <a:r>
              <a:rPr lang="el-GR" sz="1800" kern="100" dirty="0" smtClean="0">
                <a:effectLst/>
                <a:ea typeface="Aptos" panose="020B0004020202020204" pitchFamily="34" charset="0"/>
                <a:cs typeface="Times New Roman" panose="02020603050405020304" pitchFamily="18" charset="0"/>
              </a:rPr>
              <a:t>		</a:t>
            </a:r>
            <a:r>
              <a:rPr lang="en-US" sz="1800" b="1" kern="100" dirty="0" smtClean="0">
                <a:solidFill>
                  <a:srgbClr val="002060"/>
                </a:solidFill>
                <a:effectLst/>
                <a:ea typeface="Aptos" panose="020B0004020202020204" pitchFamily="34" charset="0"/>
                <a:cs typeface="Times New Roman" panose="02020603050405020304" pitchFamily="18" charset="0"/>
              </a:rPr>
              <a:t>L</a:t>
            </a:r>
            <a:r>
              <a:rPr lang="en-US" sz="1800" b="1" kern="100" dirty="0" smtClean="0">
                <a:solidFill>
                  <a:srgbClr val="002060"/>
                </a:solidFill>
                <a:ea typeface="Aptos" panose="020B0004020202020204" pitchFamily="34" charset="0"/>
                <a:cs typeface="Times New Roman" panose="02020603050405020304" pitchFamily="18" charset="0"/>
              </a:rPr>
              <a:t>ake, a coastal area on an island</a:t>
            </a:r>
            <a:r>
              <a:rPr lang="el-GR" sz="1800" b="1" kern="100" dirty="0" smtClean="0">
                <a:solidFill>
                  <a:srgbClr val="002060"/>
                </a:solidFill>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(dramatic space)</a:t>
            </a:r>
            <a:endParaRPr lang="el-GR" sz="1800" b="1"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When</a:t>
            </a:r>
            <a:r>
              <a:rPr lang="en-US" sz="1800" kern="100" dirty="0" smtClean="0">
                <a:effectLst/>
                <a:ea typeface="Aptos" panose="020B0004020202020204" pitchFamily="34" charset="0"/>
                <a:cs typeface="Times New Roman" panose="02020603050405020304" pitchFamily="18" charset="0"/>
              </a:rPr>
              <a:t>:</a:t>
            </a:r>
            <a:r>
              <a:rPr lang="el-GR" sz="1800" kern="100" dirty="0" smtClean="0">
                <a:effectLst/>
                <a:ea typeface="Aptos" panose="020B0004020202020204" pitchFamily="34" charset="0"/>
                <a:cs typeface="Times New Roman" panose="02020603050405020304" pitchFamily="18" charset="0"/>
              </a:rPr>
              <a:t> </a:t>
            </a:r>
            <a:r>
              <a:rPr lang="en-US" sz="1800" kern="100" dirty="0" smtClean="0">
                <a:effectLst/>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Indeterminate </a:t>
            </a:r>
            <a:r>
              <a:rPr lang="el-GR" sz="1800" b="1" kern="100" dirty="0" smtClean="0">
                <a:solidFill>
                  <a:srgbClr val="002060"/>
                </a:solidFill>
                <a:ea typeface="Aptos" panose="020B0004020202020204" pitchFamily="34" charset="0"/>
                <a:cs typeface="Times New Roman" panose="02020603050405020304" pitchFamily="18" charset="0"/>
              </a:rPr>
              <a:t> </a:t>
            </a:r>
            <a:r>
              <a:rPr lang="en-US" sz="1800" b="1" kern="100" dirty="0" smtClean="0">
                <a:solidFill>
                  <a:srgbClr val="002060"/>
                </a:solidFill>
                <a:ea typeface="Aptos" panose="020B0004020202020204" pitchFamily="34" charset="0"/>
                <a:cs typeface="Times New Roman" panose="02020603050405020304" pitchFamily="18" charset="0"/>
              </a:rPr>
              <a:t>dramatic time</a:t>
            </a:r>
            <a:endParaRPr lang="el-GR" b="1" dirty="0">
              <a:solidFill>
                <a:srgbClr val="002060"/>
              </a:solidFill>
            </a:endParaRPr>
          </a:p>
        </p:txBody>
      </p:sp>
    </p:spTree>
    <p:extLst>
      <p:ext uri="{BB962C8B-B14F-4D97-AF65-F5344CB8AC3E}">
        <p14:creationId xmlns="" xmlns:p14="http://schemas.microsoft.com/office/powerpoint/2010/main" val="39616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E649115-46DA-DA3C-922F-FAFEBCB69686}"/>
              </a:ext>
            </a:extLst>
          </p:cNvPr>
          <p:cNvSpPr>
            <a:spLocks noGrp="1"/>
          </p:cNvSpPr>
          <p:nvPr>
            <p:ph type="title"/>
          </p:nvPr>
        </p:nvSpPr>
        <p:spPr>
          <a:xfrm>
            <a:off x="590939" y="1245263"/>
            <a:ext cx="10972800" cy="1143000"/>
          </a:xfrm>
        </p:spPr>
        <p:txBody>
          <a:bodyPr>
            <a:normAutofit fontScale="90000"/>
          </a:bodyPr>
          <a:lstStyle/>
          <a:p>
            <a:r>
              <a:rPr lang="el-GR" sz="4900" dirty="0" smtClean="0">
                <a:latin typeface="+mn-lt"/>
              </a:rPr>
              <a:t> </a:t>
            </a:r>
            <a:r>
              <a:rPr lang="en-US" sz="4900" dirty="0" smtClean="0">
                <a:latin typeface="+mn-lt"/>
              </a:rPr>
              <a:t>Storytelling</a:t>
            </a:r>
            <a:r>
              <a:rPr lang="en-US" dirty="0"/>
              <a:t/>
            </a:r>
            <a:br>
              <a:rPr lang="en-US" dirty="0"/>
            </a:br>
            <a:endParaRPr lang="el-GR" dirty="0"/>
          </a:p>
        </p:txBody>
      </p:sp>
      <p:sp>
        <p:nvSpPr>
          <p:cNvPr id="3" name="Θέση περιεχομένου 2">
            <a:extLst>
              <a:ext uri="{FF2B5EF4-FFF2-40B4-BE49-F238E27FC236}">
                <a16:creationId xmlns="" xmlns:a16="http://schemas.microsoft.com/office/drawing/2014/main" id="{0410EA5E-7097-3A94-DDBD-026CB81AA037}"/>
              </a:ext>
            </a:extLst>
          </p:cNvPr>
          <p:cNvSpPr>
            <a:spLocks noGrp="1"/>
          </p:cNvSpPr>
          <p:nvPr>
            <p:ph idx="1"/>
          </p:nvPr>
        </p:nvSpPr>
        <p:spPr>
          <a:xfrm>
            <a:off x="609600" y="2056778"/>
            <a:ext cx="10972800" cy="4389120"/>
          </a:xfrm>
        </p:spPr>
        <p:txBody>
          <a:bodyPr>
            <a:normAutofit/>
          </a:bodyPr>
          <a:lstStyle/>
          <a:p>
            <a:pPr algn="just"/>
            <a:r>
              <a:rPr lang="el-GR" sz="2400" dirty="0" smtClean="0">
                <a:solidFill>
                  <a:srgbClr val="002060"/>
                </a:solidFill>
              </a:rPr>
              <a:t>‘‘</a:t>
            </a:r>
            <a:r>
              <a:rPr lang="en-US" sz="2400" dirty="0" smtClean="0">
                <a:solidFill>
                  <a:srgbClr val="002060"/>
                </a:solidFill>
              </a:rPr>
              <a:t>Once upon a time, somewhere, there was a large lake. One day, I don't know when exactly, a wandering group arrived in the area who said they were disciples of Christ, disciples of disciples of Christ; whether they were or weren't, we'll never know. And in every place they would resort to, people would rush to consult </a:t>
            </a:r>
            <a:r>
              <a:rPr lang="en-US" sz="2400" dirty="0" smtClean="0">
                <a:solidFill>
                  <a:srgbClr val="002060"/>
                </a:solidFill>
              </a:rPr>
              <a:t>them</a:t>
            </a:r>
            <a:r>
              <a:rPr lang="el-GR" sz="2400" dirty="0" smtClean="0">
                <a:solidFill>
                  <a:srgbClr val="002060"/>
                </a:solidFill>
              </a:rPr>
              <a:t>’’</a:t>
            </a:r>
            <a:endParaRPr lang="el-GR" sz="2400" dirty="0">
              <a:solidFill>
                <a:srgbClr val="002060"/>
              </a:solidFill>
            </a:endParaRPr>
          </a:p>
        </p:txBody>
      </p:sp>
    </p:spTree>
    <p:extLst>
      <p:ext uri="{BB962C8B-B14F-4D97-AF65-F5344CB8AC3E}">
        <p14:creationId xmlns="" xmlns:p14="http://schemas.microsoft.com/office/powerpoint/2010/main" val="165518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The Miracles of Christ: filling nets with fish on the l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Cast your nets on the other side - Google Search | Religieuze ..."/>
          <p:cNvPicPr>
            <a:picLocks noChangeAspect="1" noChangeArrowheads="1"/>
          </p:cNvPicPr>
          <p:nvPr/>
        </p:nvPicPr>
        <p:blipFill>
          <a:blip r:embed="rId2" cstate="print"/>
          <a:srcRect/>
          <a:stretch>
            <a:fillRect/>
          </a:stretch>
        </p:blipFill>
        <p:spPr bwMode="auto">
          <a:xfrm>
            <a:off x="2441573" y="933546"/>
            <a:ext cx="7728794" cy="5745072"/>
          </a:xfrm>
          <a:prstGeom prst="flowChartPunchedTape">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E3A5D28-9969-A33A-D60E-21C310D77764}"/>
              </a:ext>
            </a:extLst>
          </p:cNvPr>
          <p:cNvSpPr>
            <a:spLocks noGrp="1"/>
          </p:cNvSpPr>
          <p:nvPr>
            <p:ph type="title"/>
          </p:nvPr>
        </p:nvSpPr>
        <p:spPr/>
        <p:txBody>
          <a:bodyPr>
            <a:normAutofit/>
          </a:bodyPr>
          <a:lstStyle/>
          <a:p>
            <a:r>
              <a:rPr lang="en-US" sz="4400" dirty="0">
                <a:latin typeface="+mn-lt"/>
              </a:rPr>
              <a:t>Building space activities</a:t>
            </a:r>
            <a:endParaRPr lang="el-GR" sz="4400" dirty="0">
              <a:latin typeface="+mn-lt"/>
            </a:endParaRPr>
          </a:p>
        </p:txBody>
      </p:sp>
      <p:sp>
        <p:nvSpPr>
          <p:cNvPr id="3" name="Θέση περιεχομένου 2">
            <a:extLst>
              <a:ext uri="{FF2B5EF4-FFF2-40B4-BE49-F238E27FC236}">
                <a16:creationId xmlns="" xmlns:a16="http://schemas.microsoft.com/office/drawing/2014/main" id="{FCCBB832-C1B8-C412-061E-97C9D6A331C2}"/>
              </a:ext>
            </a:extLst>
          </p:cNvPr>
          <p:cNvSpPr>
            <a:spLocks noGrp="1"/>
          </p:cNvSpPr>
          <p:nvPr>
            <p:ph idx="1"/>
          </p:nvPr>
        </p:nvSpPr>
        <p:spPr/>
        <p:txBody>
          <a:bodyPr>
            <a:normAutofit fontScale="85000" lnSpcReduction="10000"/>
          </a:bodyPr>
          <a:lstStyle/>
          <a:p>
            <a:pPr algn="just"/>
            <a:r>
              <a:rPr lang="en-US" b="1" dirty="0" smtClean="0">
                <a:solidFill>
                  <a:srgbClr val="002060"/>
                </a:solidFill>
              </a:rPr>
              <a:t>Activity 1. </a:t>
            </a:r>
            <a:r>
              <a:rPr lang="el-GR" dirty="0" smtClean="0">
                <a:solidFill>
                  <a:srgbClr val="002060"/>
                </a:solidFill>
              </a:rPr>
              <a:t>‘‘</a:t>
            </a:r>
            <a:r>
              <a:rPr lang="en-US" dirty="0" smtClean="0">
                <a:solidFill>
                  <a:srgbClr val="002060"/>
                </a:solidFill>
              </a:rPr>
              <a:t>Next to the lake, there was a hill, a forest, and by the shores of the lake, a beach. On arrival, the disciples of disciples of Christ had to decide </a:t>
            </a:r>
            <a:r>
              <a:rPr lang="en-US" b="1" dirty="0" smtClean="0">
                <a:solidFill>
                  <a:srgbClr val="002060"/>
                </a:solidFill>
              </a:rPr>
              <a:t>where to pitch their tent and name the place</a:t>
            </a:r>
            <a:r>
              <a:rPr lang="el-GR" b="1" dirty="0" smtClean="0">
                <a:solidFill>
                  <a:srgbClr val="002060"/>
                </a:solidFill>
              </a:rPr>
              <a:t>’’</a:t>
            </a:r>
            <a:endParaRPr lang="en-US" b="1" dirty="0" smtClean="0">
              <a:solidFill>
                <a:srgbClr val="002060"/>
              </a:solidFill>
            </a:endParaRPr>
          </a:p>
          <a:p>
            <a:pPr algn="just">
              <a:buNone/>
            </a:pPr>
            <a:r>
              <a:rPr lang="el-GR" dirty="0" smtClean="0">
                <a:solidFill>
                  <a:srgbClr val="002060"/>
                </a:solidFill>
              </a:rPr>
              <a:t>	</a:t>
            </a:r>
            <a:r>
              <a:rPr lang="en-US" dirty="0" smtClean="0">
                <a:solidFill>
                  <a:srgbClr val="002060"/>
                </a:solidFill>
              </a:rPr>
              <a:t>The animator provides clear, recurring instructions. Participants are divided into groups. Each team is asked to draw one of three places they would prefer to pitch their tent to and choose a name for the resulting drawing. The location most preferred by the teams wins. Then they decide final name for the </a:t>
            </a:r>
            <a:r>
              <a:rPr lang="en-US" dirty="0" smtClean="0">
                <a:solidFill>
                  <a:srgbClr val="002060"/>
                </a:solidFill>
              </a:rPr>
              <a:t>place</a:t>
            </a:r>
            <a:endParaRPr lang="el-GR" dirty="0" smtClean="0">
              <a:solidFill>
                <a:srgbClr val="002060"/>
              </a:solidFill>
            </a:endParaRPr>
          </a:p>
          <a:p>
            <a:pPr algn="just">
              <a:buNone/>
            </a:pPr>
            <a:endParaRPr lang="el-GR" dirty="0" smtClean="0">
              <a:solidFill>
                <a:srgbClr val="002060"/>
              </a:solidFill>
            </a:endParaRPr>
          </a:p>
          <a:p>
            <a:pPr algn="just"/>
            <a:r>
              <a:rPr lang="en-US" b="1" dirty="0" smtClean="0">
                <a:solidFill>
                  <a:srgbClr val="002060"/>
                </a:solidFill>
              </a:rPr>
              <a:t>Activity 2.</a:t>
            </a:r>
            <a:r>
              <a:rPr lang="en-US" dirty="0" smtClean="0">
                <a:solidFill>
                  <a:srgbClr val="002060"/>
                </a:solidFill>
              </a:rPr>
              <a:t> </a:t>
            </a:r>
            <a:r>
              <a:rPr lang="en-US" b="1" dirty="0" smtClean="0">
                <a:solidFill>
                  <a:srgbClr val="002060"/>
                </a:solidFill>
              </a:rPr>
              <a:t>Building a tent with materials </a:t>
            </a:r>
            <a:endParaRPr lang="el-GR" b="1" dirty="0" smtClean="0">
              <a:solidFill>
                <a:srgbClr val="002060"/>
              </a:solidFill>
            </a:endParaRPr>
          </a:p>
          <a:p>
            <a:pPr algn="just">
              <a:buNone/>
            </a:pPr>
            <a:r>
              <a:rPr lang="el-GR" b="1" dirty="0" smtClean="0">
                <a:solidFill>
                  <a:srgbClr val="002060"/>
                </a:solidFill>
              </a:rPr>
              <a:t>	</a:t>
            </a:r>
            <a:r>
              <a:rPr lang="en-US" dirty="0" smtClean="0">
                <a:solidFill>
                  <a:srgbClr val="002060"/>
                </a:solidFill>
              </a:rPr>
              <a:t>The animator gives instruction. Also, provides the participants with objects (such as buckets, crates, tarpaulins) to create the disciples’ of disciples of Christ tent in a designated area in which they must anticipate that everyone will fit. They construct the entrance. They can only enter and exit from this specific </a:t>
            </a:r>
            <a:r>
              <a:rPr lang="en-US" dirty="0" smtClean="0">
                <a:solidFill>
                  <a:srgbClr val="002060"/>
                </a:solidFill>
              </a:rPr>
              <a:t>point</a:t>
            </a:r>
            <a:endParaRPr lang="el-GR" dirty="0">
              <a:solidFill>
                <a:srgbClr val="002060"/>
              </a:solidFill>
            </a:endParaRPr>
          </a:p>
        </p:txBody>
      </p:sp>
      <p:cxnSp>
        <p:nvCxnSpPr>
          <p:cNvPr id="5" name="4 - Ευθύγραμμο βέλος σύνδεσης"/>
          <p:cNvCxnSpPr/>
          <p:nvPr/>
        </p:nvCxnSpPr>
        <p:spPr>
          <a:xfrm>
            <a:off x="6653659" y="2742641"/>
            <a:ext cx="8584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4576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3F3F3BD-E1D5-B5FF-BE5B-B5B32BDAD2FE}"/>
              </a:ext>
            </a:extLst>
          </p:cNvPr>
          <p:cNvSpPr>
            <a:spLocks noGrp="1"/>
          </p:cNvSpPr>
          <p:nvPr>
            <p:ph type="title"/>
          </p:nvPr>
        </p:nvSpPr>
        <p:spPr/>
        <p:txBody>
          <a:bodyPr>
            <a:normAutofit/>
          </a:bodyPr>
          <a:lstStyle/>
          <a:p>
            <a:r>
              <a:rPr lang="en-US" sz="4400" dirty="0">
                <a:latin typeface="+mn-lt"/>
              </a:rPr>
              <a:t>Building role activities</a:t>
            </a:r>
            <a:endParaRPr lang="el-GR" sz="4400" dirty="0">
              <a:latin typeface="+mn-lt"/>
            </a:endParaRPr>
          </a:p>
        </p:txBody>
      </p:sp>
      <p:sp>
        <p:nvSpPr>
          <p:cNvPr id="3" name="Θέση περιεχομένου 2">
            <a:extLst>
              <a:ext uri="{FF2B5EF4-FFF2-40B4-BE49-F238E27FC236}">
                <a16:creationId xmlns="" xmlns:a16="http://schemas.microsoft.com/office/drawing/2014/main" id="{7656E501-B241-3ACD-90C4-1C7ABAC62E3E}"/>
              </a:ext>
            </a:extLst>
          </p:cNvPr>
          <p:cNvSpPr>
            <a:spLocks noGrp="1"/>
          </p:cNvSpPr>
          <p:nvPr>
            <p:ph idx="1"/>
          </p:nvPr>
        </p:nvSpPr>
        <p:spPr/>
        <p:txBody>
          <a:bodyPr>
            <a:normAutofit/>
          </a:bodyPr>
          <a:lstStyle/>
          <a:p>
            <a:pPr algn="just"/>
            <a:r>
              <a:rPr lang="en-US" sz="2200" b="1" dirty="0" smtClean="0">
                <a:solidFill>
                  <a:srgbClr val="002060"/>
                </a:solidFill>
              </a:rPr>
              <a:t>Activity 1. Anthem</a:t>
            </a:r>
          </a:p>
          <a:p>
            <a:pPr algn="just">
              <a:buNone/>
            </a:pPr>
            <a:r>
              <a:rPr lang="en-US" sz="2200" b="1" dirty="0" smtClean="0">
                <a:solidFill>
                  <a:srgbClr val="002060"/>
                </a:solidFill>
              </a:rPr>
              <a:t>	</a:t>
            </a:r>
            <a:r>
              <a:rPr lang="en-US" sz="2200" dirty="0" smtClean="0">
                <a:solidFill>
                  <a:srgbClr val="002060"/>
                </a:solidFill>
              </a:rPr>
              <a:t>After setting up their tent they thought they were missing an anthem</a:t>
            </a:r>
            <a:r>
              <a:rPr lang="el-GR" sz="2200" dirty="0" smtClean="0">
                <a:solidFill>
                  <a:srgbClr val="002060"/>
                </a:solidFill>
              </a:rPr>
              <a:t> </a:t>
            </a:r>
            <a:r>
              <a:rPr lang="en-US" sz="2200" dirty="0" smtClean="0">
                <a:solidFill>
                  <a:srgbClr val="002060"/>
                </a:solidFill>
              </a:rPr>
              <a:t>of their team... The animator gives instructions. Participants create an anthem of their group within 5 to 7 minutes</a:t>
            </a:r>
            <a:endParaRPr lang="el-GR" sz="2200" dirty="0" smtClean="0">
              <a:solidFill>
                <a:srgbClr val="002060"/>
              </a:solidFill>
            </a:endParaRPr>
          </a:p>
          <a:p>
            <a:pPr algn="just">
              <a:buNone/>
            </a:pPr>
            <a:endParaRPr lang="el-GR" sz="2200" dirty="0" smtClean="0">
              <a:solidFill>
                <a:srgbClr val="002060"/>
              </a:solidFill>
            </a:endParaRPr>
          </a:p>
          <a:p>
            <a:pPr algn="just"/>
            <a:r>
              <a:rPr lang="en-US" sz="2200" b="1" dirty="0" smtClean="0">
                <a:solidFill>
                  <a:srgbClr val="002060"/>
                </a:solidFill>
              </a:rPr>
              <a:t>Activity </a:t>
            </a:r>
            <a:r>
              <a:rPr lang="el-GR" sz="2200" b="1" dirty="0" smtClean="0">
                <a:solidFill>
                  <a:srgbClr val="002060"/>
                </a:solidFill>
              </a:rPr>
              <a:t>2</a:t>
            </a:r>
            <a:r>
              <a:rPr lang="en-US" sz="2200" b="1" dirty="0" smtClean="0">
                <a:solidFill>
                  <a:srgbClr val="002060"/>
                </a:solidFill>
              </a:rPr>
              <a:t>. Secret Greeting</a:t>
            </a:r>
          </a:p>
          <a:p>
            <a:pPr algn="just">
              <a:buNone/>
            </a:pPr>
            <a:r>
              <a:rPr lang="el-GR" sz="2200" dirty="0" smtClean="0">
                <a:solidFill>
                  <a:srgbClr val="002060"/>
                </a:solidFill>
              </a:rPr>
              <a:t>	</a:t>
            </a:r>
            <a:r>
              <a:rPr lang="en-US" sz="2200" dirty="0" smtClean="0">
                <a:solidFill>
                  <a:srgbClr val="002060"/>
                </a:solidFill>
              </a:rPr>
              <a:t>Participants find the secret greeting of the group. Anyone who became a member of this group knew the secret greeting</a:t>
            </a:r>
            <a:endParaRPr lang="el-GR" sz="2200" dirty="0">
              <a:solidFill>
                <a:srgbClr val="002060"/>
              </a:solidFill>
            </a:endParaRPr>
          </a:p>
        </p:txBody>
      </p:sp>
    </p:spTree>
    <p:extLst>
      <p:ext uri="{BB962C8B-B14F-4D97-AF65-F5344CB8AC3E}">
        <p14:creationId xmlns="" xmlns:p14="http://schemas.microsoft.com/office/powerpoint/2010/main" val="223664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est Camping Gear 2023: Must-Have Supplies, Accessories, &amp; Gadgets | Condé  Nast Traveler"/>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312506" y="1129004"/>
            <a:ext cx="9827087" cy="5728996"/>
          </a:xfrm>
          <a:prstGeom prst="round2Same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ciple Royalty-Free Images, Stock Photos &amp; Pictures | Shutterstock"/>
          <p:cNvPicPr>
            <a:picLocks noChangeAspect="1" noChangeArrowheads="1"/>
          </p:cNvPicPr>
          <p:nvPr/>
        </p:nvPicPr>
        <p:blipFill>
          <a:blip r:embed="rId2" cstate="print"/>
          <a:srcRect l="4248" t="14850" r="9482" b="3096"/>
          <a:stretch>
            <a:fillRect/>
          </a:stretch>
        </p:blipFill>
        <p:spPr bwMode="auto">
          <a:xfrm>
            <a:off x="8826758" y="-158621"/>
            <a:ext cx="3365241" cy="2892288"/>
          </a:xfrm>
          <a:prstGeom prst="rect">
            <a:avLst/>
          </a:prstGeom>
          <a:ln>
            <a:noFill/>
          </a:ln>
          <a:effectLst>
            <a:softEdge rad="635000"/>
          </a:effectLst>
        </p:spPr>
      </p:pic>
      <p:sp>
        <p:nvSpPr>
          <p:cNvPr id="2" name="Τίτλος 1">
            <a:extLst>
              <a:ext uri="{FF2B5EF4-FFF2-40B4-BE49-F238E27FC236}">
                <a16:creationId xmlns="" xmlns:a16="http://schemas.microsoft.com/office/drawing/2014/main" id="{7D86C778-22F2-7076-B9AC-AC926DA78028}"/>
              </a:ext>
            </a:extLst>
          </p:cNvPr>
          <p:cNvSpPr>
            <a:spLocks noGrp="1"/>
          </p:cNvSpPr>
          <p:nvPr>
            <p:ph type="title"/>
          </p:nvPr>
        </p:nvSpPr>
        <p:spPr/>
        <p:txBody>
          <a:bodyPr/>
          <a:lstStyle/>
          <a:p>
            <a:r>
              <a:rPr lang="en-US" sz="4400" dirty="0">
                <a:latin typeface="+mn-lt"/>
              </a:rPr>
              <a:t>Storytelling</a:t>
            </a:r>
            <a:endParaRPr lang="el-GR" sz="4400" dirty="0">
              <a:latin typeface="+mn-lt"/>
            </a:endParaRPr>
          </a:p>
        </p:txBody>
      </p:sp>
      <p:sp>
        <p:nvSpPr>
          <p:cNvPr id="3" name="Θέση περιεχομένου 2">
            <a:extLst>
              <a:ext uri="{FF2B5EF4-FFF2-40B4-BE49-F238E27FC236}">
                <a16:creationId xmlns="" xmlns:a16="http://schemas.microsoft.com/office/drawing/2014/main" id="{EF4066E8-44CF-E870-809B-0F4BF727DB54}"/>
              </a:ext>
            </a:extLst>
          </p:cNvPr>
          <p:cNvSpPr>
            <a:spLocks noGrp="1"/>
          </p:cNvSpPr>
          <p:nvPr>
            <p:ph idx="1"/>
          </p:nvPr>
        </p:nvSpPr>
        <p:spPr/>
        <p:txBody>
          <a:bodyPr>
            <a:noAutofit/>
          </a:bodyPr>
          <a:lstStyle/>
          <a:p>
            <a:pPr algn="just"/>
            <a:r>
              <a:rPr lang="en-US" sz="2200" i="1" dirty="0" smtClean="0">
                <a:solidFill>
                  <a:srgbClr val="002060"/>
                </a:solidFill>
              </a:rPr>
              <a:t>The lake’s bed was filled with precious oysters and pearls, which were collected and sold by the village merchants. One day, they discovered something rather strange. The merchants went pearl hunting and noticed that the lake was starting to evaporate. The village is in turmoil. The disciples gather in their tent to </a:t>
            </a:r>
            <a:r>
              <a:rPr lang="en-US" sz="2200" i="1" dirty="0" smtClean="0">
                <a:solidFill>
                  <a:srgbClr val="002060"/>
                </a:solidFill>
              </a:rPr>
              <a:t>discuss </a:t>
            </a:r>
            <a:endParaRPr lang="en-US" sz="2200" i="1" dirty="0" smtClean="0">
              <a:solidFill>
                <a:srgbClr val="002060"/>
              </a:solidFill>
            </a:endParaRPr>
          </a:p>
          <a:p>
            <a:pPr algn="just">
              <a:buNone/>
            </a:pPr>
            <a:endParaRPr lang="en-US" sz="2200" i="1" dirty="0" smtClean="0">
              <a:solidFill>
                <a:srgbClr val="002060"/>
              </a:solidFill>
            </a:endParaRPr>
          </a:p>
          <a:p>
            <a:pPr algn="just"/>
            <a:r>
              <a:rPr lang="el-GR" sz="2200" dirty="0" smtClean="0">
                <a:solidFill>
                  <a:srgbClr val="002060"/>
                </a:solidFill>
              </a:rPr>
              <a:t>[</a:t>
            </a:r>
            <a:r>
              <a:rPr lang="en-US" sz="2200" dirty="0" smtClean="0">
                <a:solidFill>
                  <a:srgbClr val="002060"/>
                </a:solidFill>
              </a:rPr>
              <a:t>The animator gives the rules again in repeat: </a:t>
            </a:r>
            <a:r>
              <a:rPr lang="el-GR" sz="2200" dirty="0" smtClean="0">
                <a:solidFill>
                  <a:srgbClr val="002060"/>
                </a:solidFill>
              </a:rPr>
              <a:t>‘‘</a:t>
            </a:r>
            <a:r>
              <a:rPr lang="en-US" sz="2200" dirty="0" smtClean="0">
                <a:solidFill>
                  <a:srgbClr val="002060"/>
                </a:solidFill>
              </a:rPr>
              <a:t>Every time you enter the tent, you become disciples. The first guest who comes in will wear a straw hat." The strict rules also apply to the facilitator; “When I wear the hat, I am in character. When I take the hat off, I step out of the </a:t>
            </a:r>
            <a:r>
              <a:rPr lang="en-US" sz="2200" dirty="0" smtClean="0">
                <a:solidFill>
                  <a:srgbClr val="002060"/>
                </a:solidFill>
              </a:rPr>
              <a:t>role</a:t>
            </a:r>
            <a:r>
              <a:rPr lang="el-GR" sz="2200" dirty="0" smtClean="0">
                <a:solidFill>
                  <a:srgbClr val="002060"/>
                </a:solidFill>
              </a:rPr>
              <a:t>’’]</a:t>
            </a:r>
            <a:r>
              <a:rPr lang="en-US" sz="2200" dirty="0" smtClean="0">
                <a:solidFill>
                  <a:srgbClr val="002060"/>
                </a:solidFill>
              </a:rPr>
              <a:t> </a:t>
            </a:r>
            <a:endParaRPr lang="en-US" sz="2200" dirty="0" smtClean="0">
              <a:solidFill>
                <a:srgbClr val="002060"/>
              </a:solidFill>
            </a:endParaRPr>
          </a:p>
          <a:p>
            <a:pPr algn="just"/>
            <a:r>
              <a:rPr lang="en-US" sz="2200" u="sng" dirty="0" smtClean="0">
                <a:solidFill>
                  <a:srgbClr val="002060"/>
                </a:solidFill>
              </a:rPr>
              <a:t>The animator provides instruction. The participants enter the tent and become the disciples. The merchant enters the tent and presents the </a:t>
            </a:r>
            <a:r>
              <a:rPr lang="en-US" sz="2200" b="1" u="sng" dirty="0" smtClean="0">
                <a:solidFill>
                  <a:srgbClr val="002060"/>
                </a:solidFill>
              </a:rPr>
              <a:t>1st  point of </a:t>
            </a:r>
            <a:r>
              <a:rPr lang="en-US" sz="2200" b="1" u="sng" dirty="0" smtClean="0">
                <a:solidFill>
                  <a:srgbClr val="002060"/>
                </a:solidFill>
              </a:rPr>
              <a:t>view</a:t>
            </a:r>
            <a:endParaRPr lang="en-US" sz="2200" u="sng" dirty="0" smtClean="0">
              <a:solidFill>
                <a:srgbClr val="002060"/>
              </a:solidFill>
            </a:endParaRPr>
          </a:p>
          <a:p>
            <a:pPr algn="just">
              <a:buNone/>
            </a:pPr>
            <a:r>
              <a:rPr lang="el-GR" sz="2000" dirty="0" smtClean="0">
                <a:solidFill>
                  <a:srgbClr val="002060"/>
                </a:solidFill>
              </a:rPr>
              <a:t>	</a:t>
            </a:r>
            <a:endParaRPr lang="el-GR" sz="2000" i="1" dirty="0">
              <a:solidFill>
                <a:srgbClr val="002060"/>
              </a:solidFill>
            </a:endParaRPr>
          </a:p>
        </p:txBody>
      </p:sp>
    </p:spTree>
    <p:extLst>
      <p:ext uri="{BB962C8B-B14F-4D97-AF65-F5344CB8AC3E}">
        <p14:creationId xmlns="" xmlns:p14="http://schemas.microsoft.com/office/powerpoint/2010/main" val="4243139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Προσαρμογή</PresentationFormat>
  <Paragraphs>105</Paragraphs>
  <Slides>23</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Συγκέντρωση</vt:lpstr>
      <vt:lpstr>Ροή</vt:lpstr>
      <vt:lpstr>Applied and Environmental Theatre 1st Symposium Community Theatre and Environmental Pressures in the Coastal Communities of the Mediterranean (THEATRE2SEA) 3-4 June 2024 </vt:lpstr>
      <vt:lpstr>Filling the nets, emptying the marine life </vt:lpstr>
      <vt:lpstr>Full Plan of environmental theatre</vt:lpstr>
      <vt:lpstr> Storytelling </vt:lpstr>
      <vt:lpstr>Διαφάνεια 5</vt:lpstr>
      <vt:lpstr>Building space activities</vt:lpstr>
      <vt:lpstr>Building role activities</vt:lpstr>
      <vt:lpstr>Διαφάνεια 8</vt:lpstr>
      <vt:lpstr>Storytelling</vt:lpstr>
      <vt:lpstr>Action, 1st  point of view </vt:lpstr>
      <vt:lpstr>Διαφάνεια 11</vt:lpstr>
      <vt:lpstr>Assimilation activity A </vt:lpstr>
      <vt:lpstr>Assimilation activity B</vt:lpstr>
      <vt:lpstr>Διαφάνεια 14</vt:lpstr>
      <vt:lpstr>Storytelling</vt:lpstr>
      <vt:lpstr>Action, 2st  point of view </vt:lpstr>
      <vt:lpstr>Assimilation activity A</vt:lpstr>
      <vt:lpstr>Assimilation activity B_Forum Theatre</vt:lpstr>
      <vt:lpstr>Action - announcement of decision</vt:lpstr>
      <vt:lpstr>Reflection</vt:lpstr>
      <vt:lpstr>Instructions</vt:lpstr>
      <vt:lpstr>Materials</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and Environmental Theatre 1st Symposium Community Theatre and Environmental Pressures in the Coastal Communities of the Mediterranean (THEATRE2SEA) 3-4 June 2024 </dc:title>
  <cp:lastModifiedBy>dimitra theodoropoulou</cp:lastModifiedBy>
  <cp:revision>1</cp:revision>
  <dcterms:modified xsi:type="dcterms:W3CDTF">2024-06-01T22:01:10Z</dcterms:modified>
</cp:coreProperties>
</file>