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9" r:id="rId14"/>
    <p:sldId id="268" r:id="rId15"/>
    <p:sldId id="271" r:id="rId16"/>
    <p:sldId id="272" r:id="rId17"/>
    <p:sldId id="273" r:id="rId18"/>
    <p:sldId id="274" r:id="rId19"/>
    <p:sldId id="275" r:id="rId2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79"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BA057-B59B-FEF9-8AD8-030C746FB45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38B13D24-3516-0A66-DF2C-E74ABF8ABF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3A9A8BF-0A49-1D39-9F89-566E3F1FE04C}"/>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07D49D02-DA03-863A-A9EE-17AAF061DC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FDB7EA3-A3FE-478D-4755-F159F8BD5055}"/>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222613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8A631B-9C89-0575-7EC3-B933665F0B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9B1F298-22D5-B951-7848-2DE579DC554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F463D32-6E38-E4FA-A348-8FB0FC85EAF4}"/>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579F1069-39E5-4460-7CE6-424D22FB3A1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9C1258F-BA7A-2EA5-72F4-895A3FA69E69}"/>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72299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4B9223F-C53B-2E4B-11B6-76C4FFECC81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88B6383-5416-2367-5617-DD7DE3FA13C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89EDA5C-327F-A112-167E-F2626734A2CD}"/>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07A8F92F-6B4E-5C43-2C2C-5C0F75E74D2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EDCE87B-0D70-4B77-5C04-915B2676DE4C}"/>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120865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A52450-7735-714C-5291-E72F6AC2BFF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0BBF77A-C593-EAA6-7342-711F1D237E8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285DA81-30DF-867D-44CA-828DA105C742}"/>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3C2A9A2A-D69E-658A-092D-6161FDFC0A4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764C1E-163A-C50C-537E-EEF5C3CF5381}"/>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10018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D576B-555B-EAA6-9F8B-F4D2A1E9CBF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4B3C474-4A3F-233E-47BE-005CA99779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5219DF4-B8A4-D414-387C-C7FC1BB26589}"/>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A3B96E3A-1BFF-B4DD-0EC9-2F319107359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F321AAE-1AAA-73B7-5BFD-0159152674D3}"/>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34100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BB8BF-524F-0C88-44A2-BB561B5ABAC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EC7B1E9-7B67-7B77-8BB3-F2B20007DAE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0A5A442-AD1E-EC52-095E-2F55284A3BA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F751E5C-A456-F7F2-0D74-F1D26AD40E7C}"/>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6" name="Θέση υποσέλιδου 5">
            <a:extLst>
              <a:ext uri="{FF2B5EF4-FFF2-40B4-BE49-F238E27FC236}">
                <a16:creationId xmlns:a16="http://schemas.microsoft.com/office/drawing/2014/main" id="{CA61002B-4284-B448-0034-6DAE9D63CAC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10DFE54-EB2E-538E-8535-666596AAD64F}"/>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367607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22544B-661C-CADA-D07E-7582348F5C6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8CA816E-81A9-ABCE-8311-839AA9CE7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643EA6-7643-1F95-0884-3D4E0D3947C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CBE221E-F824-A495-D63B-B5A5554E23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CFDCC76-8439-5BB7-8B8F-13EB1999625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5ADA74C-642C-DD87-74A3-3F913C5C588C}"/>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8" name="Θέση υποσέλιδου 7">
            <a:extLst>
              <a:ext uri="{FF2B5EF4-FFF2-40B4-BE49-F238E27FC236}">
                <a16:creationId xmlns:a16="http://schemas.microsoft.com/office/drawing/2014/main" id="{141BC357-51C4-4B1F-3F1D-AA4D14BE5DD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A267EDA-0FAB-21BA-E8FA-592F7EDA5830}"/>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120718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A3D651-5276-04FB-433E-F54DD63E77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E62559C-538B-AA50-9F92-A7EA11CDD0D4}"/>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4" name="Θέση υποσέλιδου 3">
            <a:extLst>
              <a:ext uri="{FF2B5EF4-FFF2-40B4-BE49-F238E27FC236}">
                <a16:creationId xmlns:a16="http://schemas.microsoft.com/office/drawing/2014/main" id="{7BDFD8D2-1158-71CB-3B32-CA7576457BA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A4ABAB2-DE54-2FB3-1D51-CA346AF9A85E}"/>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316894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107F2CD-17B0-2678-7534-245486628350}"/>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3" name="Θέση υποσέλιδου 2">
            <a:extLst>
              <a:ext uri="{FF2B5EF4-FFF2-40B4-BE49-F238E27FC236}">
                <a16:creationId xmlns:a16="http://schemas.microsoft.com/office/drawing/2014/main" id="{604F7F5D-6943-5159-C9AC-26B7644A86E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F6A6DCF-FDCD-5046-9519-2B3945B74D8C}"/>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182850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0B8340-4F50-433F-D8BD-DE78806A445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6CC72CF-90B1-846F-00A9-6A2192A6A3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28DAFE97-C0F4-CC76-9507-9FD69E887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CC98568-AE51-638D-25C4-E0B04F321581}"/>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6" name="Θέση υποσέλιδου 5">
            <a:extLst>
              <a:ext uri="{FF2B5EF4-FFF2-40B4-BE49-F238E27FC236}">
                <a16:creationId xmlns:a16="http://schemas.microsoft.com/office/drawing/2014/main" id="{D33550CC-6A24-1A42-FDCF-8820CCBE62D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B8A541D-3154-32D9-FBB3-2DAC85CB4614}"/>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37482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83FF8A-CD78-575E-1A5A-EC8F70DF7EC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1F780C7-15E5-86D9-844C-F2AC2261B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DFCA2F9-A42C-5251-4AD0-DE43F8CC8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1944B43-3C24-B241-D237-7983678FB6EF}"/>
              </a:ext>
            </a:extLst>
          </p:cNvPr>
          <p:cNvSpPr>
            <a:spLocks noGrp="1"/>
          </p:cNvSpPr>
          <p:nvPr>
            <p:ph type="dt" sz="half" idx="10"/>
          </p:nvPr>
        </p:nvSpPr>
        <p:spPr/>
        <p:txBody>
          <a:bodyPr/>
          <a:lstStyle/>
          <a:p>
            <a:fld id="{BCFA8453-1DD5-401E-A97A-85B50D83B926}" type="datetimeFigureOut">
              <a:rPr lang="el-GR" smtClean="0"/>
              <a:t>31/5/2024</a:t>
            </a:fld>
            <a:endParaRPr lang="el-GR"/>
          </a:p>
        </p:txBody>
      </p:sp>
      <p:sp>
        <p:nvSpPr>
          <p:cNvPr id="6" name="Θέση υποσέλιδου 5">
            <a:extLst>
              <a:ext uri="{FF2B5EF4-FFF2-40B4-BE49-F238E27FC236}">
                <a16:creationId xmlns:a16="http://schemas.microsoft.com/office/drawing/2014/main" id="{A06D6D94-3230-4C07-D46F-7174AD4CAFD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A4779A-DF54-C13E-C6C2-8A0280DE6B21}"/>
              </a:ext>
            </a:extLst>
          </p:cNvPr>
          <p:cNvSpPr>
            <a:spLocks noGrp="1"/>
          </p:cNvSpPr>
          <p:nvPr>
            <p:ph type="sldNum" sz="quarter" idx="12"/>
          </p:nvPr>
        </p:nvSpPr>
        <p:spPr/>
        <p:txBody>
          <a:bodyPr/>
          <a:lstStyle/>
          <a:p>
            <a:fld id="{D02A19D4-A289-4CB3-862E-78658D428379}" type="slidenum">
              <a:rPr lang="el-GR" smtClean="0"/>
              <a:t>‹#›</a:t>
            </a:fld>
            <a:endParaRPr lang="el-GR"/>
          </a:p>
        </p:txBody>
      </p:sp>
    </p:spTree>
    <p:extLst>
      <p:ext uri="{BB962C8B-B14F-4D97-AF65-F5344CB8AC3E}">
        <p14:creationId xmlns:p14="http://schemas.microsoft.com/office/powerpoint/2010/main" val="34139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22A8B8F-F3D4-9EA8-D1B1-BC7209BA7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5ED39A-2AED-736F-0E13-34ECC5B7A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163ED02-186D-9800-DABF-50E5B1054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FA8453-1DD5-401E-A97A-85B50D83B926}" type="datetimeFigureOut">
              <a:rPr lang="el-GR" smtClean="0"/>
              <a:t>31/5/2024</a:t>
            </a:fld>
            <a:endParaRPr lang="el-GR"/>
          </a:p>
        </p:txBody>
      </p:sp>
      <p:sp>
        <p:nvSpPr>
          <p:cNvPr id="5" name="Θέση υποσέλιδου 4">
            <a:extLst>
              <a:ext uri="{FF2B5EF4-FFF2-40B4-BE49-F238E27FC236}">
                <a16:creationId xmlns:a16="http://schemas.microsoft.com/office/drawing/2014/main" id="{62BC6563-1A03-BE00-BDA9-D869CD258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D8FCB3EF-A7D8-CA61-0BF4-40DDE2788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2A19D4-A289-4CB3-862E-78658D428379}" type="slidenum">
              <a:rPr lang="el-GR" smtClean="0"/>
              <a:t>‹#›</a:t>
            </a:fld>
            <a:endParaRPr lang="el-GR"/>
          </a:p>
        </p:txBody>
      </p:sp>
    </p:spTree>
    <p:extLst>
      <p:ext uri="{BB962C8B-B14F-4D97-AF65-F5344CB8AC3E}">
        <p14:creationId xmlns:p14="http://schemas.microsoft.com/office/powerpoint/2010/main" val="2588669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DF9772-E8A5-A846-3151-2D0DC108FF95}"/>
              </a:ext>
            </a:extLst>
          </p:cNvPr>
          <p:cNvSpPr>
            <a:spLocks noGrp="1"/>
          </p:cNvSpPr>
          <p:nvPr>
            <p:ph type="ctrTitle"/>
          </p:nvPr>
        </p:nvSpPr>
        <p:spPr/>
        <p:txBody>
          <a:bodyPr/>
          <a:lstStyle/>
          <a:p>
            <a:pPr marL="153670" marR="3175">
              <a:spcBef>
                <a:spcPts val="80"/>
              </a:spcBef>
            </a:pPr>
            <a:r>
              <a:rPr lang="en-US" sz="1800" b="1" i="1" spc="-25" dirty="0">
                <a:solidFill>
                  <a:srgbClr val="4F81BD"/>
                </a:solidFill>
                <a:effectLst/>
                <a:latin typeface="Times New Roman" panose="02020603050405020304" pitchFamily="18" charset="0"/>
                <a:ea typeface="Times New Roman" panose="02020603050405020304" pitchFamily="18" charset="0"/>
              </a:rPr>
              <a:t>Applied and Environmental</a:t>
            </a:r>
            <a:r>
              <a:rPr lang="en-US" sz="1800" b="1" i="1" spc="-205" dirty="0">
                <a:solidFill>
                  <a:srgbClr val="4F81BD"/>
                </a:solidFill>
                <a:effectLst/>
                <a:latin typeface="Times New Roman" panose="02020603050405020304" pitchFamily="18" charset="0"/>
                <a:ea typeface="Times New Roman" panose="02020603050405020304" pitchFamily="18" charset="0"/>
              </a:rPr>
              <a:t> </a:t>
            </a:r>
            <a:r>
              <a:rPr lang="en-US" sz="1800" b="1" i="1" spc="-10" dirty="0">
                <a:solidFill>
                  <a:srgbClr val="4F81BD"/>
                </a:solidFill>
                <a:effectLst/>
                <a:latin typeface="Times New Roman" panose="02020603050405020304" pitchFamily="18" charset="0"/>
                <a:ea typeface="Times New Roman" panose="02020603050405020304" pitchFamily="18" charset="0"/>
              </a:rPr>
              <a:t>Theatre 1</a:t>
            </a:r>
            <a:r>
              <a:rPr lang="en-US" sz="1800" b="1" i="1" spc="-10" baseline="30000" dirty="0">
                <a:solidFill>
                  <a:srgbClr val="4F81BD"/>
                </a:solidFill>
                <a:effectLst/>
                <a:latin typeface="Times New Roman" panose="02020603050405020304" pitchFamily="18" charset="0"/>
                <a:ea typeface="Times New Roman" panose="02020603050405020304" pitchFamily="18" charset="0"/>
              </a:rPr>
              <a:t>st</a:t>
            </a:r>
            <a:r>
              <a:rPr lang="en-US" sz="1800" b="1" i="1" spc="-10" dirty="0">
                <a:solidFill>
                  <a:srgbClr val="4F81BD"/>
                </a:solidFill>
                <a:effectLst/>
                <a:latin typeface="Times New Roman" panose="02020603050405020304" pitchFamily="18" charset="0"/>
                <a:ea typeface="Times New Roman" panose="02020603050405020304" pitchFamily="18" charset="0"/>
              </a:rPr>
              <a:t> </a:t>
            </a:r>
            <a:r>
              <a:rPr lang="en-US" sz="1800" b="1" i="1" dirty="0">
                <a:solidFill>
                  <a:srgbClr val="4F81BD"/>
                </a:solidFill>
                <a:effectLst/>
                <a:latin typeface="Times New Roman" panose="02020603050405020304" pitchFamily="18" charset="0"/>
                <a:ea typeface="Times New Roman" panose="02020603050405020304" pitchFamily="18" charset="0"/>
              </a:rPr>
              <a:t>Symposium</a:t>
            </a:r>
            <a:br>
              <a:rPr lang="el-GR" sz="1800" b="1" i="1" dirty="0">
                <a:effectLst/>
                <a:latin typeface="Times New Roman" panose="02020603050405020304" pitchFamily="18" charset="0"/>
                <a:ea typeface="Times New Roman" panose="02020603050405020304" pitchFamily="18" charset="0"/>
              </a:rPr>
            </a:br>
            <a:r>
              <a:rPr lang="en-US" sz="1800" b="1" i="1" dirty="0">
                <a:effectLst/>
                <a:latin typeface="Times New Roman" panose="02020603050405020304" pitchFamily="18" charset="0"/>
                <a:ea typeface="Times New Roman" panose="02020603050405020304" pitchFamily="18" charset="0"/>
              </a:rPr>
              <a:t>Community Theatre and Environmental Pressures in the Coastal Communities of the Mediterranean (THEATRE2SEA)</a:t>
            </a:r>
            <a:br>
              <a:rPr lang="el-GR" sz="1800" dirty="0">
                <a:effectLst/>
                <a:latin typeface="Times New Roman" panose="02020603050405020304" pitchFamily="18" charset="0"/>
                <a:ea typeface="Times New Roman" panose="02020603050405020304" pitchFamily="18" charset="0"/>
              </a:rPr>
            </a:br>
            <a:r>
              <a:rPr lang="en-US" sz="1800" b="1" kern="0" dirty="0">
                <a:effectLst/>
                <a:latin typeface="Times New Roman" panose="02020603050405020304" pitchFamily="18" charset="0"/>
                <a:ea typeface="Times New Roman" panose="02020603050405020304" pitchFamily="18" charset="0"/>
              </a:rPr>
              <a:t>3-4 June 2024</a:t>
            </a:r>
            <a:br>
              <a:rPr lang="el-GR" sz="1800" b="1" kern="0" dirty="0">
                <a:effectLst/>
                <a:latin typeface="Times New Roman" panose="02020603050405020304" pitchFamily="18" charset="0"/>
                <a:ea typeface="Times New Roman" panose="02020603050405020304" pitchFamily="18" charset="0"/>
              </a:rPr>
            </a:br>
            <a:endParaRPr lang="el-GR" dirty="0"/>
          </a:p>
        </p:txBody>
      </p:sp>
      <p:pic>
        <p:nvPicPr>
          <p:cNvPr id="6" name="Εικόνα 5">
            <a:extLst>
              <a:ext uri="{FF2B5EF4-FFF2-40B4-BE49-F238E27FC236}">
                <a16:creationId xmlns:a16="http://schemas.microsoft.com/office/drawing/2014/main" id="{4B5F4303-7CA5-009D-7FAE-8B22C828A2F8}"/>
              </a:ext>
            </a:extLst>
          </p:cNvPr>
          <p:cNvPicPr>
            <a:picLocks noChangeAspect="1"/>
          </p:cNvPicPr>
          <p:nvPr/>
        </p:nvPicPr>
        <p:blipFill>
          <a:blip r:embed="rId2"/>
          <a:stretch>
            <a:fillRect/>
          </a:stretch>
        </p:blipFill>
        <p:spPr>
          <a:xfrm>
            <a:off x="7636468" y="4264639"/>
            <a:ext cx="2591025" cy="542591"/>
          </a:xfrm>
          <a:prstGeom prst="rect">
            <a:avLst/>
          </a:prstGeom>
        </p:spPr>
      </p:pic>
      <p:sp>
        <p:nvSpPr>
          <p:cNvPr id="3" name="Υπότιτλος 2">
            <a:extLst>
              <a:ext uri="{FF2B5EF4-FFF2-40B4-BE49-F238E27FC236}">
                <a16:creationId xmlns:a16="http://schemas.microsoft.com/office/drawing/2014/main" id="{EE625D82-CAC0-F574-2189-9982A3958256}"/>
              </a:ext>
            </a:extLst>
          </p:cNvPr>
          <p:cNvSpPr>
            <a:spLocks noGrp="1"/>
          </p:cNvSpPr>
          <p:nvPr>
            <p:ph type="subTitle" idx="1"/>
          </p:nvPr>
        </p:nvSpPr>
        <p:spPr/>
        <p:txBody>
          <a:bodyPr/>
          <a:lstStyle/>
          <a:p>
            <a:endParaRPr lang="el-GR" dirty="0"/>
          </a:p>
        </p:txBody>
      </p:sp>
      <p:pic>
        <p:nvPicPr>
          <p:cNvPr id="4" name="Picture 7" descr="The European Union - Study in Europe">
            <a:extLst>
              <a:ext uri="{FF2B5EF4-FFF2-40B4-BE49-F238E27FC236}">
                <a16:creationId xmlns:a16="http://schemas.microsoft.com/office/drawing/2014/main" id="{CF1A242B-2F68-705D-14B1-6D2ADEF37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6443" y="4270170"/>
            <a:ext cx="1874520" cy="539750"/>
          </a:xfrm>
          <a:prstGeom prst="rect">
            <a:avLst/>
          </a:prstGeom>
          <a:noFill/>
          <a:ln>
            <a:noFill/>
          </a:ln>
        </p:spPr>
      </p:pic>
      <p:pic>
        <p:nvPicPr>
          <p:cNvPr id="5" name="Εικόνα 4">
            <a:extLst>
              <a:ext uri="{FF2B5EF4-FFF2-40B4-BE49-F238E27FC236}">
                <a16:creationId xmlns:a16="http://schemas.microsoft.com/office/drawing/2014/main" id="{537F0071-8605-5D59-38BA-84891434C3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1693" y="4204765"/>
            <a:ext cx="1884045" cy="670560"/>
          </a:xfrm>
          <a:prstGeom prst="rect">
            <a:avLst/>
          </a:prstGeom>
          <a:noFill/>
        </p:spPr>
      </p:pic>
    </p:spTree>
    <p:extLst>
      <p:ext uri="{BB962C8B-B14F-4D97-AF65-F5344CB8AC3E}">
        <p14:creationId xmlns:p14="http://schemas.microsoft.com/office/powerpoint/2010/main" val="186723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4E2FF24-5053-C5E3-738E-4CF4E78D7AB5}"/>
              </a:ext>
            </a:extLst>
          </p:cNvPr>
          <p:cNvSpPr>
            <a:spLocks noGrp="1"/>
          </p:cNvSpPr>
          <p:nvPr>
            <p:ph type="title"/>
          </p:nvPr>
        </p:nvSpPr>
        <p:spPr>
          <a:xfrm>
            <a:off x="295902" y="267925"/>
            <a:ext cx="7648563" cy="1214284"/>
          </a:xfrm>
        </p:spPr>
        <p:txBody>
          <a:bodyPr>
            <a:normAutofit/>
          </a:bodyPr>
          <a:lstStyle/>
          <a:p>
            <a:r>
              <a:rPr lang="en-US" sz="4000" kern="100" dirty="0">
                <a:effectLst/>
                <a:latin typeface="Times New Roman" panose="02020603050405020304" pitchFamily="18" charset="0"/>
                <a:ea typeface="Aptos" panose="020B0004020202020204" pitchFamily="34" charset="0"/>
                <a:cs typeface="Times New Roman" panose="02020603050405020304" pitchFamily="18" charset="0"/>
              </a:rPr>
              <a:t>Assimilation of the 1</a:t>
            </a:r>
            <a:r>
              <a:rPr lang="en-US" sz="4000" kern="100" baseline="30000" dirty="0">
                <a:effectLst/>
                <a:latin typeface="Times New Roman" panose="02020603050405020304" pitchFamily="18" charset="0"/>
                <a:ea typeface="Aptos" panose="020B0004020202020204" pitchFamily="34" charset="0"/>
                <a:cs typeface="Times New Roman" panose="02020603050405020304" pitchFamily="18" charset="0"/>
              </a:rPr>
              <a:t>st</a:t>
            </a:r>
            <a:r>
              <a:rPr lang="en-US" sz="4000" kern="100" dirty="0">
                <a:effectLst/>
                <a:latin typeface="Times New Roman" panose="02020603050405020304" pitchFamily="18" charset="0"/>
                <a:ea typeface="Aptos" panose="020B0004020202020204" pitchFamily="34" charset="0"/>
                <a:cs typeface="Times New Roman" panose="02020603050405020304" pitchFamily="18" charset="0"/>
              </a:rPr>
              <a:t> point of view: Activity B</a:t>
            </a:r>
            <a:endParaRPr lang="el-GR" sz="40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15D5FFCB-86B1-E21F-2EBD-2278A5E1052B}"/>
              </a:ext>
            </a:extLst>
          </p:cNvPr>
          <p:cNvSpPr>
            <a:spLocks noGrp="1"/>
          </p:cNvSpPr>
          <p:nvPr>
            <p:ph idx="1"/>
          </p:nvPr>
        </p:nvSpPr>
        <p:spPr>
          <a:xfrm>
            <a:off x="0" y="2047528"/>
            <a:ext cx="7089060" cy="5107866"/>
          </a:xfrm>
        </p:spPr>
        <p:txBody>
          <a:bodyPr>
            <a:noAutofit/>
          </a:bodyPr>
          <a:lstStyle/>
          <a:p>
            <a:pPr algn="just"/>
            <a:r>
              <a:rPr lang="en-GB" sz="1900" dirty="0">
                <a:latin typeface="Times New Roman" panose="02020603050405020304" pitchFamily="18" charset="0"/>
                <a:cs typeface="Times New Roman" panose="02020603050405020304" pitchFamily="18" charset="0"/>
              </a:rPr>
              <a:t>The animator asks from two members to take on the roles of the city’s greengrocers. </a:t>
            </a:r>
            <a:r>
              <a:rPr lang="en-US" sz="1900" dirty="0">
                <a:latin typeface="Times New Roman" panose="02020603050405020304" pitchFamily="18" charset="0"/>
                <a:cs typeface="Times New Roman" panose="02020603050405020304" pitchFamily="18" charset="0"/>
              </a:rPr>
              <a:t>Each grocer is given exactly the same photos, showing fruits and vegetables in different stages of ripening,</a:t>
            </a:r>
            <a:r>
              <a:rPr lang="en-GB" sz="1900" dirty="0">
                <a:latin typeface="Times New Roman" panose="02020603050405020304" pitchFamily="18" charset="0"/>
                <a:cs typeface="Times New Roman" panose="02020603050405020304" pitchFamily="18" charset="0"/>
              </a:rPr>
              <a:t> for example: </a:t>
            </a:r>
            <a:r>
              <a:rPr lang="en-US" sz="1900" dirty="0">
                <a:latin typeface="Times New Roman" panose="02020603050405020304" pitchFamily="18" charset="0"/>
                <a:cs typeface="Times New Roman" panose="02020603050405020304" pitchFamily="18" charset="0"/>
              </a:rPr>
              <a:t>tomatoes firm and tomatoes ripe, bananas unripe and bananas very ripe, </a:t>
            </a:r>
            <a:r>
              <a:rPr lang="en-GB" sz="1900" dirty="0">
                <a:latin typeface="Times New Roman" panose="02020603050405020304" pitchFamily="18" charset="0"/>
                <a:cs typeface="Times New Roman" panose="02020603050405020304" pitchFamily="18" charset="0"/>
              </a:rPr>
              <a:t>etc. </a:t>
            </a:r>
            <a:r>
              <a:rPr lang="en-US" sz="1900" dirty="0">
                <a:latin typeface="Times New Roman" panose="02020603050405020304" pitchFamily="18" charset="0"/>
                <a:cs typeface="Times New Roman" panose="02020603050405020304" pitchFamily="18" charset="0"/>
              </a:rPr>
              <a:t>The purchase price of the product is written on the back of each photo. </a:t>
            </a:r>
            <a:r>
              <a:rPr lang="en-GB" sz="1900" dirty="0">
                <a:latin typeface="Times New Roman" panose="02020603050405020304" pitchFamily="18" charset="0"/>
                <a:cs typeface="Times New Roman" panose="02020603050405020304" pitchFamily="18" charset="0"/>
              </a:rPr>
              <a:t>The animator then will ask each greengrocer, on their own, to price their products (in whole numbers). </a:t>
            </a:r>
            <a:r>
              <a:rPr lang="en-US" sz="1900" dirty="0">
                <a:latin typeface="Times New Roman" panose="02020603050405020304" pitchFamily="18" charset="0"/>
                <a:cs typeface="Times New Roman" panose="02020603050405020304" pitchFamily="18" charset="0"/>
              </a:rPr>
              <a:t>Once they have finished, the animator asks them to display the products with their prices and "open" their shops. </a:t>
            </a:r>
            <a:endParaRPr lang="en-GB" sz="1900" dirty="0">
              <a:latin typeface="Times New Roman" panose="02020603050405020304" pitchFamily="18" charset="0"/>
              <a:cs typeface="Times New Roman" panose="02020603050405020304" pitchFamily="18" charset="0"/>
            </a:endParaRPr>
          </a:p>
          <a:p>
            <a:pPr algn="just"/>
            <a:r>
              <a:rPr lang="en-GB" sz="1900" dirty="0">
                <a:latin typeface="Times New Roman" panose="02020603050405020304" pitchFamily="18" charset="0"/>
                <a:cs typeface="Times New Roman" panose="02020603050405020304" pitchFamily="18" charset="0"/>
              </a:rPr>
              <a:t>The animator gives to the rest of the participants equal pieces of paper, each representing one euro, along with the instruction: “You are in the city market, this is your money, spend them as you see fit.”</a:t>
            </a:r>
          </a:p>
          <a:p>
            <a:pPr algn="just"/>
            <a:r>
              <a:rPr lang="en-US" sz="1900" dirty="0">
                <a:latin typeface="Times New Roman" panose="02020603050405020304" pitchFamily="18" charset="0"/>
                <a:cs typeface="Times New Roman" panose="02020603050405020304" pitchFamily="18" charset="0"/>
              </a:rPr>
              <a:t>After the group's shopping is completed, the animator instructs</a:t>
            </a:r>
            <a:r>
              <a:rPr lang="en-GB" sz="1900" dirty="0">
                <a:latin typeface="Times New Roman" panose="02020603050405020304" pitchFamily="18" charset="0"/>
                <a:cs typeface="Times New Roman" panose="02020603050405020304" pitchFamily="18" charset="0"/>
              </a:rPr>
              <a:t>: “As a team, calculate and discuss which greengrocer came out the most profitable, taking into account the income and wastage, if any.”</a:t>
            </a:r>
          </a:p>
        </p:txBody>
      </p:sp>
      <p:pic>
        <p:nvPicPr>
          <p:cNvPr id="5" name="Εικόνα 4" descr="Εικόνα που περιέχει λαχανικά, οπωροκηπευτικά, φυσικές τροφές, φρούτο&#10;&#10;Περιγραφή που δημιουργήθηκε αυτόματα">
            <a:extLst>
              <a:ext uri="{FF2B5EF4-FFF2-40B4-BE49-F238E27FC236}">
                <a16:creationId xmlns:a16="http://schemas.microsoft.com/office/drawing/2014/main" id="{DFD93750-089D-481F-CB2A-4D57C3501A24}"/>
              </a:ext>
            </a:extLst>
          </p:cNvPr>
          <p:cNvPicPr>
            <a:picLocks noChangeAspect="1"/>
          </p:cNvPicPr>
          <p:nvPr/>
        </p:nvPicPr>
        <p:blipFill rotWithShape="1">
          <a:blip r:embed="rId2">
            <a:extLst>
              <a:ext uri="{28A0092B-C50C-407E-A947-70E740481C1C}">
                <a14:useLocalDpi xmlns:a14="http://schemas.microsoft.com/office/drawing/2010/main" val="0"/>
              </a:ext>
            </a:extLst>
          </a:blip>
          <a:srcRect t="1832" r="3" b="985"/>
          <a:stretch/>
        </p:blipFill>
        <p:spPr>
          <a:xfrm>
            <a:off x="7435058" y="10"/>
            <a:ext cx="4756941" cy="6857990"/>
          </a:xfrm>
          <a:prstGeom prst="rect">
            <a:avLst/>
          </a:prstGeom>
          <a:effectLst/>
        </p:spPr>
      </p:pic>
    </p:spTree>
    <p:extLst>
      <p:ext uri="{BB962C8B-B14F-4D97-AF65-F5344CB8AC3E}">
        <p14:creationId xmlns:p14="http://schemas.microsoft.com/office/powerpoint/2010/main" val="38767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4985A8-54F3-2299-3233-9AF0B5CFE1D5}"/>
              </a:ext>
            </a:extLst>
          </p:cNvPr>
          <p:cNvSpPr>
            <a:spLocks noGrp="1"/>
          </p:cNvSpPr>
          <p:nvPr>
            <p:ph type="title"/>
          </p:nvPr>
        </p:nvSpPr>
        <p:spPr>
          <a:xfrm>
            <a:off x="4654296" y="329184"/>
            <a:ext cx="6894576" cy="1783080"/>
          </a:xfrm>
        </p:spPr>
        <p:txBody>
          <a:bodyPr anchor="b">
            <a:normAutofit/>
          </a:bodyPr>
          <a:lstStyle/>
          <a:p>
            <a:r>
              <a:rPr lang="en-GB" sz="5400">
                <a:latin typeface="Times New Roman" panose="02020603050405020304" pitchFamily="18" charset="0"/>
                <a:cs typeface="Times New Roman" panose="02020603050405020304" pitchFamily="18" charset="0"/>
              </a:rPr>
              <a:t>Instructions</a:t>
            </a:r>
            <a:endParaRPr lang="el-GR" sz="5400">
              <a:latin typeface="Times New Roman" panose="02020603050405020304" pitchFamily="18" charset="0"/>
              <a:cs typeface="Times New Roman" panose="02020603050405020304" pitchFamily="18" charset="0"/>
            </a:endParaRPr>
          </a:p>
        </p:txBody>
      </p:sp>
      <p:pic>
        <p:nvPicPr>
          <p:cNvPr id="5" name="Εικόνα 4" descr="Εικόνα που περιέχει σκίτσο/σχέδιο, ζωγραφιά, ασπρόμαυρο, εικονογράφηση&#10;&#10;Περιγραφή που δημιουργήθηκε αυτόματα">
            <a:extLst>
              <a:ext uri="{FF2B5EF4-FFF2-40B4-BE49-F238E27FC236}">
                <a16:creationId xmlns:a16="http://schemas.microsoft.com/office/drawing/2014/main" id="{4040EAE3-EAEB-8AF4-DD00-BEA74427D946}"/>
              </a:ext>
            </a:extLst>
          </p:cNvPr>
          <p:cNvPicPr>
            <a:picLocks noChangeAspect="1"/>
          </p:cNvPicPr>
          <p:nvPr/>
        </p:nvPicPr>
        <p:blipFill rotWithShape="1">
          <a:blip r:embed="rId2">
            <a:extLst>
              <a:ext uri="{28A0092B-C50C-407E-A947-70E740481C1C}">
                <a14:useLocalDpi xmlns:a14="http://schemas.microsoft.com/office/drawing/2010/main" val="0"/>
              </a:ext>
            </a:extLst>
          </a:blip>
          <a:srcRect l="1647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C2186602-2A14-C081-E4C4-508AFDDB9B34}"/>
              </a:ext>
            </a:extLst>
          </p:cNvPr>
          <p:cNvSpPr>
            <a:spLocks noGrp="1"/>
          </p:cNvSpPr>
          <p:nvPr>
            <p:ph idx="1"/>
          </p:nvPr>
        </p:nvSpPr>
        <p:spPr>
          <a:xfrm>
            <a:off x="4267200" y="2706624"/>
            <a:ext cx="7281672" cy="3910486"/>
          </a:xfrm>
        </p:spPr>
        <p:txBody>
          <a:bodyPr>
            <a:normAutofit/>
          </a:bodyPr>
          <a:lstStyle/>
          <a:p>
            <a:pPr marL="0" indent="0" algn="just">
              <a:buNone/>
            </a:pPr>
            <a:r>
              <a:rPr lang="en-US" sz="2200" i="1" dirty="0">
                <a:latin typeface="Times New Roman" panose="02020603050405020304" pitchFamily="18" charset="0"/>
                <a:cs typeface="Times New Roman" panose="02020603050405020304" pitchFamily="18" charset="0"/>
              </a:rPr>
              <a:t>And while this is happening in the city, our </a:t>
            </a:r>
            <a:r>
              <a:rPr lang="en-US" sz="2200" dirty="0">
                <a:solidFill>
                  <a:schemeClr val="accent2"/>
                </a:solidFill>
                <a:latin typeface="Times New Roman" panose="02020603050405020304" pitchFamily="18" charset="0"/>
                <a:cs typeface="Times New Roman" panose="02020603050405020304" pitchFamily="18" charset="0"/>
              </a:rPr>
              <a:t>group</a:t>
            </a:r>
            <a:r>
              <a:rPr lang="en-US" sz="2200" i="1" dirty="0">
                <a:latin typeface="Times New Roman" panose="02020603050405020304" pitchFamily="18" charset="0"/>
                <a:cs typeface="Times New Roman" panose="02020603050405020304" pitchFamily="18" charset="0"/>
              </a:rPr>
              <a:t> is in the temple discussing.... </a:t>
            </a:r>
          </a:p>
          <a:p>
            <a:pPr marL="0" indent="0" algn="just">
              <a:buNone/>
            </a:pPr>
            <a:endParaRPr lang="en-US" sz="2200" dirty="0">
              <a:latin typeface="Times New Roman" panose="02020603050405020304" pitchFamily="18" charset="0"/>
              <a:cs typeface="Times New Roman" panose="02020603050405020304" pitchFamily="18" charset="0"/>
            </a:endParaRPr>
          </a:p>
          <a:p>
            <a:pPr marL="0" indent="0" algn="just">
              <a:buNone/>
            </a:pPr>
            <a:r>
              <a:rPr lang="en-US" sz="2200" dirty="0">
                <a:latin typeface="Times New Roman" panose="02020603050405020304" pitchFamily="18" charset="0"/>
                <a:cs typeface="Times New Roman" panose="02020603050405020304" pitchFamily="18" charset="0"/>
              </a:rPr>
              <a:t>The animator gives the instruction: “Enter the temple.”</a:t>
            </a:r>
          </a:p>
          <a:p>
            <a:pPr marL="0" indent="0" algn="just">
              <a:buNone/>
            </a:pPr>
            <a:endParaRPr lang="en-US" sz="2200" dirty="0">
              <a:latin typeface="Times New Roman" panose="02020603050405020304" pitchFamily="18" charset="0"/>
              <a:cs typeface="Times New Roman" panose="02020603050405020304" pitchFamily="18" charset="0"/>
            </a:endParaRPr>
          </a:p>
          <a:p>
            <a:pPr marL="0" indent="0" algn="just">
              <a:buNone/>
            </a:pPr>
            <a:r>
              <a:rPr lang="en-US" sz="2200" dirty="0">
                <a:latin typeface="Times New Roman" panose="02020603050405020304" pitchFamily="18" charset="0"/>
                <a:cs typeface="Times New Roman" panose="02020603050405020304" pitchFamily="18" charset="0"/>
              </a:rPr>
              <a:t>The second visitor to come, will hold a cane. I hold the cane and am in character. I let go of the cane and get out of the role. </a:t>
            </a:r>
            <a:endParaRPr lang="el-GR"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76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757A076-BE83-B3B7-4DD5-8E991FE70E24}"/>
              </a:ext>
            </a:extLst>
          </p:cNvPr>
          <p:cNvSpPr>
            <a:spLocks noGrp="1"/>
          </p:cNvSpPr>
          <p:nvPr>
            <p:ph type="title"/>
          </p:nvPr>
        </p:nvSpPr>
        <p:spPr>
          <a:xfrm>
            <a:off x="836679" y="723898"/>
            <a:ext cx="6002110" cy="1495425"/>
          </a:xfrm>
        </p:spPr>
        <p:txBody>
          <a:bodyPr>
            <a:normAutofit/>
          </a:bodyPr>
          <a:lstStyle/>
          <a:p>
            <a:r>
              <a:rPr lang="en-US" sz="4000" dirty="0">
                <a:latin typeface="Times New Roman" panose="02020603050405020304" pitchFamily="18" charset="0"/>
                <a:cs typeface="Times New Roman" panose="02020603050405020304" pitchFamily="18" charset="0"/>
              </a:rPr>
              <a:t>Action, 2</a:t>
            </a:r>
            <a:r>
              <a:rPr lang="en-US" sz="4000" baseline="30000" dirty="0">
                <a:latin typeface="Times New Roman" panose="02020603050405020304" pitchFamily="18" charset="0"/>
                <a:cs typeface="Times New Roman" panose="02020603050405020304" pitchFamily="18" charset="0"/>
              </a:rPr>
              <a:t>nd </a:t>
            </a:r>
            <a:r>
              <a:rPr lang="en-US" sz="4000" dirty="0">
                <a:latin typeface="Times New Roman" panose="02020603050405020304" pitchFamily="18" charset="0"/>
                <a:cs typeface="Times New Roman" panose="02020603050405020304" pitchFamily="18" charset="0"/>
              </a:rPr>
              <a:t>point of view </a:t>
            </a:r>
            <a:endParaRPr lang="el-GR" sz="40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37F6D2C4-806A-DFE2-2F66-7524ECDFE2FA}"/>
              </a:ext>
            </a:extLst>
          </p:cNvPr>
          <p:cNvSpPr>
            <a:spLocks noGrp="1"/>
          </p:cNvSpPr>
          <p:nvPr>
            <p:ph idx="1"/>
          </p:nvPr>
        </p:nvSpPr>
        <p:spPr>
          <a:xfrm>
            <a:off x="98323" y="2405067"/>
            <a:ext cx="6740467" cy="3729034"/>
          </a:xfrm>
        </p:spPr>
        <p:txBody>
          <a:bodyPr>
            <a:normAutofit/>
          </a:bodyPr>
          <a:lstStyle/>
          <a:p>
            <a:pPr marL="0" indent="0">
              <a:lnSpc>
                <a:spcPct val="150000"/>
              </a:lnSpc>
              <a:buNone/>
            </a:pPr>
            <a:r>
              <a:rPr lang="en-US" sz="2000" dirty="0">
                <a:latin typeface="Times New Roman" panose="02020603050405020304" pitchFamily="18" charset="0"/>
                <a:cs typeface="Times New Roman" panose="02020603050405020304" pitchFamily="18" charset="0"/>
              </a:rPr>
              <a:t>“I'm looking for my head cook because I found out he has been stealing from me and he needs to be punished.”</a:t>
            </a:r>
            <a:endParaRPr lang="el-GR" sz="2000" dirty="0">
              <a:latin typeface="Times New Roman" panose="02020603050405020304" pitchFamily="18" charset="0"/>
              <a:cs typeface="Times New Roman" panose="02020603050405020304" pitchFamily="18" charset="0"/>
            </a:endParaRPr>
          </a:p>
        </p:txBody>
      </p:sp>
      <p:pic>
        <p:nvPicPr>
          <p:cNvPr id="5" name="Εικόνα 4" descr="Εικόνα που περιέχει σκίτσο/σχέδιο, ζωγραφιά, τέχνη με γραμμές, τέχνη&#10;&#10;Περιγραφή που δημιουργήθηκε αυτόματα">
            <a:extLst>
              <a:ext uri="{FF2B5EF4-FFF2-40B4-BE49-F238E27FC236}">
                <a16:creationId xmlns:a16="http://schemas.microsoft.com/office/drawing/2014/main" id="{244593E1-32E2-9218-79AE-C507CC92789C}"/>
              </a:ext>
            </a:extLst>
          </p:cNvPr>
          <p:cNvPicPr>
            <a:picLocks noChangeAspect="1"/>
          </p:cNvPicPr>
          <p:nvPr/>
        </p:nvPicPr>
        <p:blipFill rotWithShape="1">
          <a:blip r:embed="rId2">
            <a:extLst>
              <a:ext uri="{28A0092B-C50C-407E-A947-70E740481C1C}">
                <a14:useLocalDpi xmlns:a14="http://schemas.microsoft.com/office/drawing/2010/main" val="0"/>
              </a:ext>
            </a:extLst>
          </a:blip>
          <a:srcRect t="2815" r="3" b="3"/>
          <a:stretch/>
        </p:blipFill>
        <p:spPr>
          <a:xfrm>
            <a:off x="6695768" y="10"/>
            <a:ext cx="5496232" cy="6857990"/>
          </a:xfrm>
          <a:prstGeom prst="rect">
            <a:avLst/>
          </a:prstGeom>
          <a:effectLst/>
        </p:spPr>
      </p:pic>
    </p:spTree>
    <p:extLst>
      <p:ext uri="{BB962C8B-B14F-4D97-AF65-F5344CB8AC3E}">
        <p14:creationId xmlns:p14="http://schemas.microsoft.com/office/powerpoint/2010/main" val="49408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88C0C1-EB76-7217-55AD-D6494F9FF242}"/>
              </a:ext>
            </a:extLst>
          </p:cNvPr>
          <p:cNvSpPr>
            <a:spLocks noGrp="1"/>
          </p:cNvSpPr>
          <p:nvPr>
            <p:ph type="title"/>
          </p:nvPr>
        </p:nvSpPr>
        <p:spPr>
          <a:xfrm>
            <a:off x="4083897" y="449996"/>
            <a:ext cx="8018917" cy="1325563"/>
          </a:xfrm>
        </p:spPr>
        <p:txBody>
          <a:bodyPr>
            <a:normAutofit/>
          </a:bodyPr>
          <a:lstStyle/>
          <a:p>
            <a:r>
              <a:rPr lang="en-US" sz="4100" kern="100" dirty="0">
                <a:effectLst/>
                <a:latin typeface="Times New Roman" panose="02020603050405020304" pitchFamily="18" charset="0"/>
                <a:ea typeface="Aptos" panose="020B0004020202020204" pitchFamily="34" charset="0"/>
                <a:cs typeface="Times New Roman" panose="02020603050405020304" pitchFamily="18" charset="0"/>
              </a:rPr>
              <a:t>Assimilation of the 2</a:t>
            </a:r>
            <a:r>
              <a:rPr lang="en-US" sz="41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4100" kern="100" dirty="0">
                <a:effectLst/>
                <a:latin typeface="Times New Roman" panose="02020603050405020304" pitchFamily="18" charset="0"/>
                <a:ea typeface="Aptos" panose="020B0004020202020204" pitchFamily="34" charset="0"/>
                <a:cs typeface="Times New Roman" panose="02020603050405020304" pitchFamily="18" charset="0"/>
              </a:rPr>
              <a:t> point of view: activity A</a:t>
            </a:r>
            <a:endParaRPr lang="el-GR" sz="4100"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a:extLst>
              <a:ext uri="{FF2B5EF4-FFF2-40B4-BE49-F238E27FC236}">
                <a16:creationId xmlns:a16="http://schemas.microsoft.com/office/drawing/2014/main" id="{4CF47850-0087-E484-E94D-CB082A3E3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6" y="7543"/>
            <a:ext cx="4008460" cy="54788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Θέση περιεχομένου 2">
            <a:extLst>
              <a:ext uri="{FF2B5EF4-FFF2-40B4-BE49-F238E27FC236}">
                <a16:creationId xmlns:a16="http://schemas.microsoft.com/office/drawing/2014/main" id="{9AF3BBC2-A1DF-B254-39F0-CB591C18C4E6}"/>
              </a:ext>
            </a:extLst>
          </p:cNvPr>
          <p:cNvSpPr>
            <a:spLocks noGrp="1"/>
          </p:cNvSpPr>
          <p:nvPr>
            <p:ph idx="1"/>
          </p:nvPr>
        </p:nvSpPr>
        <p:spPr>
          <a:xfrm>
            <a:off x="4083897" y="2651883"/>
            <a:ext cx="7747819" cy="4192520"/>
          </a:xfrm>
        </p:spPr>
        <p:txBody>
          <a:bodyPr>
            <a:normAutofit/>
          </a:bodyPr>
          <a:lstStyle/>
          <a:p>
            <a:pPr marL="0" indent="0" algn="just">
              <a:buNone/>
            </a:pPr>
            <a:r>
              <a:rPr lang="en-US" sz="2400" dirty="0">
                <a:latin typeface="Times New Roman" panose="02020603050405020304" pitchFamily="18" charset="0"/>
                <a:cs typeface="Times New Roman" panose="02020603050405020304" pitchFamily="18" charset="0"/>
              </a:rPr>
              <a:t>The animator gives the participants a paper roll and </a:t>
            </a:r>
            <a:r>
              <a:rPr lang="en-US" sz="2400" dirty="0" err="1">
                <a:latin typeface="Times New Roman" panose="02020603050405020304" pitchFamily="18" charset="0"/>
                <a:cs typeface="Times New Roman" panose="02020603050405020304" pitchFamily="18" charset="0"/>
              </a:rPr>
              <a:t>colours</a:t>
            </a:r>
            <a:r>
              <a:rPr lang="en-US" sz="2400" dirty="0">
                <a:latin typeface="Times New Roman" panose="02020603050405020304" pitchFamily="18" charset="0"/>
                <a:cs typeface="Times New Roman" panose="02020603050405020304" pitchFamily="18" charset="0"/>
              </a:rPr>
              <a:t>. One member of the group lies down on the paper and the others will outline his body. </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The animator instructs: “This outline is of Lord Nicholas. I want you to write on the inside Lord's thoughts and/or feelings about the situation he is in, and on the outside of the outline the thoughts others have about him.” </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46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51CFC8-6239-F063-624B-5A341131CAD1}"/>
              </a:ext>
            </a:extLst>
          </p:cNvPr>
          <p:cNvSpPr>
            <a:spLocks noGrp="1"/>
          </p:cNvSpPr>
          <p:nvPr>
            <p:ph type="title"/>
          </p:nvPr>
        </p:nvSpPr>
        <p:spPr>
          <a:xfrm>
            <a:off x="5278998" y="1066415"/>
            <a:ext cx="6656439" cy="1402470"/>
          </a:xfrm>
        </p:spPr>
        <p:txBody>
          <a:bodyPr anchor="t">
            <a:normAutofit/>
          </a:bodyPr>
          <a:lstStyle/>
          <a:p>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Assimilation of the 2</a:t>
            </a:r>
            <a:r>
              <a:rPr lang="en-US" sz="3200" kern="100" baseline="30000" dirty="0">
                <a:effectLst/>
                <a:latin typeface="Times New Roman" panose="02020603050405020304" pitchFamily="18" charset="0"/>
                <a:ea typeface="Aptos" panose="020B0004020202020204" pitchFamily="34" charset="0"/>
                <a:cs typeface="Times New Roman" panose="02020603050405020304" pitchFamily="18" charset="0"/>
              </a:rPr>
              <a:t>nd</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 point of view: </a:t>
            </a:r>
            <a:r>
              <a:rPr lang="en-US" sz="3200" kern="100" dirty="0">
                <a:latin typeface="Times New Roman" panose="02020603050405020304" pitchFamily="18" charset="0"/>
                <a:ea typeface="Aptos" panose="020B0004020202020204" pitchFamily="34" charset="0"/>
                <a:cs typeface="Times New Roman" panose="02020603050405020304" pitchFamily="18" charset="0"/>
              </a:rPr>
              <a:t>A</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ctivity </a:t>
            </a:r>
            <a:r>
              <a:rPr lang="en-US" sz="3200" kern="100" dirty="0">
                <a:latin typeface="Times New Roman" panose="02020603050405020304" pitchFamily="18" charset="0"/>
                <a:ea typeface="Aptos" panose="020B0004020202020204" pitchFamily="34" charset="0"/>
                <a:cs typeface="Times New Roman" panose="02020603050405020304" pitchFamily="18" charset="0"/>
              </a:rPr>
              <a:t>B-</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Forum Theatre</a:t>
            </a:r>
            <a:endParaRPr lang="el-GR" sz="3200" dirty="0">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908156AF-D3D7-950A-FC76-9EBB6E0110E9}"/>
              </a:ext>
            </a:extLst>
          </p:cNvPr>
          <p:cNvPicPr>
            <a:picLocks noChangeAspect="1"/>
          </p:cNvPicPr>
          <p:nvPr/>
        </p:nvPicPr>
        <p:blipFill rotWithShape="1">
          <a:blip r:embed="rId2">
            <a:extLst>
              <a:ext uri="{28A0092B-C50C-407E-A947-70E740481C1C}">
                <a14:useLocalDpi xmlns:a14="http://schemas.microsoft.com/office/drawing/2010/main" val="0"/>
              </a:ext>
            </a:extLst>
          </a:blip>
          <a:srcRect t="5807"/>
          <a:stretch/>
        </p:blipFill>
        <p:spPr>
          <a:xfrm>
            <a:off x="127819" y="726371"/>
            <a:ext cx="5151179" cy="6131629"/>
          </a:xfrm>
          <a:prstGeom prst="rect">
            <a:avLst/>
          </a:prstGeom>
        </p:spPr>
      </p:pic>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AB378B1-8800-E4BA-EF3E-B02C2F2357EE}"/>
              </a:ext>
            </a:extLst>
          </p:cNvPr>
          <p:cNvSpPr>
            <a:spLocks noGrp="1"/>
          </p:cNvSpPr>
          <p:nvPr>
            <p:ph idx="1"/>
          </p:nvPr>
        </p:nvSpPr>
        <p:spPr>
          <a:xfrm>
            <a:off x="5388077" y="2551176"/>
            <a:ext cx="6676104" cy="4306824"/>
          </a:xfrm>
        </p:spPr>
        <p:txBody>
          <a:bodyPr>
            <a:normAutofit/>
          </a:bodyPr>
          <a:lstStyle/>
          <a:p>
            <a:pPr marL="0" indent="0" algn="just">
              <a:buNone/>
            </a:pPr>
            <a:r>
              <a:rPr lang="en-US" sz="2000" i="1" dirty="0">
                <a:latin typeface="Times New Roman" panose="02020603050405020304" pitchFamily="18" charset="0"/>
                <a:cs typeface="Times New Roman" panose="02020603050405020304" pitchFamily="18" charset="0"/>
              </a:rPr>
              <a:t>Just as the Lord was leaving the temple to return to the city, he met the head cook who was on his way to receive the final advice of the </a:t>
            </a:r>
            <a:r>
              <a:rPr lang="en-US" sz="2000" dirty="0">
                <a:solidFill>
                  <a:schemeClr val="accent2"/>
                </a:solidFill>
                <a:latin typeface="Times New Roman" panose="02020603050405020304" pitchFamily="18" charset="0"/>
                <a:cs typeface="Times New Roman" panose="02020603050405020304" pitchFamily="18" charset="0"/>
              </a:rPr>
              <a:t>group</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0" indent="0" algn="just">
              <a:lnSpc>
                <a:spcPct val="150000"/>
              </a:lnSpc>
              <a:buNone/>
            </a:pPr>
            <a:r>
              <a:rPr lang="en-US" sz="2000" dirty="0">
                <a:latin typeface="Times New Roman" panose="02020603050405020304" pitchFamily="18" charset="0"/>
                <a:cs typeface="Times New Roman" panose="02020603050405020304" pitchFamily="18" charset="0"/>
              </a:rPr>
              <a:t>The animator gives the instruction: “Everyone create a circle and watch the meeting between the Lord and the head cook </a:t>
            </a:r>
            <a:r>
              <a:rPr lang="en-US" sz="2000" dirty="0" err="1">
                <a:latin typeface="Times New Roman" panose="02020603050405020304" pitchFamily="18" charset="0"/>
                <a:cs typeface="Times New Roman" panose="02020603050405020304" pitchFamily="18" charset="0"/>
              </a:rPr>
              <a:t>Fotis</a:t>
            </a:r>
            <a:r>
              <a:rPr lang="en-US" sz="2000" dirty="0">
                <a:latin typeface="Times New Roman" panose="02020603050405020304" pitchFamily="18" charset="0"/>
                <a:cs typeface="Times New Roman" panose="02020603050405020304" pitchFamily="18" charset="0"/>
              </a:rPr>
              <a:t> (one member pretends to be the Lord and another pretends to be the head cook). The roles and symbols alternate. We must never forget that when the dialogue is interrupted, it must be continued exactly from the point of interruption.” </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098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8760FEA-600D-ADF7-1BD1-AC853DE6BA16}"/>
              </a:ext>
            </a:extLst>
          </p:cNvPr>
          <p:cNvSpPr>
            <a:spLocks noGrp="1"/>
          </p:cNvSpPr>
          <p:nvPr>
            <p:ph type="title"/>
          </p:nvPr>
        </p:nvSpPr>
        <p:spPr>
          <a:xfrm>
            <a:off x="836679" y="723898"/>
            <a:ext cx="6002110" cy="1495425"/>
          </a:xfrm>
        </p:spPr>
        <p:txBody>
          <a:bodyPr>
            <a:normAutofit/>
          </a:bodyPr>
          <a:lstStyle/>
          <a:p>
            <a:r>
              <a:rPr lang="en-US" sz="4000">
                <a:latin typeface="Times New Roman" panose="02020603050405020304" pitchFamily="18" charset="0"/>
                <a:cs typeface="Times New Roman" panose="02020603050405020304" pitchFamily="18" charset="0"/>
              </a:rPr>
              <a:t>Action - announcement of decision</a:t>
            </a:r>
            <a:endParaRPr lang="el-GR" sz="400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F9604E1-0ED1-A0EF-EA7F-69B6FE0C3E96}"/>
              </a:ext>
            </a:extLst>
          </p:cNvPr>
          <p:cNvSpPr>
            <a:spLocks noGrp="1"/>
          </p:cNvSpPr>
          <p:nvPr>
            <p:ph idx="1"/>
          </p:nvPr>
        </p:nvSpPr>
        <p:spPr>
          <a:xfrm>
            <a:off x="492551" y="2943221"/>
            <a:ext cx="6002110" cy="3729034"/>
          </a:xfrm>
        </p:spPr>
        <p:txBody>
          <a:bodyPr>
            <a:normAutofit/>
          </a:bodyPr>
          <a:lstStyle/>
          <a:p>
            <a:r>
              <a:rPr lang="en-GB" sz="2400" dirty="0">
                <a:latin typeface="Times New Roman" panose="02020603050405020304" pitchFamily="18" charset="0"/>
                <a:cs typeface="Times New Roman" panose="02020603050405020304" pitchFamily="18" charset="0"/>
              </a:rPr>
              <a:t>The animator gives the instruction: “Get in the temple.”</a:t>
            </a:r>
          </a:p>
          <a:p>
            <a:pPr marL="0" indent="0">
              <a:buNone/>
            </a:pP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The head cook </a:t>
            </a:r>
            <a:r>
              <a:rPr lang="en-GB" sz="2400" dirty="0" err="1">
                <a:latin typeface="Times New Roman" panose="02020603050405020304" pitchFamily="18" charset="0"/>
                <a:cs typeface="Times New Roman" panose="02020603050405020304" pitchFamily="18" charset="0"/>
              </a:rPr>
              <a:t>Fotis</a:t>
            </a:r>
            <a:r>
              <a:rPr lang="en-GB" sz="2400" dirty="0">
                <a:latin typeface="Times New Roman" panose="02020603050405020304" pitchFamily="18" charset="0"/>
                <a:cs typeface="Times New Roman" panose="02020603050405020304" pitchFamily="18" charset="0"/>
              </a:rPr>
              <a:t> visits again the temple.</a:t>
            </a:r>
          </a:p>
          <a:p>
            <a:pPr marL="0" indent="0">
              <a:buNone/>
            </a:pP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The </a:t>
            </a:r>
            <a:r>
              <a:rPr lang="en-GB" sz="2400" i="1" dirty="0">
                <a:solidFill>
                  <a:schemeClr val="accent2"/>
                </a:solidFill>
                <a:latin typeface="Times New Roman" panose="02020603050405020304" pitchFamily="18" charset="0"/>
                <a:cs typeface="Times New Roman" panose="02020603050405020304" pitchFamily="18" charset="0"/>
              </a:rPr>
              <a:t>group’s</a:t>
            </a:r>
            <a:r>
              <a:rPr lang="en-GB" sz="2400" dirty="0">
                <a:latin typeface="Times New Roman" panose="02020603050405020304" pitchFamily="18" charset="0"/>
                <a:cs typeface="Times New Roman" panose="02020603050405020304" pitchFamily="18" charset="0"/>
              </a:rPr>
              <a:t> decision.</a:t>
            </a:r>
          </a:p>
        </p:txBody>
      </p:sp>
      <p:pic>
        <p:nvPicPr>
          <p:cNvPr id="5" name="Εικόνα 4" descr="Εικόνα που περιέχει ασπόνδυλο, τέχνη με γραμμές, clipart, Βιβλίο ζωγραφικής&#10;&#10;Περιγραφή που δημιουργήθηκε αυτόματα">
            <a:extLst>
              <a:ext uri="{FF2B5EF4-FFF2-40B4-BE49-F238E27FC236}">
                <a16:creationId xmlns:a16="http://schemas.microsoft.com/office/drawing/2014/main" id="{396A5418-F9DF-9630-3D01-C1F5B768F034}"/>
              </a:ext>
            </a:extLst>
          </p:cNvPr>
          <p:cNvPicPr>
            <a:picLocks noChangeAspect="1"/>
          </p:cNvPicPr>
          <p:nvPr/>
        </p:nvPicPr>
        <p:blipFill rotWithShape="1">
          <a:blip r:embed="rId2">
            <a:extLst>
              <a:ext uri="{28A0092B-C50C-407E-A947-70E740481C1C}">
                <a14:useLocalDpi xmlns:a14="http://schemas.microsoft.com/office/drawing/2010/main" val="0"/>
              </a:ext>
            </a:extLst>
          </a:blip>
          <a:srcRect r="3" b="2817"/>
          <a:stretch/>
        </p:blipFill>
        <p:spPr>
          <a:xfrm>
            <a:off x="7199440" y="10"/>
            <a:ext cx="4992560" cy="6857990"/>
          </a:xfrm>
          <a:prstGeom prst="rect">
            <a:avLst/>
          </a:prstGeom>
          <a:effectLst/>
        </p:spPr>
      </p:pic>
    </p:spTree>
    <p:extLst>
      <p:ext uri="{BB962C8B-B14F-4D97-AF65-F5344CB8AC3E}">
        <p14:creationId xmlns:p14="http://schemas.microsoft.com/office/powerpoint/2010/main" val="313514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B03465-1B66-255B-E7E0-A4C6941F3EDB}"/>
              </a:ext>
            </a:extLst>
          </p:cNvPr>
          <p:cNvSpPr>
            <a:spLocks noGrp="1"/>
          </p:cNvSpPr>
          <p:nvPr>
            <p:ph type="title"/>
          </p:nvPr>
        </p:nvSpPr>
        <p:spPr>
          <a:xfrm>
            <a:off x="689881" y="161123"/>
            <a:ext cx="5760080" cy="910594"/>
          </a:xfrm>
        </p:spPr>
        <p:txBody>
          <a:bodyPr anchor="b">
            <a:normAutofit/>
          </a:bodyPr>
          <a:lstStyle/>
          <a:p>
            <a:r>
              <a:rPr lang="en-US" sz="3200" dirty="0">
                <a:latin typeface="Times New Roman" panose="02020603050405020304" pitchFamily="18" charset="0"/>
                <a:cs typeface="Times New Roman" panose="02020603050405020304" pitchFamily="18" charset="0"/>
              </a:rPr>
              <a:t>Reflection</a:t>
            </a:r>
            <a:endParaRPr lang="el-GR" sz="32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ABDC0F8C-A75E-5C33-C4AB-799087C5EBA3}"/>
              </a:ext>
            </a:extLst>
          </p:cNvPr>
          <p:cNvSpPr>
            <a:spLocks noGrp="1"/>
          </p:cNvSpPr>
          <p:nvPr>
            <p:ph idx="1"/>
          </p:nvPr>
        </p:nvSpPr>
        <p:spPr>
          <a:xfrm>
            <a:off x="117987" y="1589524"/>
            <a:ext cx="6213987" cy="4391783"/>
          </a:xfrm>
        </p:spPr>
        <p:txBody>
          <a:bodyPr anchor="t">
            <a:normAutofit/>
          </a:bodyPr>
          <a:lstStyle/>
          <a:p>
            <a:pPr algn="just"/>
            <a:r>
              <a:rPr lang="en-US" sz="2000" i="1" dirty="0">
                <a:latin typeface="Times New Roman" panose="02020603050405020304" pitchFamily="18" charset="0"/>
                <a:cs typeface="Times New Roman" panose="02020603050405020304" pitchFamily="18" charset="0"/>
              </a:rPr>
              <a:t>Years later, on the day of the advice to the head cook </a:t>
            </a:r>
            <a:r>
              <a:rPr lang="en-US" sz="2000" i="1" dirty="0" err="1">
                <a:latin typeface="Times New Roman" panose="02020603050405020304" pitchFamily="18" charset="0"/>
                <a:cs typeface="Times New Roman" panose="02020603050405020304" pitchFamily="18" charset="0"/>
              </a:rPr>
              <a:t>Fotis</a:t>
            </a:r>
            <a:r>
              <a:rPr lang="en-US" sz="2000" i="1" dirty="0">
                <a:latin typeface="Times New Roman" panose="02020603050405020304" pitchFamily="18" charset="0"/>
                <a:cs typeface="Times New Roman" panose="02020603050405020304" pitchFamily="18" charset="0"/>
              </a:rPr>
              <a:t>, the city’s community had established an event, which was attended by many residents from the surrounding villages. The community residents, wanting to inform them about their own experience, created leaflets and posters to distribute to the residents of the surrounding areas. </a:t>
            </a:r>
          </a:p>
          <a:p>
            <a:pPr algn="just"/>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The animator gives the instruction: “I now want you to create this poster using slogans and drawings.”</a:t>
            </a:r>
            <a:endParaRPr lang="el-GR" sz="2000" dirty="0">
              <a:latin typeface="Times New Roman" panose="02020603050405020304" pitchFamily="18" charset="0"/>
              <a:cs typeface="Times New Roman" panose="02020603050405020304" pitchFamily="18" charset="0"/>
            </a:endParaRPr>
          </a:p>
        </p:txBody>
      </p:sp>
      <p:pic>
        <p:nvPicPr>
          <p:cNvPr id="7" name="Εικόνα 6" descr="Εικόνα που περιέχει clipart, καρτούν, σχεδίαση, εικονογράφηση&#10;&#10;Περιγραφή που δημιουργήθηκε αυτόματα">
            <a:extLst>
              <a:ext uri="{FF2B5EF4-FFF2-40B4-BE49-F238E27FC236}">
                <a16:creationId xmlns:a16="http://schemas.microsoft.com/office/drawing/2014/main" id="{88E86BF2-8DB1-9BAD-9064-5BFD108D7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355" y="1466162"/>
            <a:ext cx="1542065" cy="4672927"/>
          </a:xfrm>
          <a:prstGeom prst="rect">
            <a:avLst/>
          </a:prstGeom>
        </p:spPr>
      </p:pic>
      <p:pic>
        <p:nvPicPr>
          <p:cNvPr id="5" name="Εικόνα 4" descr="Εικόνα που περιέχει καρτούν, clipart, ρουχισμός, εικονογράφηση&#10;&#10;Περιγραφή που δημιουργήθηκε αυτόματα">
            <a:extLst>
              <a:ext uri="{FF2B5EF4-FFF2-40B4-BE49-F238E27FC236}">
                <a16:creationId xmlns:a16="http://schemas.microsoft.com/office/drawing/2014/main" id="{54AD0D3C-549C-7764-3513-DED2F1593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608" y="492768"/>
            <a:ext cx="1939264" cy="4672927"/>
          </a:xfrm>
          <a:prstGeom prst="rect">
            <a:avLst/>
          </a:prstGeom>
        </p:spPr>
      </p:pic>
      <p:grpSp>
        <p:nvGrpSpPr>
          <p:cNvPr id="23" name="Group 11">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3" name="Rectangle 12">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9700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E5C1A6-FD75-3DC0-0CE0-82C33F773BEF}"/>
              </a:ext>
            </a:extLst>
          </p:cNvPr>
          <p:cNvSpPr>
            <a:spLocks noGrp="1"/>
          </p:cNvSpPr>
          <p:nvPr>
            <p:ph type="title"/>
          </p:nvPr>
        </p:nvSpPr>
        <p:spPr>
          <a:xfrm>
            <a:off x="5868557" y="1138036"/>
            <a:ext cx="5444382" cy="1402470"/>
          </a:xfrm>
        </p:spPr>
        <p:txBody>
          <a:bodyPr anchor="t">
            <a:normAutofit/>
          </a:bodyPr>
          <a:lstStyle/>
          <a:p>
            <a:r>
              <a:rPr lang="en-US" sz="3200">
                <a:latin typeface="Times New Roman" panose="02020603050405020304" pitchFamily="18" charset="0"/>
                <a:cs typeface="Times New Roman" panose="02020603050405020304" pitchFamily="18" charset="0"/>
              </a:rPr>
              <a:t>Instructions</a:t>
            </a:r>
            <a:endParaRPr lang="el-GR" sz="3200">
              <a:latin typeface="Times New Roman" panose="02020603050405020304" pitchFamily="18" charset="0"/>
              <a:cs typeface="Times New Roman" panose="02020603050405020304" pitchFamily="18" charset="0"/>
            </a:endParaRPr>
          </a:p>
        </p:txBody>
      </p:sp>
      <p:pic>
        <p:nvPicPr>
          <p:cNvPr id="5" name="Εικόνα 4" descr="Εικόνα που περιέχει κείμενο, βιβλίο, γενικός εφοδιασμός, σχεδίαση&#10;&#10;Περιγραφή που δημιουργήθηκε αυτόματα">
            <a:extLst>
              <a:ext uri="{FF2B5EF4-FFF2-40B4-BE49-F238E27FC236}">
                <a16:creationId xmlns:a16="http://schemas.microsoft.com/office/drawing/2014/main" id="{3BDE6C52-39A3-0ED9-0788-631B0538B8A6}"/>
              </a:ext>
            </a:extLst>
          </p:cNvPr>
          <p:cNvPicPr>
            <a:picLocks noChangeAspect="1"/>
          </p:cNvPicPr>
          <p:nvPr/>
        </p:nvPicPr>
        <p:blipFill rotWithShape="1">
          <a:blip r:embed="rId2">
            <a:extLst>
              <a:ext uri="{28A0092B-C50C-407E-A947-70E740481C1C}">
                <a14:useLocalDpi xmlns:a14="http://schemas.microsoft.com/office/drawing/2010/main" val="0"/>
              </a:ext>
            </a:extLst>
          </a:blip>
          <a:srcRect t="1091" b="4716"/>
          <a:stretch/>
        </p:blipFill>
        <p:spPr>
          <a:xfrm>
            <a:off x="-1" y="10"/>
            <a:ext cx="5151179" cy="6857990"/>
          </a:xfrm>
          <a:prstGeom prst="rect">
            <a:avLst/>
          </a:prstGeom>
        </p:spPr>
      </p:pic>
      <p:cxnSp>
        <p:nvCxnSpPr>
          <p:cNvPr id="14"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2FA7A9C2-F7D7-2959-A362-92929436C3DE}"/>
              </a:ext>
            </a:extLst>
          </p:cNvPr>
          <p:cNvSpPr>
            <a:spLocks noGrp="1"/>
          </p:cNvSpPr>
          <p:nvPr>
            <p:ph idx="1"/>
          </p:nvPr>
        </p:nvSpPr>
        <p:spPr>
          <a:xfrm>
            <a:off x="5750569" y="1843054"/>
            <a:ext cx="6097301" cy="4606907"/>
          </a:xfrm>
        </p:spPr>
        <p:txBody>
          <a:bodyPr>
            <a:normAutofit/>
          </a:bodyPr>
          <a:lstStyle/>
          <a:p>
            <a:pPr algn="just">
              <a:lnSpc>
                <a:spcPct val="150000"/>
              </a:lnSpc>
            </a:pPr>
            <a:r>
              <a:rPr lang="en-US" sz="2000" dirty="0">
                <a:latin typeface="Times New Roman" panose="02020603050405020304" pitchFamily="18" charset="0"/>
                <a:cs typeface="Times New Roman" panose="02020603050405020304" pitchFamily="18" charset="0"/>
              </a:rPr>
              <a:t>In the temple area there must be room for all of you and there must be one entrance-exit through which you will strictly enter and exit. </a:t>
            </a:r>
          </a:p>
          <a:p>
            <a:pPr algn="just">
              <a:lnSpc>
                <a:spcPct val="150000"/>
              </a:lnSpc>
            </a:pPr>
            <a:r>
              <a:rPr lang="en-US" sz="2000" dirty="0">
                <a:latin typeface="Times New Roman" panose="02020603050405020304" pitchFamily="18" charset="0"/>
                <a:cs typeface="Times New Roman" panose="02020603050405020304" pitchFamily="18" charset="0"/>
              </a:rPr>
              <a:t>Each time you are inside the temple you will be the members of the </a:t>
            </a:r>
            <a:r>
              <a:rPr lang="en-US" sz="2000" i="1" dirty="0">
                <a:solidFill>
                  <a:schemeClr val="accent2"/>
                </a:solidFill>
                <a:latin typeface="Times New Roman" panose="02020603050405020304" pitchFamily="18" charset="0"/>
                <a:cs typeface="Times New Roman" panose="02020603050405020304" pitchFamily="18" charset="0"/>
              </a:rPr>
              <a:t>group</a:t>
            </a:r>
            <a:r>
              <a:rPr lang="en-US" sz="2000" dirty="0">
                <a:latin typeface="Times New Roman" panose="02020603050405020304" pitchFamily="18" charset="0"/>
                <a:cs typeface="Times New Roman" panose="02020603050405020304" pitchFamily="18" charset="0"/>
              </a:rPr>
              <a:t>. When you exit the temple, you also exit the role. </a:t>
            </a:r>
          </a:p>
          <a:p>
            <a:pPr algn="just">
              <a:lnSpc>
                <a:spcPct val="150000"/>
              </a:lnSpc>
            </a:pPr>
            <a:r>
              <a:rPr lang="en-US" sz="2000" dirty="0">
                <a:latin typeface="Times New Roman" panose="02020603050405020304" pitchFamily="18" charset="0"/>
                <a:cs typeface="Times New Roman" panose="02020603050405020304" pitchFamily="18" charset="0"/>
              </a:rPr>
              <a:t>Every time someone is wearing the hooded coat, they are the head cook. Every time someone is holding the cane is the Lord. </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15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682016-5F12-06E2-93EB-0F1E5DCC7078}"/>
              </a:ext>
            </a:extLst>
          </p:cNvPr>
          <p:cNvSpPr>
            <a:spLocks noGrp="1"/>
          </p:cNvSpPr>
          <p:nvPr>
            <p:ph type="title"/>
          </p:nvPr>
        </p:nvSpPr>
        <p:spPr>
          <a:xfrm>
            <a:off x="6417733" y="490537"/>
            <a:ext cx="5291663" cy="1628775"/>
          </a:xfrm>
        </p:spPr>
        <p:txBody>
          <a:bodyPr anchor="b">
            <a:normAutofit/>
          </a:bodyPr>
          <a:lstStyle/>
          <a:p>
            <a:r>
              <a:rPr lang="en-US" sz="4000">
                <a:latin typeface="Times New Roman" panose="02020603050405020304" pitchFamily="18" charset="0"/>
                <a:cs typeface="Times New Roman" panose="02020603050405020304" pitchFamily="18" charset="0"/>
              </a:rPr>
              <a:t>Materials</a:t>
            </a:r>
            <a:endParaRPr lang="el-GR" sz="4000">
              <a:latin typeface="Times New Roman" panose="02020603050405020304" pitchFamily="18" charset="0"/>
              <a:cs typeface="Times New Roman" panose="02020603050405020304" pitchFamily="18" charset="0"/>
            </a:endParaRPr>
          </a:p>
        </p:txBody>
      </p:sp>
      <p:pic>
        <p:nvPicPr>
          <p:cNvPr id="5" name="Εικόνα 4" descr="Εικόνα που περιέχει είδη γραφείου, γενικός εφοδιασμός, παιδική τέχνη, πλαστικό&#10;&#10;Περιγραφή που δημιουργήθηκε αυτόματα">
            <a:extLst>
              <a:ext uri="{FF2B5EF4-FFF2-40B4-BE49-F238E27FC236}">
                <a16:creationId xmlns:a16="http://schemas.microsoft.com/office/drawing/2014/main" id="{F5A56CBD-9874-A28F-FDD4-B9E386323C56}"/>
              </a:ext>
            </a:extLst>
          </p:cNvPr>
          <p:cNvPicPr>
            <a:picLocks noChangeAspect="1"/>
          </p:cNvPicPr>
          <p:nvPr/>
        </p:nvPicPr>
        <p:blipFill rotWithShape="1">
          <a:blip r:embed="rId2">
            <a:extLst>
              <a:ext uri="{28A0092B-C50C-407E-A947-70E740481C1C}">
                <a14:useLocalDpi xmlns:a14="http://schemas.microsoft.com/office/drawing/2010/main" val="0"/>
              </a:ext>
            </a:extLst>
          </a:blip>
          <a:srcRect t="20424" r="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Θέση περιεχομένου 2">
            <a:extLst>
              <a:ext uri="{FF2B5EF4-FFF2-40B4-BE49-F238E27FC236}">
                <a16:creationId xmlns:a16="http://schemas.microsoft.com/office/drawing/2014/main" id="{930FF334-29F0-0CF8-35C3-E68A4118B205}"/>
              </a:ext>
            </a:extLst>
          </p:cNvPr>
          <p:cNvSpPr>
            <a:spLocks noGrp="1"/>
          </p:cNvSpPr>
          <p:nvPr>
            <p:ph idx="1"/>
          </p:nvPr>
        </p:nvSpPr>
        <p:spPr>
          <a:xfrm>
            <a:off x="6417734" y="2614612"/>
            <a:ext cx="5291663" cy="3752849"/>
          </a:xfrm>
        </p:spPr>
        <p:txBody>
          <a:bodyPr>
            <a:normAutofit/>
          </a:bodyPr>
          <a:lstStyle/>
          <a:p>
            <a:pPr algn="just">
              <a:lnSpc>
                <a:spcPct val="150000"/>
              </a:lnSpc>
            </a:pPr>
            <a:r>
              <a:rPr lang="en-GB" sz="2000" dirty="0">
                <a:latin typeface="Times New Roman" panose="02020603050405020304" pitchFamily="18" charset="0"/>
                <a:cs typeface="Times New Roman" panose="02020603050405020304" pitchFamily="18" charset="0"/>
              </a:rPr>
              <a:t>Tape, paper sheets, paper roll, cardboard, colouring pencils, photos that depict fruits and vegetables.</a:t>
            </a:r>
          </a:p>
          <a:p>
            <a:pPr algn="just"/>
            <a:endParaRPr lang="en-GB" sz="2000" dirty="0">
              <a:latin typeface="Times New Roman" panose="02020603050405020304" pitchFamily="18" charset="0"/>
              <a:cs typeface="Times New Roman" panose="02020603050405020304" pitchFamily="18" charset="0"/>
            </a:endParaRPr>
          </a:p>
          <a:p>
            <a:pPr algn="just"/>
            <a:r>
              <a:rPr lang="en-GB" sz="2000" dirty="0">
                <a:latin typeface="Times New Roman" panose="02020603050405020304" pitchFamily="18" charset="0"/>
                <a:cs typeface="Times New Roman" panose="02020603050405020304" pitchFamily="18" charset="0"/>
              </a:rPr>
              <a:t>Camera or mobile phone with camera.</a:t>
            </a:r>
          </a:p>
          <a:p>
            <a:pPr algn="just"/>
            <a:endParaRPr lang="en-GB" sz="2000" dirty="0">
              <a:latin typeface="Times New Roman" panose="02020603050405020304" pitchFamily="18" charset="0"/>
              <a:cs typeface="Times New Roman" panose="02020603050405020304" pitchFamily="18" charset="0"/>
            </a:endParaRPr>
          </a:p>
          <a:p>
            <a:pPr algn="just"/>
            <a:r>
              <a:rPr lang="en-GB" sz="2000" dirty="0">
                <a:latin typeface="Times New Roman" panose="02020603050405020304" pitchFamily="18" charset="0"/>
                <a:cs typeface="Times New Roman" panose="02020603050405020304" pitchFamily="18" charset="0"/>
              </a:rPr>
              <a:t>Hooded overcoat, cane.</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35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03E2B82-0A85-E19B-028F-149740DAE638}"/>
              </a:ext>
            </a:extLst>
          </p:cNvPr>
          <p:cNvSpPr>
            <a:spLocks noGrp="1"/>
          </p:cNvSpPr>
          <p:nvPr>
            <p:ph type="title"/>
          </p:nvPr>
        </p:nvSpPr>
        <p:spPr>
          <a:xfrm>
            <a:off x="1156737" y="5158465"/>
            <a:ext cx="9681882" cy="739880"/>
          </a:xfrm>
        </p:spPr>
        <p:txBody>
          <a:bodyPr vert="horz" lIns="91440" tIns="45720" rIns="91440" bIns="45720" rtlCol="0" anchor="b">
            <a:normAutofit/>
          </a:bodyPr>
          <a:lstStyle/>
          <a:p>
            <a:pPr algn="ctr"/>
            <a:r>
              <a:rPr lang="en-US" sz="3600" kern="1200" dirty="0">
                <a:solidFill>
                  <a:schemeClr val="tx1">
                    <a:lumMod val="85000"/>
                    <a:lumOff val="15000"/>
                  </a:schemeClr>
                </a:solidFill>
                <a:latin typeface="+mj-lt"/>
                <a:ea typeface="+mj-ea"/>
                <a:cs typeface="+mj-cs"/>
              </a:rPr>
              <a:t>Thank you </a:t>
            </a:r>
            <a:r>
              <a:rPr lang="en-US" sz="3600" kern="1200" dirty="0">
                <a:solidFill>
                  <a:schemeClr val="tx1">
                    <a:lumMod val="85000"/>
                    <a:lumOff val="15000"/>
                  </a:schemeClr>
                </a:solidFill>
                <a:latin typeface="+mj-lt"/>
                <a:ea typeface="+mj-ea"/>
                <a:cs typeface="+mj-cs"/>
                <a:sym typeface="Wingdings" panose="05000000000000000000" pitchFamily="2" charset="2"/>
              </a:rPr>
              <a:t></a:t>
            </a:r>
            <a:endParaRPr lang="en-US" sz="3600" kern="1200" dirty="0">
              <a:solidFill>
                <a:schemeClr val="tx1">
                  <a:lumMod val="85000"/>
                  <a:lumOff val="15000"/>
                </a:schemeClr>
              </a:solidFill>
              <a:latin typeface="+mj-lt"/>
              <a:ea typeface="+mj-ea"/>
              <a:cs typeface="+mj-cs"/>
            </a:endParaRPr>
          </a:p>
        </p:txBody>
      </p:sp>
      <p:pic>
        <p:nvPicPr>
          <p:cNvPr id="5" name="Θέση περιεχομένου 4" descr="Εικόνα που περιέχει κουτί, δοχείο&#10;&#10;Περιγραφή που δημιουργήθηκε αυτόματα">
            <a:extLst>
              <a:ext uri="{FF2B5EF4-FFF2-40B4-BE49-F238E27FC236}">
                <a16:creationId xmlns:a16="http://schemas.microsoft.com/office/drawing/2014/main" id="{A81C55BB-8284-B867-6259-85E1881DB2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2633" y="-40961"/>
            <a:ext cx="4650658" cy="5199426"/>
          </a:xfrm>
          <a:prstGeom prst="rect">
            <a:avLst/>
          </a:prstGeom>
        </p:spPr>
      </p:pic>
    </p:spTree>
    <p:extLst>
      <p:ext uri="{BB962C8B-B14F-4D97-AF65-F5344CB8AC3E}">
        <p14:creationId xmlns:p14="http://schemas.microsoft.com/office/powerpoint/2010/main" val="416851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C62E9A5-0466-847F-88A4-7AAE194F5FB6}"/>
              </a:ext>
            </a:extLst>
          </p:cNvPr>
          <p:cNvSpPr>
            <a:spLocks noGrp="1"/>
          </p:cNvSpPr>
          <p:nvPr>
            <p:ph type="title"/>
          </p:nvPr>
        </p:nvSpPr>
        <p:spPr>
          <a:xfrm>
            <a:off x="630936" y="640080"/>
            <a:ext cx="4818888" cy="1481328"/>
          </a:xfrm>
        </p:spPr>
        <p:txBody>
          <a:bodyPr anchor="b">
            <a:normAutofit/>
          </a:bodyPr>
          <a:lstStyle/>
          <a:p>
            <a:r>
              <a:rPr lang="en-GB" sz="5000">
                <a:latin typeface="Times New Roman" panose="02020603050405020304" pitchFamily="18" charset="0"/>
                <a:cs typeface="Times New Roman" panose="02020603050405020304" pitchFamily="18" charset="0"/>
              </a:rPr>
              <a:t>Food Waste: Just (don’t) do it</a:t>
            </a:r>
            <a:endParaRPr lang="el-GR" sz="5000">
              <a:latin typeface="Times New Roman" panose="02020603050405020304" pitchFamily="18" charset="0"/>
              <a:cs typeface="Times New Roman" panose="02020603050405020304" pitchFamily="18" charset="0"/>
            </a:endParaRP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DD591FEC-FB78-C1C4-E141-9BD58FA091D8}"/>
              </a:ext>
            </a:extLst>
          </p:cNvPr>
          <p:cNvSpPr>
            <a:spLocks noGrp="1"/>
          </p:cNvSpPr>
          <p:nvPr>
            <p:ph idx="1"/>
          </p:nvPr>
        </p:nvSpPr>
        <p:spPr>
          <a:xfrm>
            <a:off x="206477" y="2660904"/>
            <a:ext cx="5889523" cy="4016576"/>
          </a:xfrm>
        </p:spPr>
        <p:txBody>
          <a:bodyPr anchor="t">
            <a:normAutofit fontScale="92500" lnSpcReduction="10000"/>
          </a:bodyPr>
          <a:lstStyle/>
          <a:p>
            <a:pPr marL="0" indent="0" algn="just">
              <a:lnSpc>
                <a:spcPct val="120000"/>
              </a:lnSpc>
              <a:buNone/>
            </a:pPr>
            <a:r>
              <a:rPr lang="en-GB" sz="2000" dirty="0">
                <a:latin typeface="Times New Roman" panose="02020603050405020304" pitchFamily="18" charset="0"/>
                <a:cs typeface="Times New Roman" panose="02020603050405020304" pitchFamily="18" charset="0"/>
              </a:rPr>
              <a:t>Students of the Master Program “Greek and World Theatre: Drama, Performance, Education”, Department of Theatre Studies, School of Philosophy, NKUA. </a:t>
            </a:r>
          </a:p>
          <a:p>
            <a:pPr marL="0" indent="0">
              <a:lnSpc>
                <a:spcPct val="160000"/>
              </a:lnSpc>
              <a:buNone/>
            </a:pPr>
            <a:r>
              <a:rPr lang="en-GB" sz="2000" b="1" dirty="0" err="1">
                <a:latin typeface="Times New Roman" panose="02020603050405020304" pitchFamily="18" charset="0"/>
                <a:cs typeface="Times New Roman" panose="02020603050405020304" pitchFamily="18" charset="0"/>
              </a:rPr>
              <a:t>Ioanna</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Dardagou</a:t>
            </a:r>
            <a:r>
              <a:rPr lang="en-GB" sz="2000" b="1" dirty="0">
                <a:latin typeface="Times New Roman" panose="02020603050405020304" pitchFamily="18" charset="0"/>
                <a:cs typeface="Times New Roman" panose="02020603050405020304" pitchFamily="18" charset="0"/>
              </a:rPr>
              <a:t> </a:t>
            </a:r>
          </a:p>
          <a:p>
            <a:pPr marL="0" indent="0">
              <a:lnSpc>
                <a:spcPct val="160000"/>
              </a:lnSpc>
              <a:buNone/>
            </a:pPr>
            <a:r>
              <a:rPr lang="en-GB" sz="2000" b="1" dirty="0">
                <a:latin typeface="Times New Roman" panose="02020603050405020304" pitchFamily="18" charset="0"/>
                <a:cs typeface="Times New Roman" panose="02020603050405020304" pitchFamily="18" charset="0"/>
              </a:rPr>
              <a:t>Rinio </a:t>
            </a:r>
            <a:r>
              <a:rPr lang="en-GB" sz="2000" b="1" dirty="0" err="1">
                <a:latin typeface="Times New Roman" panose="02020603050405020304" pitchFamily="18" charset="0"/>
                <a:cs typeface="Times New Roman" panose="02020603050405020304" pitchFamily="18" charset="0"/>
              </a:rPr>
              <a:t>Balkou</a:t>
            </a:r>
            <a:r>
              <a:rPr lang="en-GB" sz="2000" b="1" dirty="0">
                <a:latin typeface="Times New Roman" panose="02020603050405020304" pitchFamily="18" charset="0"/>
                <a:cs typeface="Times New Roman" panose="02020603050405020304" pitchFamily="18" charset="0"/>
              </a:rPr>
              <a:t> – </a:t>
            </a:r>
            <a:r>
              <a:rPr lang="en-GB" sz="2000" b="1" dirty="0" err="1">
                <a:latin typeface="Times New Roman" panose="02020603050405020304" pitchFamily="18" charset="0"/>
                <a:cs typeface="Times New Roman" panose="02020603050405020304" pitchFamily="18" charset="0"/>
              </a:rPr>
              <a:t>Papadopoulou</a:t>
            </a:r>
            <a:r>
              <a:rPr lang="en-GB" sz="2000" b="1" dirty="0">
                <a:latin typeface="Times New Roman" panose="02020603050405020304" pitchFamily="18" charset="0"/>
                <a:cs typeface="Times New Roman" panose="02020603050405020304" pitchFamily="18" charset="0"/>
              </a:rPr>
              <a:t> </a:t>
            </a:r>
          </a:p>
          <a:p>
            <a:pPr marL="0" indent="0">
              <a:lnSpc>
                <a:spcPct val="160000"/>
              </a:lnSpc>
              <a:buNone/>
            </a:pPr>
            <a:r>
              <a:rPr lang="en-GB" sz="2000" b="1" dirty="0">
                <a:latin typeface="Times New Roman" panose="02020603050405020304" pitchFamily="18" charset="0"/>
                <a:cs typeface="Times New Roman" panose="02020603050405020304" pitchFamily="18" charset="0"/>
              </a:rPr>
              <a:t>Helena </a:t>
            </a:r>
            <a:r>
              <a:rPr lang="en-GB" sz="2000" b="1" dirty="0" err="1">
                <a:latin typeface="Times New Roman" panose="02020603050405020304" pitchFamily="18" charset="0"/>
                <a:cs typeface="Times New Roman" panose="02020603050405020304" pitchFamily="18" charset="0"/>
              </a:rPr>
              <a:t>Bitri</a:t>
            </a:r>
            <a:r>
              <a:rPr lang="en-GB" sz="2000" b="1" dirty="0">
                <a:latin typeface="Times New Roman" panose="02020603050405020304" pitchFamily="18" charset="0"/>
                <a:cs typeface="Times New Roman" panose="02020603050405020304" pitchFamily="18" charset="0"/>
              </a:rPr>
              <a:t> </a:t>
            </a:r>
          </a:p>
          <a:p>
            <a:pPr marL="0" indent="0">
              <a:buNone/>
            </a:pPr>
            <a:endParaRPr lang="en-GB" sz="2000" dirty="0">
              <a:latin typeface="Times New Roman" panose="02020603050405020304" pitchFamily="18" charset="0"/>
              <a:cs typeface="Times New Roman" panose="02020603050405020304" pitchFamily="18" charset="0"/>
            </a:endParaRPr>
          </a:p>
          <a:p>
            <a:pPr marL="0" indent="0">
              <a:lnSpc>
                <a:spcPct val="120000"/>
              </a:lnSpc>
              <a:buNone/>
            </a:pPr>
            <a:r>
              <a:rPr lang="en-GB" sz="2000" dirty="0">
                <a:latin typeface="Times New Roman" panose="02020603050405020304" pitchFamily="18" charset="0"/>
                <a:cs typeface="Times New Roman" panose="02020603050405020304" pitchFamily="18" charset="0"/>
              </a:rPr>
              <a:t>Professor in charge: </a:t>
            </a:r>
          </a:p>
          <a:p>
            <a:pPr marL="0" indent="0">
              <a:lnSpc>
                <a:spcPct val="120000"/>
              </a:lnSpc>
              <a:buNone/>
            </a:pPr>
            <a:r>
              <a:rPr lang="en-GB" sz="2000" b="1" dirty="0">
                <a:latin typeface="Times New Roman" panose="02020603050405020304" pitchFamily="18" charset="0"/>
                <a:cs typeface="Times New Roman" panose="02020603050405020304" pitchFamily="18" charset="0"/>
              </a:rPr>
              <a:t>Katerina </a:t>
            </a:r>
            <a:r>
              <a:rPr lang="en-GB" sz="2000" b="1" dirty="0" err="1">
                <a:latin typeface="Times New Roman" panose="02020603050405020304" pitchFamily="18" charset="0"/>
                <a:cs typeface="Times New Roman" panose="02020603050405020304" pitchFamily="18" charset="0"/>
              </a:rPr>
              <a:t>Diakoumopoulou</a:t>
            </a:r>
            <a:r>
              <a:rPr lang="en-GB" sz="2000" b="1" dirty="0">
                <a:latin typeface="Times New Roman" panose="02020603050405020304" pitchFamily="18" charset="0"/>
                <a:cs typeface="Times New Roman" panose="02020603050405020304" pitchFamily="18" charset="0"/>
              </a:rPr>
              <a:t> </a:t>
            </a:r>
          </a:p>
        </p:txBody>
      </p:sp>
      <p:pic>
        <p:nvPicPr>
          <p:cNvPr id="5" name="Εικόνα 4" descr="Εικόνα που περιέχει κείμενο, φρούτο, πορτοκαλί, λεμόνι&#10;&#10;Περιγραφή που δημιουργήθηκε αυτόματα">
            <a:extLst>
              <a:ext uri="{FF2B5EF4-FFF2-40B4-BE49-F238E27FC236}">
                <a16:creationId xmlns:a16="http://schemas.microsoft.com/office/drawing/2014/main" id="{8CE49554-61CE-1038-3C3D-82AC08C8A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5371" y="640080"/>
            <a:ext cx="3946321" cy="5577840"/>
          </a:xfrm>
          <a:prstGeom prst="rect">
            <a:avLst/>
          </a:prstGeom>
        </p:spPr>
      </p:pic>
    </p:spTree>
    <p:extLst>
      <p:ext uri="{BB962C8B-B14F-4D97-AF65-F5344CB8AC3E}">
        <p14:creationId xmlns:p14="http://schemas.microsoft.com/office/powerpoint/2010/main" val="4202602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938F4F-1811-D260-B482-796BF58B7965}"/>
              </a:ext>
            </a:extLst>
          </p:cNvPr>
          <p:cNvSpPr>
            <a:spLocks noGrp="1"/>
          </p:cNvSpPr>
          <p:nvPr>
            <p:ph type="title"/>
          </p:nvPr>
        </p:nvSpPr>
        <p:spPr>
          <a:xfrm>
            <a:off x="5868557" y="1138036"/>
            <a:ext cx="5444382" cy="1402470"/>
          </a:xfrm>
        </p:spPr>
        <p:txBody>
          <a:bodyPr anchor="t">
            <a:normAutofit/>
          </a:bodyPr>
          <a:lstStyle/>
          <a:p>
            <a:r>
              <a:rPr lang="en-US" sz="3200" dirty="0">
                <a:latin typeface="Times New Roman" panose="02020603050405020304" pitchFamily="18" charset="0"/>
                <a:cs typeface="Times New Roman" panose="02020603050405020304" pitchFamily="18" charset="0"/>
              </a:rPr>
              <a:t>Full Plan of Environmental Theatre</a:t>
            </a:r>
            <a:endParaRPr lang="el-GR" sz="3200" dirty="0">
              <a:latin typeface="Times New Roman" panose="02020603050405020304" pitchFamily="18" charset="0"/>
              <a:cs typeface="Times New Roman" panose="02020603050405020304" pitchFamily="18" charset="0"/>
            </a:endParaRPr>
          </a:p>
        </p:txBody>
      </p:sp>
      <p:pic>
        <p:nvPicPr>
          <p:cNvPr id="6" name="Εικόνα 5" descr="Εικόνα που περιέχει clipart, καρτούν, εικονογράφηση&#10;&#10;Περιγραφή που δημιουργήθηκε αυτόματα">
            <a:extLst>
              <a:ext uri="{FF2B5EF4-FFF2-40B4-BE49-F238E27FC236}">
                <a16:creationId xmlns:a16="http://schemas.microsoft.com/office/drawing/2014/main" id="{653FD218-F4B1-9AD1-3720-AB43CD1E9D51}"/>
              </a:ext>
            </a:extLst>
          </p:cNvPr>
          <p:cNvPicPr>
            <a:picLocks noChangeAspect="1"/>
          </p:cNvPicPr>
          <p:nvPr/>
        </p:nvPicPr>
        <p:blipFill rotWithShape="1">
          <a:blip r:embed="rId2">
            <a:extLst>
              <a:ext uri="{28A0092B-C50C-407E-A947-70E740481C1C}">
                <a14:useLocalDpi xmlns:a14="http://schemas.microsoft.com/office/drawing/2010/main" val="0"/>
              </a:ext>
            </a:extLst>
          </a:blip>
          <a:srcRect t="5807"/>
          <a:stretch/>
        </p:blipFill>
        <p:spPr>
          <a:xfrm>
            <a:off x="-1" y="10"/>
            <a:ext cx="5151179" cy="6857990"/>
          </a:xfrm>
          <a:prstGeom prst="rect">
            <a:avLst/>
          </a:prstGeom>
        </p:spPr>
      </p:pic>
      <p:cxnSp>
        <p:nvCxnSpPr>
          <p:cNvPr id="13"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A1A4D56E-C386-FE52-3D08-81F87D23F240}"/>
              </a:ext>
            </a:extLst>
          </p:cNvPr>
          <p:cNvSpPr>
            <a:spLocks noGrp="1"/>
          </p:cNvSpPr>
          <p:nvPr>
            <p:ph idx="1"/>
          </p:nvPr>
        </p:nvSpPr>
        <p:spPr>
          <a:xfrm>
            <a:off x="5868557" y="2540506"/>
            <a:ext cx="6116966" cy="4317494"/>
          </a:xfrm>
        </p:spPr>
        <p:txBody>
          <a:bodyPr>
            <a:normAutofit/>
          </a:bodyPr>
          <a:lstStyle/>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Title: </a:t>
            </a:r>
            <a:r>
              <a:rPr lang="en-GB" sz="2000" kern="100" dirty="0">
                <a:latin typeface="Times New Roman" panose="02020603050405020304" pitchFamily="18" charset="0"/>
                <a:ea typeface="Aptos" panose="020B0004020202020204" pitchFamily="34" charset="0"/>
                <a:cs typeface="Times New Roman" panose="02020603050405020304" pitchFamily="18" charset="0"/>
              </a:rPr>
              <a:t> Food Waste: Just (don’t) do it</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latin typeface="Times New Roman" panose="02020603050405020304" pitchFamily="18" charset="0"/>
                <a:ea typeface="Aptos" panose="020B0004020202020204" pitchFamily="34" charset="0"/>
                <a:cs typeface="Times New Roman" panose="02020603050405020304" pitchFamily="18" charset="0"/>
              </a:rPr>
              <a:t>R</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eference group</a:t>
            </a:r>
            <a:r>
              <a:rPr lang="el-GR" sz="20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GB" sz="2000" kern="100" dirty="0">
                <a:effectLst/>
                <a:latin typeface="Times New Roman" panose="02020603050405020304" pitchFamily="18" charset="0"/>
                <a:ea typeface="Aptos" panose="020B0004020202020204" pitchFamily="34" charset="0"/>
                <a:cs typeface="Times New Roman" panose="02020603050405020304" pitchFamily="18" charset="0"/>
              </a:rPr>
              <a:t>Advertisers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Central Question: How is it to play key role in the modern Food Waste problem?</a:t>
            </a:r>
            <a:endParaRPr lang="el-G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Common Role: </a:t>
            </a:r>
            <a:r>
              <a:rPr lang="en-US" sz="2000" kern="100" dirty="0">
                <a:latin typeface="Times New Roman" panose="02020603050405020304" pitchFamily="18" charset="0"/>
                <a:ea typeface="Aptos" panose="020B0004020202020204" pitchFamily="34" charset="0"/>
                <a:cs typeface="Times New Roman" panose="02020603050405020304" pitchFamily="18" charset="0"/>
              </a:rPr>
              <a:t>C</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ommunity’s group of advisors  </a:t>
            </a:r>
            <a:endParaRPr lang="el-G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Roles of the Animator: Head cook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Fotis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Lord Nikolaos</a:t>
            </a:r>
            <a:endParaRPr lang="el-G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Where: A small town</a:t>
            </a:r>
            <a:endParaRPr lang="el-G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When:  Once upon a time..</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63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E649115-46DA-DA3C-922F-FAFEBCB69686}"/>
              </a:ext>
            </a:extLst>
          </p:cNvPr>
          <p:cNvSpPr>
            <a:spLocks noGrp="1"/>
          </p:cNvSpPr>
          <p:nvPr>
            <p:ph type="title"/>
          </p:nvPr>
        </p:nvSpPr>
        <p:spPr>
          <a:xfrm>
            <a:off x="6739128" y="638089"/>
            <a:ext cx="4818888" cy="1476801"/>
          </a:xfrm>
        </p:spPr>
        <p:txBody>
          <a:bodyPr anchor="b">
            <a:normAutofit/>
          </a:bodyPr>
          <a:lstStyle/>
          <a:p>
            <a:r>
              <a:rPr lang="en-US" sz="5000">
                <a:latin typeface="Times New Roman" panose="02020603050405020304" pitchFamily="18" charset="0"/>
                <a:cs typeface="Times New Roman" panose="02020603050405020304" pitchFamily="18" charset="0"/>
              </a:rPr>
              <a:t>Storytelling</a:t>
            </a:r>
            <a:br>
              <a:rPr lang="en-US" sz="5000"/>
            </a:br>
            <a:endParaRPr lang="el-GR" sz="5000"/>
          </a:p>
        </p:txBody>
      </p:sp>
      <p:pic>
        <p:nvPicPr>
          <p:cNvPr id="5" name="Εικόνα 4" descr="Εικόνα που περιέχει ρουχισμός, παπούτσια, ζωγραφιά, άτομο&#10;&#10;Περιγραφή που δημιουργήθηκε αυτόματα">
            <a:extLst>
              <a:ext uri="{FF2B5EF4-FFF2-40B4-BE49-F238E27FC236}">
                <a16:creationId xmlns:a16="http://schemas.microsoft.com/office/drawing/2014/main" id="{46620F50-573E-FEC4-7B39-1BB31001F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6844"/>
            <a:ext cx="4919866" cy="3671156"/>
          </a:xfrm>
          <a:prstGeom prst="rect">
            <a:avLst/>
          </a:prstGeom>
        </p:spPr>
      </p:pic>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0410EA5E-7097-3A94-DDBD-026CB81AA037}"/>
              </a:ext>
            </a:extLst>
          </p:cNvPr>
          <p:cNvSpPr>
            <a:spLocks noGrp="1"/>
          </p:cNvSpPr>
          <p:nvPr>
            <p:ph idx="1"/>
          </p:nvPr>
        </p:nvSpPr>
        <p:spPr>
          <a:xfrm>
            <a:off x="4919865" y="2664886"/>
            <a:ext cx="7168302" cy="4193114"/>
          </a:xfrm>
        </p:spPr>
        <p:txBody>
          <a:bodyPr anchor="t">
            <a:normAutofit/>
          </a:bodyPr>
          <a:lstStyle/>
          <a:p>
            <a:pPr marL="0" indent="0" algn="just">
              <a:buNone/>
            </a:pPr>
            <a:r>
              <a:rPr lang="en-US" sz="2000" dirty="0">
                <a:latin typeface="Times New Roman" panose="02020603050405020304" pitchFamily="18" charset="0"/>
                <a:cs typeface="Times New Roman" panose="02020603050405020304" pitchFamily="18" charset="0"/>
              </a:rPr>
              <a:t>“Once upon a time, I don't know when, in the old days but not too long ago, there was a small town, not very different from ours. The residents of this town liked to talk a lot, they didn't leave anything without discussion. They discussed everywhere: in the squares, in the shops, at school, at the market, in their homes, so that they could always find the best solutions to the issues that concerned them.  There was also a group of people to whom the residents turned when they wanted a little more advice, the opinion of an outside observer... I don't know why, they probably gave good advice eventually, and the community trusted them. This group used to meet at the top of a hill, high above the town, at the ruins of an ancient temple. I think it was the temple of Hermes, and rumor has it that the city's great trade route used to pass in front of it.”</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18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37">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E3A5D28-9969-A33A-D60E-21C310D77764}"/>
              </a:ext>
            </a:extLst>
          </p:cNvPr>
          <p:cNvSpPr>
            <a:spLocks noGrp="1"/>
          </p:cNvSpPr>
          <p:nvPr>
            <p:ph type="title"/>
          </p:nvPr>
        </p:nvSpPr>
        <p:spPr>
          <a:xfrm>
            <a:off x="304800" y="157316"/>
            <a:ext cx="3962399" cy="2369574"/>
          </a:xfrm>
        </p:spPr>
        <p:txBody>
          <a:bodyPr>
            <a:normAutofit/>
          </a:bodyPr>
          <a:lstStyle/>
          <a:p>
            <a:pPr algn="ctr"/>
            <a:r>
              <a:rPr lang="en-US" sz="3600" dirty="0">
                <a:latin typeface="Times New Roman" panose="02020603050405020304" pitchFamily="18" charset="0"/>
                <a:cs typeface="Times New Roman" panose="02020603050405020304" pitchFamily="18" charset="0"/>
              </a:rPr>
              <a:t>Building space activities</a:t>
            </a:r>
            <a:endParaRPr lang="el-GR" sz="3600" dirty="0">
              <a:latin typeface="Times New Roman" panose="02020603050405020304" pitchFamily="18" charset="0"/>
              <a:cs typeface="Times New Roman" panose="02020603050405020304" pitchFamily="18" charset="0"/>
            </a:endParaRPr>
          </a:p>
        </p:txBody>
      </p:sp>
      <p:pic>
        <p:nvPicPr>
          <p:cNvPr id="7" name="Εικόνα 6" descr="Εικόνα που περιέχει πλαγιά, τοπίο&#10;&#10;Περιγραφή που δημιουργήθηκε αυτόματα">
            <a:extLst>
              <a:ext uri="{FF2B5EF4-FFF2-40B4-BE49-F238E27FC236}">
                <a16:creationId xmlns:a16="http://schemas.microsoft.com/office/drawing/2014/main" id="{F193F2AE-1667-3080-79B9-DF4723B8605E}"/>
              </a:ext>
            </a:extLst>
          </p:cNvPr>
          <p:cNvPicPr>
            <a:picLocks noChangeAspect="1"/>
          </p:cNvPicPr>
          <p:nvPr/>
        </p:nvPicPr>
        <p:blipFill rotWithShape="1">
          <a:blip r:embed="rId2">
            <a:extLst>
              <a:ext uri="{28A0092B-C50C-407E-A947-70E740481C1C}">
                <a14:useLocalDpi xmlns:a14="http://schemas.microsoft.com/office/drawing/2010/main" val="0"/>
              </a:ext>
            </a:extLst>
          </a:blip>
          <a:srcRect t="37203" b="37202"/>
          <a:stretch/>
        </p:blipFill>
        <p:spPr>
          <a:xfrm>
            <a:off x="4555236" y="6"/>
            <a:ext cx="7636763" cy="2762724"/>
          </a:xfrm>
          <a:prstGeom prst="rect">
            <a:avLst/>
          </a:prstGeom>
        </p:spPr>
      </p:pic>
      <p:sp>
        <p:nvSpPr>
          <p:cNvPr id="55" name="Rectangle 3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Εικόνα 4" descr="Εικόνα που περιέχει ζωγραφιά, σκίτσο/σχέδιο, καρτούν, τέχνη&#10;&#10;Περιγραφή που δημιουργήθηκε αυτόματα">
            <a:extLst>
              <a:ext uri="{FF2B5EF4-FFF2-40B4-BE49-F238E27FC236}">
                <a16:creationId xmlns:a16="http://schemas.microsoft.com/office/drawing/2014/main" id="{728539A9-CB74-67A7-BBFA-ED0299EFABE2}"/>
              </a:ext>
            </a:extLst>
          </p:cNvPr>
          <p:cNvPicPr>
            <a:picLocks noChangeAspect="1"/>
          </p:cNvPicPr>
          <p:nvPr/>
        </p:nvPicPr>
        <p:blipFill rotWithShape="1">
          <a:blip r:embed="rId3">
            <a:extLst>
              <a:ext uri="{28A0092B-C50C-407E-A947-70E740481C1C}">
                <a14:useLocalDpi xmlns:a14="http://schemas.microsoft.com/office/drawing/2010/main" val="0"/>
              </a:ext>
            </a:extLst>
          </a:blip>
          <a:srcRect l="13074" r="-1" b="-1"/>
          <a:stretch/>
        </p:blipFill>
        <p:spPr>
          <a:xfrm>
            <a:off x="-1" y="2826737"/>
            <a:ext cx="4565779" cy="4031263"/>
          </a:xfrm>
          <a:prstGeom prst="rect">
            <a:avLst/>
          </a:prstGeom>
        </p:spPr>
      </p:pic>
      <p:sp>
        <p:nvSpPr>
          <p:cNvPr id="3" name="Θέση περιεχομένου 2">
            <a:extLst>
              <a:ext uri="{FF2B5EF4-FFF2-40B4-BE49-F238E27FC236}">
                <a16:creationId xmlns:a16="http://schemas.microsoft.com/office/drawing/2014/main" id="{FCCBB832-C1B8-C412-061E-97C9D6A331C2}"/>
              </a:ext>
            </a:extLst>
          </p:cNvPr>
          <p:cNvSpPr>
            <a:spLocks noGrp="1"/>
          </p:cNvSpPr>
          <p:nvPr>
            <p:ph idx="1"/>
          </p:nvPr>
        </p:nvSpPr>
        <p:spPr>
          <a:xfrm>
            <a:off x="4699820" y="2959509"/>
            <a:ext cx="7344696" cy="3795251"/>
          </a:xfrm>
        </p:spPr>
        <p:txBody>
          <a:bodyPr anchor="ctr">
            <a:normAutofit/>
          </a:bodyPr>
          <a:lstStyle/>
          <a:p>
            <a:pPr algn="just"/>
            <a:r>
              <a:rPr lang="en-GB" sz="1700" b="1" dirty="0">
                <a:latin typeface="Times New Roman" panose="02020603050405020304" pitchFamily="18" charset="0"/>
                <a:cs typeface="Times New Roman" panose="02020603050405020304" pitchFamily="18" charset="0"/>
              </a:rPr>
              <a:t>First activity: </a:t>
            </a:r>
          </a:p>
          <a:p>
            <a:pPr marL="457200" lvl="1" indent="0" algn="just">
              <a:buNone/>
            </a:pPr>
            <a:r>
              <a:rPr lang="en-US" sz="1700" dirty="0">
                <a:latin typeface="Times New Roman" panose="02020603050405020304" pitchFamily="18" charset="0"/>
                <a:cs typeface="Times New Roman" panose="02020603050405020304" pitchFamily="18" charset="0"/>
              </a:rPr>
              <a:t>The animator gives the instruction: </a:t>
            </a:r>
            <a:r>
              <a:rPr lang="en-GB"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I would now like you to use the objects in our space and this paper tape to create in 5 minutes the space where this group meets. Attention, in this space you must all fit and there must be an entrance and exit through which you will strictly go in and out.” </a:t>
            </a:r>
            <a:endParaRPr lang="en-GB" sz="1700" dirty="0">
              <a:latin typeface="Times New Roman" panose="02020603050405020304" pitchFamily="18" charset="0"/>
              <a:cs typeface="Times New Roman" panose="02020603050405020304" pitchFamily="18" charset="0"/>
            </a:endParaRPr>
          </a:p>
          <a:p>
            <a:pPr algn="just"/>
            <a:r>
              <a:rPr lang="en-GB" sz="1700" b="1" dirty="0">
                <a:latin typeface="Times New Roman" panose="02020603050405020304" pitchFamily="18" charset="0"/>
                <a:cs typeface="Times New Roman" panose="02020603050405020304" pitchFamily="18" charset="0"/>
              </a:rPr>
              <a:t>Second activity: </a:t>
            </a:r>
          </a:p>
          <a:p>
            <a:pPr marL="457200" lvl="1" indent="0" algn="just">
              <a:buNone/>
            </a:pPr>
            <a:r>
              <a:rPr lang="en-GB" sz="1700" dirty="0">
                <a:latin typeface="Times New Roman" panose="02020603050405020304" pitchFamily="18" charset="0"/>
                <a:cs typeface="Times New Roman" panose="02020603050405020304" pitchFamily="18" charset="0"/>
              </a:rPr>
              <a:t>The animator gives the instruction: </a:t>
            </a:r>
            <a:r>
              <a:rPr lang="en-US" sz="1700" dirty="0">
                <a:latin typeface="Times New Roman" panose="02020603050405020304" pitchFamily="18" charset="0"/>
                <a:cs typeface="Times New Roman" panose="02020603050405020304" pitchFamily="18" charset="0"/>
              </a:rPr>
              <a:t>“I would now like you to imagine the sounds of the temple’s environment and try to create them with objects that can be found in the room.”</a:t>
            </a:r>
            <a:endParaRPr lang="en-GB" sz="1700" dirty="0">
              <a:latin typeface="Times New Roman" panose="02020603050405020304" pitchFamily="18" charset="0"/>
              <a:cs typeface="Times New Roman" panose="02020603050405020304" pitchFamily="18" charset="0"/>
            </a:endParaRPr>
          </a:p>
          <a:p>
            <a:pPr algn="just"/>
            <a:r>
              <a:rPr lang="en-GB" sz="1700" b="1" dirty="0">
                <a:latin typeface="Times New Roman" panose="02020603050405020304" pitchFamily="18" charset="0"/>
                <a:cs typeface="Times New Roman" panose="02020603050405020304" pitchFamily="18" charset="0"/>
              </a:rPr>
              <a:t>Third activity:</a:t>
            </a:r>
          </a:p>
          <a:p>
            <a:pPr marL="457200" lvl="1" indent="0" algn="just">
              <a:buNone/>
            </a:pPr>
            <a:r>
              <a:rPr lang="en-GB" sz="1700" dirty="0">
                <a:latin typeface="Times New Roman" panose="02020603050405020304" pitchFamily="18" charset="0"/>
                <a:cs typeface="Times New Roman" panose="02020603050405020304" pitchFamily="18" charset="0"/>
              </a:rPr>
              <a:t>The animator gives the group a large white cardboard and colours. Then he/she gives the following instruction: “ Outside the temple, this group had placed a flag with its badge. I want you to co-decide and co-create this flag.”</a:t>
            </a:r>
          </a:p>
        </p:txBody>
      </p:sp>
      <p:sp>
        <p:nvSpPr>
          <p:cNvPr id="42" name="Rectangle 4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4576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13F3F3BD-E1D5-B5FF-BE5B-B5B32BDAD2FE}"/>
              </a:ext>
            </a:extLst>
          </p:cNvPr>
          <p:cNvSpPr>
            <a:spLocks noGrp="1"/>
          </p:cNvSpPr>
          <p:nvPr>
            <p:ph type="title"/>
          </p:nvPr>
        </p:nvSpPr>
        <p:spPr>
          <a:xfrm>
            <a:off x="3736498" y="426044"/>
            <a:ext cx="5458838" cy="1325563"/>
          </a:xfrm>
        </p:spPr>
        <p:txBody>
          <a:bodyPr>
            <a:normAutofit/>
          </a:bodyPr>
          <a:lstStyle/>
          <a:p>
            <a:r>
              <a:rPr lang="en-US" dirty="0">
                <a:latin typeface="Times New Roman" panose="02020603050405020304" pitchFamily="18" charset="0"/>
                <a:cs typeface="Times New Roman" panose="02020603050405020304" pitchFamily="18" charset="0"/>
              </a:rPr>
              <a:t>Building role activities</a:t>
            </a:r>
            <a:endParaRPr lang="el-GR"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descr="Εικόνα που περιέχει ρουχισμός, παπούτσια, άτομο, έπιπλα&#10;&#10;Περιγραφή που δημιουργήθηκε αυτόματα">
            <a:extLst>
              <a:ext uri="{FF2B5EF4-FFF2-40B4-BE49-F238E27FC236}">
                <a16:creationId xmlns:a16="http://schemas.microsoft.com/office/drawing/2014/main" id="{7C664FCE-7A4B-56B6-ED8B-B2AF4266E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535"/>
            <a:ext cx="4777381" cy="31889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Θέση περιεχομένου 2">
            <a:extLst>
              <a:ext uri="{FF2B5EF4-FFF2-40B4-BE49-F238E27FC236}">
                <a16:creationId xmlns:a16="http://schemas.microsoft.com/office/drawing/2014/main" id="{7656E501-B241-3ACD-90C4-1C7ABAC62E3E}"/>
              </a:ext>
            </a:extLst>
          </p:cNvPr>
          <p:cNvSpPr>
            <a:spLocks noGrp="1"/>
          </p:cNvSpPr>
          <p:nvPr>
            <p:ph idx="1"/>
          </p:nvPr>
        </p:nvSpPr>
        <p:spPr>
          <a:xfrm>
            <a:off x="4777381" y="1979679"/>
            <a:ext cx="6781800" cy="4686591"/>
          </a:xfrm>
        </p:spPr>
        <p:txBody>
          <a:bodyPr>
            <a:normAutofit lnSpcReduction="10000"/>
          </a:bodyPr>
          <a:lstStyle/>
          <a:p>
            <a:pPr algn="just"/>
            <a:r>
              <a:rPr lang="en-GB" sz="2000" b="1" dirty="0">
                <a:latin typeface="Times New Roman" panose="02020603050405020304" pitchFamily="18" charset="0"/>
                <a:cs typeface="Times New Roman" panose="02020603050405020304" pitchFamily="18" charset="0"/>
              </a:rPr>
              <a:t>First activity:</a:t>
            </a:r>
          </a:p>
          <a:p>
            <a:pPr marL="457200" lvl="1" indent="0" algn="just">
              <a:buNone/>
            </a:pPr>
            <a:r>
              <a:rPr lang="en-US" sz="2000" i="1" dirty="0">
                <a:latin typeface="Times New Roman" panose="02020603050405020304" pitchFamily="18" charset="0"/>
                <a:cs typeface="Times New Roman" panose="02020603050405020304" pitchFamily="18" charset="0"/>
              </a:rPr>
              <a:t>This group had decided that its name should express the principles they stand for. </a:t>
            </a:r>
            <a:r>
              <a:rPr lang="en-US" sz="2000" dirty="0">
                <a:latin typeface="Times New Roman" panose="02020603050405020304" pitchFamily="18" charset="0"/>
                <a:cs typeface="Times New Roman" panose="02020603050405020304" pitchFamily="18" charset="0"/>
              </a:rPr>
              <a:t>The animator gives the instruction: “I want you to make up the name of this group as an acronym, so that each letter of its name represents one of their principles.” *</a:t>
            </a:r>
            <a:endParaRPr lang="en-GB" sz="2000" dirty="0">
              <a:latin typeface="Times New Roman" panose="02020603050405020304" pitchFamily="18" charset="0"/>
              <a:cs typeface="Times New Roman" panose="02020603050405020304" pitchFamily="18" charset="0"/>
            </a:endParaRPr>
          </a:p>
          <a:p>
            <a:pPr algn="just"/>
            <a:r>
              <a:rPr lang="en-GB" sz="2000" b="1" dirty="0">
                <a:latin typeface="Times New Roman" panose="02020603050405020304" pitchFamily="18" charset="0"/>
                <a:cs typeface="Times New Roman" panose="02020603050405020304" pitchFamily="18" charset="0"/>
              </a:rPr>
              <a:t>Second activity</a:t>
            </a:r>
          </a:p>
          <a:p>
            <a:pPr marL="457200" lvl="1" indent="0" algn="just">
              <a:buNone/>
            </a:pPr>
            <a:r>
              <a:rPr lang="en-US" sz="2000" dirty="0">
                <a:latin typeface="Times New Roman" panose="02020603050405020304" pitchFamily="18" charset="0"/>
                <a:cs typeface="Times New Roman" panose="02020603050405020304" pitchFamily="18" charset="0"/>
              </a:rPr>
              <a:t>The animator divides the participants into as many groups as the letters of the acronym-name they created. Each group gets one letter and therefore one principle.</a:t>
            </a:r>
          </a:p>
          <a:p>
            <a:pPr marL="457200" lvl="1" indent="0" algn="just">
              <a:buNone/>
            </a:pPr>
            <a:r>
              <a:rPr lang="en-US" sz="2000" dirty="0">
                <a:latin typeface="Times New Roman" panose="02020603050405020304" pitchFamily="18" charset="0"/>
                <a:cs typeface="Times New Roman" panose="02020603050405020304" pitchFamily="18" charset="0"/>
              </a:rPr>
              <a:t>The animator instructs: “Each group should create a frozen image that expresses the principle you have been given.”</a:t>
            </a:r>
          </a:p>
          <a:p>
            <a:pPr marL="457200" lvl="1" indent="0" algn="just">
              <a:buNone/>
            </a:pPr>
            <a:r>
              <a:rPr lang="en-US" sz="2000" dirty="0">
                <a:latin typeface="Times New Roman" panose="02020603050405020304" pitchFamily="18" charset="0"/>
                <a:cs typeface="Times New Roman" panose="02020603050405020304" pitchFamily="18" charset="0"/>
              </a:rPr>
              <a:t>The frozen pictures are photographed. </a:t>
            </a:r>
            <a:endParaRPr lang="en-GB" sz="2000" dirty="0">
              <a:latin typeface="Times New Roman" panose="02020603050405020304" pitchFamily="18" charset="0"/>
              <a:cs typeface="Times New Roman" panose="02020603050405020304" pitchFamily="18" charset="0"/>
            </a:endParaRPr>
          </a:p>
          <a:p>
            <a:pPr algn="just"/>
            <a:endParaRPr lang="en-GB" sz="1800" dirty="0">
              <a:latin typeface="Times New Roman" panose="02020603050405020304" pitchFamily="18" charset="0"/>
              <a:cs typeface="Times New Roman" panose="02020603050405020304" pitchFamily="18" charset="0"/>
            </a:endParaRPr>
          </a:p>
          <a:p>
            <a:pPr marL="0" indent="0" algn="just">
              <a:buNone/>
            </a:pPr>
            <a:r>
              <a:rPr lang="en-GB" sz="1400" dirty="0">
                <a:latin typeface="Times New Roman" panose="02020603050405020304" pitchFamily="18" charset="0"/>
                <a:cs typeface="Times New Roman" panose="02020603050405020304" pitchFamily="18" charset="0"/>
              </a:rPr>
              <a:t>*From now on, the word </a:t>
            </a:r>
            <a:r>
              <a:rPr lang="en-GB" sz="1400" i="1" dirty="0">
                <a:solidFill>
                  <a:schemeClr val="accent2"/>
                </a:solidFill>
                <a:latin typeface="Times New Roman" panose="02020603050405020304" pitchFamily="18" charset="0"/>
                <a:cs typeface="Times New Roman" panose="02020603050405020304" pitchFamily="18" charset="0"/>
              </a:rPr>
              <a:t>group</a:t>
            </a:r>
            <a:r>
              <a:rPr lang="en-GB" sz="1400" dirty="0">
                <a:latin typeface="Times New Roman" panose="02020603050405020304" pitchFamily="18" charset="0"/>
                <a:cs typeface="Times New Roman" panose="02020603050405020304" pitchFamily="18" charset="0"/>
              </a:rPr>
              <a:t> will be replaced by the acronym that the team created.</a:t>
            </a:r>
          </a:p>
        </p:txBody>
      </p:sp>
    </p:spTree>
    <p:extLst>
      <p:ext uri="{BB962C8B-B14F-4D97-AF65-F5344CB8AC3E}">
        <p14:creationId xmlns:p14="http://schemas.microsoft.com/office/powerpoint/2010/main" val="223664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D86C778-22F2-7076-B9AC-AC926DA78028}"/>
              </a:ext>
            </a:extLst>
          </p:cNvPr>
          <p:cNvSpPr>
            <a:spLocks noGrp="1"/>
          </p:cNvSpPr>
          <p:nvPr>
            <p:ph type="title"/>
          </p:nvPr>
        </p:nvSpPr>
        <p:spPr>
          <a:xfrm>
            <a:off x="630936" y="640080"/>
            <a:ext cx="4818888" cy="1481328"/>
          </a:xfrm>
        </p:spPr>
        <p:txBody>
          <a:bodyPr anchor="b">
            <a:normAutofit/>
          </a:bodyPr>
          <a:lstStyle/>
          <a:p>
            <a:r>
              <a:rPr lang="en-US" sz="5400">
                <a:latin typeface="Times New Roman" panose="02020603050405020304" pitchFamily="18" charset="0"/>
                <a:cs typeface="Times New Roman" panose="02020603050405020304" pitchFamily="18" charset="0"/>
              </a:rPr>
              <a:t>Instructions</a:t>
            </a:r>
            <a:endParaRPr lang="el-GR" sz="5400">
              <a:latin typeface="Times New Roman" panose="02020603050405020304" pitchFamily="18" charset="0"/>
              <a:cs typeface="Times New Roman" panose="02020603050405020304" pitchFamily="18" charset="0"/>
            </a:endParaRP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F4066E8-44CF-E870-809B-0F4BF727DB54}"/>
              </a:ext>
            </a:extLst>
          </p:cNvPr>
          <p:cNvSpPr>
            <a:spLocks noGrp="1"/>
          </p:cNvSpPr>
          <p:nvPr>
            <p:ph idx="1"/>
          </p:nvPr>
        </p:nvSpPr>
        <p:spPr>
          <a:xfrm>
            <a:off x="189936" y="2957322"/>
            <a:ext cx="7865807" cy="4026408"/>
          </a:xfrm>
        </p:spPr>
        <p:txBody>
          <a:bodyPr anchor="t">
            <a:normAutofit/>
          </a:bodyPr>
          <a:lstStyle/>
          <a:p>
            <a:pPr marL="0" indent="0" algn="just">
              <a:buNone/>
            </a:pPr>
            <a:r>
              <a:rPr lang="en-US" sz="2000" dirty="0">
                <a:latin typeface="Times New Roman" panose="02020603050405020304" pitchFamily="18" charset="0"/>
                <a:cs typeface="Times New Roman" panose="02020603050405020304" pitchFamily="18" charset="0"/>
              </a:rPr>
              <a:t>The animator explains to the participants that when they enter the temple, they will take on the role of the members of the </a:t>
            </a:r>
            <a:r>
              <a:rPr lang="en-GB" sz="2000" i="1" dirty="0">
                <a:solidFill>
                  <a:schemeClr val="accent2"/>
                </a:solidFill>
                <a:latin typeface="Times New Roman" panose="02020603050405020304" pitchFamily="18" charset="0"/>
                <a:cs typeface="Times New Roman" panose="02020603050405020304" pitchFamily="18" charset="0"/>
              </a:rPr>
              <a:t>group</a:t>
            </a:r>
            <a:r>
              <a:rPr lang="en-US" sz="2000" dirty="0">
                <a:latin typeface="Times New Roman" panose="02020603050405020304" pitchFamily="18" charset="0"/>
                <a:cs typeface="Times New Roman" panose="02020603050405020304" pitchFamily="18" charset="0"/>
              </a:rPr>
              <a:t>. “Every time you are in the temple, you will be the members of the </a:t>
            </a:r>
            <a:r>
              <a:rPr lang="en-GB" sz="2000" i="1" dirty="0">
                <a:solidFill>
                  <a:schemeClr val="accent2"/>
                </a:solidFill>
                <a:latin typeface="Times New Roman" panose="02020603050405020304" pitchFamily="18" charset="0"/>
                <a:cs typeface="Times New Roman" panose="02020603050405020304" pitchFamily="18" charset="0"/>
              </a:rPr>
              <a:t>group</a:t>
            </a:r>
            <a:r>
              <a:rPr lang="en-US" sz="2000" dirty="0">
                <a:latin typeface="Times New Roman" panose="02020603050405020304" pitchFamily="18" charset="0"/>
                <a:cs typeface="Times New Roman" panose="02020603050405020304" pitchFamily="18" charset="0"/>
              </a:rPr>
              <a:t>. When you come out of the temple, you come out of the role.” </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r>
              <a:rPr lang="en-US" sz="2000" dirty="0">
                <a:latin typeface="Times New Roman" panose="02020603050405020304" pitchFamily="18" charset="0"/>
                <a:cs typeface="Times New Roman" panose="02020603050405020304" pitchFamily="18" charset="0"/>
              </a:rPr>
              <a:t>The first visitor who comes in will wear a hooded coat. I'm wearing the coat and I'm in character. I take off the coat, I get out of character. </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r>
              <a:rPr lang="en-US" sz="2000" dirty="0">
                <a:latin typeface="Times New Roman" panose="02020603050405020304" pitchFamily="18" charset="0"/>
                <a:cs typeface="Times New Roman" panose="02020603050405020304" pitchFamily="18" charset="0"/>
              </a:rPr>
              <a:t>The animator gives the instruction: “Enter the temple.” </a:t>
            </a:r>
            <a:endParaRPr lang="en-GB" sz="2000" dirty="0">
              <a:latin typeface="Times New Roman" panose="02020603050405020304" pitchFamily="18" charset="0"/>
              <a:cs typeface="Times New Roman" panose="02020603050405020304" pitchFamily="18" charset="0"/>
            </a:endParaRPr>
          </a:p>
        </p:txBody>
      </p:sp>
      <p:pic>
        <p:nvPicPr>
          <p:cNvPr id="5" name="Εικόνα 4" descr="Εικόνα που περιέχει σκίτσο/σχέδιο, ζωγραφιά, ασπρόμαυρο, εικονογράφηση&#10;&#10;Περιγραφή που δημιουργήθηκε αυτόματα">
            <a:extLst>
              <a:ext uri="{FF2B5EF4-FFF2-40B4-BE49-F238E27FC236}">
                <a16:creationId xmlns:a16="http://schemas.microsoft.com/office/drawing/2014/main" id="{2EB4514B-1CAF-9C19-81D9-2E0E63663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679" y="1223084"/>
            <a:ext cx="3946321" cy="5577840"/>
          </a:xfrm>
          <a:prstGeom prst="rect">
            <a:avLst/>
          </a:prstGeom>
        </p:spPr>
      </p:pic>
    </p:spTree>
    <p:extLst>
      <p:ext uri="{BB962C8B-B14F-4D97-AF65-F5344CB8AC3E}">
        <p14:creationId xmlns:p14="http://schemas.microsoft.com/office/powerpoint/2010/main" val="4243139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CD1AE8B-CE64-19B8-C6A1-092355DDE178}"/>
              </a:ext>
            </a:extLst>
          </p:cNvPr>
          <p:cNvSpPr>
            <a:spLocks noGrp="1"/>
          </p:cNvSpPr>
          <p:nvPr>
            <p:ph type="title"/>
          </p:nvPr>
        </p:nvSpPr>
        <p:spPr>
          <a:xfrm>
            <a:off x="836679" y="723898"/>
            <a:ext cx="6002110" cy="1495425"/>
          </a:xfrm>
        </p:spPr>
        <p:txBody>
          <a:bodyPr>
            <a:normAutofit/>
          </a:bodyPr>
          <a:lstStyle/>
          <a:p>
            <a:r>
              <a:rPr lang="en-US" sz="4000" dirty="0">
                <a:latin typeface="Times New Roman" panose="02020603050405020304" pitchFamily="18" charset="0"/>
                <a:cs typeface="Times New Roman" panose="02020603050405020304" pitchFamily="18" charset="0"/>
              </a:rPr>
              <a:t>Action, 1</a:t>
            </a:r>
            <a:r>
              <a:rPr lang="en-US" sz="4000" baseline="30000" dirty="0">
                <a:latin typeface="Times New Roman" panose="02020603050405020304" pitchFamily="18" charset="0"/>
                <a:cs typeface="Times New Roman" panose="02020603050405020304" pitchFamily="18" charset="0"/>
              </a:rPr>
              <a:t>st </a:t>
            </a:r>
            <a:r>
              <a:rPr lang="en-US" sz="4000" dirty="0">
                <a:latin typeface="Times New Roman" panose="02020603050405020304" pitchFamily="18" charset="0"/>
                <a:cs typeface="Times New Roman" panose="02020603050405020304" pitchFamily="18" charset="0"/>
              </a:rPr>
              <a:t>point of view </a:t>
            </a:r>
            <a:endParaRPr lang="el-GR" sz="40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80194C40-42E2-C64D-D54B-7C5DC1EAD172}"/>
              </a:ext>
            </a:extLst>
          </p:cNvPr>
          <p:cNvSpPr>
            <a:spLocks noGrp="1"/>
          </p:cNvSpPr>
          <p:nvPr>
            <p:ph idx="1"/>
          </p:nvPr>
        </p:nvSpPr>
        <p:spPr>
          <a:xfrm>
            <a:off x="226141" y="2405067"/>
            <a:ext cx="6973299" cy="3729034"/>
          </a:xfrm>
        </p:spPr>
        <p:txBody>
          <a:bodyPr>
            <a:normAutofit/>
          </a:bodyPr>
          <a:lstStyle/>
          <a:p>
            <a:pPr marL="0" indent="0" algn="just">
              <a:lnSpc>
                <a:spcPct val="150000"/>
              </a:lnSpc>
              <a:buNone/>
            </a:pPr>
            <a:r>
              <a:rPr lang="en-US" sz="2000" dirty="0">
                <a:latin typeface="Times New Roman" panose="02020603050405020304" pitchFamily="18" charset="0"/>
                <a:cs typeface="Times New Roman" panose="02020603050405020304" pitchFamily="18" charset="0"/>
              </a:rPr>
              <a:t>“</a:t>
            </a:r>
            <a:r>
              <a:rPr lang="en-GB" sz="2000" dirty="0">
                <a:latin typeface="Times New Roman" panose="02020603050405020304" pitchFamily="18" charset="0"/>
                <a:cs typeface="Times New Roman" panose="02020603050405020304" pitchFamily="18" charset="0"/>
              </a:rPr>
              <a:t>As the head cook of Lord Nikolaos,</a:t>
            </a:r>
            <a:r>
              <a:rPr lang="en-US" sz="2000" dirty="0">
                <a:latin typeface="Times New Roman" panose="02020603050405020304" pitchFamily="18" charset="0"/>
                <a:cs typeface="Times New Roman" panose="02020603050405020304" pitchFamily="18" charset="0"/>
              </a:rPr>
              <a:t> I administer his food and distribute the ones that are close to their expiring date to the poor. Because of that, the Lord is hunting me with his personal guard, so I have come to you for refuge.”</a:t>
            </a:r>
            <a:endParaRPr lang="el-GR" sz="2000" dirty="0">
              <a:latin typeface="Times New Roman" panose="02020603050405020304" pitchFamily="18" charset="0"/>
              <a:cs typeface="Times New Roman" panose="02020603050405020304" pitchFamily="18" charset="0"/>
            </a:endParaRPr>
          </a:p>
        </p:txBody>
      </p:sp>
      <p:pic>
        <p:nvPicPr>
          <p:cNvPr id="5" name="Εικόνα 4" descr="Εικόνα που περιέχει clipart, ζωγραφιά, καρτούν, εικονογράφηση&#10;&#10;Περιγραφή που δημιουργήθηκε αυτόματα">
            <a:extLst>
              <a:ext uri="{FF2B5EF4-FFF2-40B4-BE49-F238E27FC236}">
                <a16:creationId xmlns:a16="http://schemas.microsoft.com/office/drawing/2014/main" id="{1A4010DC-7D2F-C498-273F-19648A000CC3}"/>
              </a:ext>
            </a:extLst>
          </p:cNvPr>
          <p:cNvPicPr>
            <a:picLocks noChangeAspect="1"/>
          </p:cNvPicPr>
          <p:nvPr/>
        </p:nvPicPr>
        <p:blipFill rotWithShape="1">
          <a:blip r:embed="rId2">
            <a:extLst>
              <a:ext uri="{28A0092B-C50C-407E-A947-70E740481C1C}">
                <a14:useLocalDpi xmlns:a14="http://schemas.microsoft.com/office/drawing/2010/main" val="0"/>
              </a:ext>
            </a:extLst>
          </a:blip>
          <a:srcRect t="2815" r="3" b="3"/>
          <a:stretch/>
        </p:blipFill>
        <p:spPr>
          <a:xfrm>
            <a:off x="7521676" y="0"/>
            <a:ext cx="4670323" cy="6134101"/>
          </a:xfrm>
          <a:prstGeom prst="rect">
            <a:avLst/>
          </a:prstGeom>
          <a:effectLst/>
        </p:spPr>
      </p:pic>
    </p:spTree>
    <p:extLst>
      <p:ext uri="{BB962C8B-B14F-4D97-AF65-F5344CB8AC3E}">
        <p14:creationId xmlns:p14="http://schemas.microsoft.com/office/powerpoint/2010/main" val="352057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descr="Εικόνα που περιέχει γραφικά, clipart, γραφιστική, σύμβολο&#10;&#10;Περιγραφή που δημιουργήθηκε αυτόματα">
            <a:extLst>
              <a:ext uri="{FF2B5EF4-FFF2-40B4-BE49-F238E27FC236}">
                <a16:creationId xmlns:a16="http://schemas.microsoft.com/office/drawing/2014/main" id="{1E1DC8B2-9FC8-731D-3360-DA7A23237EE8}"/>
              </a:ext>
            </a:extLst>
          </p:cNvPr>
          <p:cNvPicPr>
            <a:picLocks noChangeAspect="1"/>
          </p:cNvPicPr>
          <p:nvPr/>
        </p:nvPicPr>
        <p:blipFill rotWithShape="1">
          <a:blip r:embed="rId2">
            <a:extLst>
              <a:ext uri="{28A0092B-C50C-407E-A947-70E740481C1C}">
                <a14:useLocalDpi xmlns:a14="http://schemas.microsoft.com/office/drawing/2010/main" val="0"/>
              </a:ext>
            </a:extLst>
          </a:blip>
          <a:srcRect t="73" r="3" b="3"/>
          <a:stretch/>
        </p:blipFill>
        <p:spPr>
          <a:xfrm>
            <a:off x="79605" y="2506662"/>
            <a:ext cx="3086382" cy="4359176"/>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CCA73B1-A148-DFD8-90A1-FDDA8BE8D6DF}"/>
              </a:ext>
            </a:extLst>
          </p:cNvPr>
          <p:cNvSpPr>
            <a:spLocks noGrp="1"/>
          </p:cNvSpPr>
          <p:nvPr>
            <p:ph type="title"/>
          </p:nvPr>
        </p:nvSpPr>
        <p:spPr>
          <a:xfrm>
            <a:off x="2546554" y="407987"/>
            <a:ext cx="8652387" cy="1325563"/>
          </a:xfrm>
        </p:spPr>
        <p:txBody>
          <a:bodyPr>
            <a:normAutofit/>
          </a:bodyPr>
          <a:lstStyle/>
          <a:p>
            <a:r>
              <a:rPr lang="en-US" kern="100" dirty="0">
                <a:effectLst/>
                <a:latin typeface="Times New Roman" panose="02020603050405020304" pitchFamily="18" charset="0"/>
                <a:ea typeface="Aptos" panose="020B0004020202020204" pitchFamily="34" charset="0"/>
                <a:cs typeface="Times New Roman" panose="02020603050405020304" pitchFamily="18" charset="0"/>
              </a:rPr>
              <a:t>Assimilation of the 1</a:t>
            </a:r>
            <a:r>
              <a:rPr lang="en-US" kern="100" baseline="30000" dirty="0">
                <a:effectLst/>
                <a:latin typeface="Times New Roman" panose="02020603050405020304" pitchFamily="18" charset="0"/>
                <a:ea typeface="Aptos" panose="020B0004020202020204" pitchFamily="34" charset="0"/>
                <a:cs typeface="Times New Roman" panose="02020603050405020304" pitchFamily="18" charset="0"/>
              </a:rPr>
              <a:t>st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point of view: activity A</a:t>
            </a:r>
            <a:endParaRPr lang="el-GR"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F8883FD7-F3A3-C6E8-86C4-6115E0384ED6}"/>
              </a:ext>
            </a:extLst>
          </p:cNvPr>
          <p:cNvSpPr>
            <a:spLocks noGrp="1"/>
          </p:cNvSpPr>
          <p:nvPr>
            <p:ph idx="1"/>
          </p:nvPr>
        </p:nvSpPr>
        <p:spPr>
          <a:xfrm>
            <a:off x="3245592" y="2283439"/>
            <a:ext cx="8485239" cy="4805622"/>
          </a:xfrm>
        </p:spPr>
        <p:txBody>
          <a:bodyPr>
            <a:normAutofit/>
          </a:bodyPr>
          <a:lstStyle/>
          <a:p>
            <a:pPr marL="0" indent="0" algn="just">
              <a:buNone/>
            </a:pPr>
            <a:r>
              <a:rPr lang="en-GB" sz="2400" i="1" dirty="0">
                <a:latin typeface="Times New Roman" panose="02020603050405020304" pitchFamily="18" charset="0"/>
                <a:cs typeface="Times New Roman" panose="02020603050405020304" pitchFamily="18" charset="0"/>
              </a:rPr>
              <a:t>The Lord announces to the town the proclamation of his head cook. There is great confusion in the city. Everyone discusses what has happened.</a:t>
            </a:r>
          </a:p>
          <a:p>
            <a:pPr marL="0" indent="0" algn="just">
              <a:buNone/>
            </a:pPr>
            <a:endParaRPr lang="en-GB" sz="2400" dirty="0">
              <a:latin typeface="Times New Roman" panose="02020603050405020304" pitchFamily="18" charset="0"/>
              <a:cs typeface="Times New Roman" panose="02020603050405020304" pitchFamily="18" charset="0"/>
            </a:endParaRPr>
          </a:p>
          <a:p>
            <a:pPr marL="0" indent="0" algn="just">
              <a:buNone/>
            </a:pPr>
            <a:r>
              <a:rPr lang="en-GB" sz="2400" dirty="0">
                <a:latin typeface="Times New Roman" panose="02020603050405020304" pitchFamily="18" charset="0"/>
                <a:cs typeface="Times New Roman" panose="02020603050405020304" pitchFamily="18" charset="0"/>
              </a:rPr>
              <a:t>The animator divides the participants into groups, each representing a union of the city (policemen, priests, merchants, farmers, teachers, livestock breeders, homeless people).</a:t>
            </a:r>
          </a:p>
          <a:p>
            <a:pPr marL="0" indent="0" algn="just">
              <a:buNone/>
            </a:pPr>
            <a:endParaRPr lang="en-GB" sz="2400" dirty="0">
              <a:latin typeface="Times New Roman" panose="02020603050405020304" pitchFamily="18" charset="0"/>
              <a:cs typeface="Times New Roman" panose="02020603050405020304" pitchFamily="18" charset="0"/>
            </a:endParaRPr>
          </a:p>
          <a:p>
            <a:pPr marL="0" indent="0" algn="just">
              <a:buNone/>
            </a:pPr>
            <a:r>
              <a:rPr lang="en-GB" sz="2400" dirty="0">
                <a:latin typeface="Times New Roman" panose="02020603050405020304" pitchFamily="18" charset="0"/>
                <a:cs typeface="Times New Roman" panose="02020603050405020304" pitchFamily="18" charset="0"/>
              </a:rPr>
              <a:t>The animator gives the instruction: “Each union is asked to make a public statement in support or not to the head chef </a:t>
            </a:r>
            <a:r>
              <a:rPr lang="en-GB" sz="2400" dirty="0" err="1">
                <a:latin typeface="Times New Roman" panose="02020603050405020304" pitchFamily="18" charset="0"/>
                <a:cs typeface="Times New Roman" panose="02020603050405020304" pitchFamily="18" charset="0"/>
              </a:rPr>
              <a:t>Fotis</a:t>
            </a:r>
            <a:r>
              <a:rPr lang="en-GB"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361053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598</TotalTime>
  <Words>1602</Words>
  <Application>Microsoft Office PowerPoint</Application>
  <PresentationFormat>Ευρεία οθόνη</PresentationFormat>
  <Paragraphs>90</Paragraphs>
  <Slides>19</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19</vt:i4>
      </vt:variant>
    </vt:vector>
  </HeadingPairs>
  <TitlesOfParts>
    <vt:vector size="25" baseType="lpstr">
      <vt:lpstr>Aptos</vt:lpstr>
      <vt:lpstr>Aptos Display</vt:lpstr>
      <vt:lpstr>Arial</vt:lpstr>
      <vt:lpstr>Calibri</vt:lpstr>
      <vt:lpstr>Times New Roman</vt:lpstr>
      <vt:lpstr>Θέμα του Office</vt:lpstr>
      <vt:lpstr>Applied and Environmental Theatre 1st Symposium Community Theatre and Environmental Pressures in the Coastal Communities of the Mediterranean (THEATRE2SEA) 3-4 June 2024 </vt:lpstr>
      <vt:lpstr>Food Waste: Just (don’t) do it</vt:lpstr>
      <vt:lpstr>Full Plan of Environmental Theatre</vt:lpstr>
      <vt:lpstr>Storytelling </vt:lpstr>
      <vt:lpstr>Building space activities</vt:lpstr>
      <vt:lpstr>Building role activities</vt:lpstr>
      <vt:lpstr>Instructions</vt:lpstr>
      <vt:lpstr>Action, 1st point of view </vt:lpstr>
      <vt:lpstr>Assimilation of the 1st point of view: activity A</vt:lpstr>
      <vt:lpstr>Assimilation of the 1st point of view: Activity B</vt:lpstr>
      <vt:lpstr>Instructions</vt:lpstr>
      <vt:lpstr>Action, 2nd point of view </vt:lpstr>
      <vt:lpstr>Assimilation of the 2nd point of view: activity A</vt:lpstr>
      <vt:lpstr>Assimilation of the 2nd point of view: Activity B-Forum Theatre</vt:lpstr>
      <vt:lpstr>Action - announcement of decision</vt:lpstr>
      <vt:lpstr>Reflection</vt:lpstr>
      <vt:lpstr>Instructions</vt:lpstr>
      <vt:lpstr>Materials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and Environmental Theatre 1st Symposium Community Theatre and Environmental Pressures in the Coastal Communities of the Mediterranean (THEATRE2SEA) 3-4 June 2024 </dc:title>
  <dc:creator>Ekaterini Diakoumopoulou</dc:creator>
  <cp:lastModifiedBy>Eirini Balkou-Papadopoulou</cp:lastModifiedBy>
  <cp:revision>67</cp:revision>
  <dcterms:created xsi:type="dcterms:W3CDTF">2024-05-15T09:47:29Z</dcterms:created>
  <dcterms:modified xsi:type="dcterms:W3CDTF">2024-05-31T14:47:41Z</dcterms:modified>
</cp:coreProperties>
</file>