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tirios Drikos" userId="c488b009-9560-488a-ad10-93f75a8d8f25" providerId="ADAL" clId="{E0221B3F-F848-4DB8-80F0-9F3A5D68BBAF}"/>
    <pc:docChg chg="undo custSel modSld">
      <pc:chgData name="Sotirios Drikos" userId="c488b009-9560-488a-ad10-93f75a8d8f25" providerId="ADAL" clId="{E0221B3F-F848-4DB8-80F0-9F3A5D68BBAF}" dt="2023-09-22T07:50:07.949" v="17" actId="403"/>
      <pc:docMkLst>
        <pc:docMk/>
      </pc:docMkLst>
      <pc:sldChg chg="modSp mod">
        <pc:chgData name="Sotirios Drikos" userId="c488b009-9560-488a-ad10-93f75a8d8f25" providerId="ADAL" clId="{E0221B3F-F848-4DB8-80F0-9F3A5D68BBAF}" dt="2023-09-22T07:50:07.949" v="17" actId="403"/>
        <pc:sldMkLst>
          <pc:docMk/>
          <pc:sldMk cId="0" sldId="256"/>
        </pc:sldMkLst>
        <pc:spChg chg="mod">
          <ac:chgData name="Sotirios Drikos" userId="c488b009-9560-488a-ad10-93f75a8d8f25" providerId="ADAL" clId="{E0221B3F-F848-4DB8-80F0-9F3A5D68BBAF}" dt="2023-09-22T07:50:07.949" v="17" actId="403"/>
          <ac:spMkLst>
            <pc:docMk/>
            <pc:sldMk cId="0" sldId="256"/>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22/9/2023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22/9/2023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yggrafeas@mail.gr" TargetMode="External"/><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5" y="116633"/>
            <a:ext cx="8100898" cy="1224136"/>
          </a:xfrm>
        </p:spPr>
        <p:txBody>
          <a:bodyPr vert="horz" lIns="91440" tIns="45720" rIns="91440" bIns="45720" rtlCol="0" anchor="ctr">
            <a:normAutofit/>
          </a:bodyPr>
          <a:lstStyle/>
          <a:p>
            <a:pPr algn="l">
              <a:lnSpc>
                <a:spcPct val="90000"/>
              </a:lnSpc>
            </a:pPr>
            <a:r>
              <a:rPr lang="el-GR" sz="1600" b="1" dirty="0"/>
              <a:t>Η ΕΠΙΔΡΑΣΗ ΤΗΣ ΠΡΟΠΟΝΗΣΗΣ ΣΤΗ ΒΕΛΤΙΩΣΗ ΤΗΣ ΑΠΟΔΟΣΗΣ ΚΑΙ ΣΤΗΝ ΑΝΑΧΑΙΤΙΣΗ ΤΗΣ ΑΣΚΗΣΙΟΓΕΝΟΥΣ ΚΟΠΩΣΗΣ ΣΤΗΝ ΥΔΑΤΟΣΦΑΙΡΙΣΗ</a:t>
            </a:r>
            <a:br>
              <a:rPr lang="en-US" sz="1200" dirty="0"/>
            </a:br>
            <a:r>
              <a:rPr lang="el-GR" sz="1100" i="1" dirty="0"/>
              <a:t>ΜΠΟΤΩΝΗΣ Π.</a:t>
            </a:r>
            <a:r>
              <a:rPr lang="el-GR" sz="1100" i="1" baseline="30000" dirty="0"/>
              <a:t>1</a:t>
            </a:r>
            <a:r>
              <a:rPr lang="el-GR" sz="1100" i="1" dirty="0"/>
              <a:t>, ΜΗΛΙΩΤΗΣ Π.</a:t>
            </a:r>
            <a:r>
              <a:rPr lang="el-GR" sz="1100" i="1" baseline="30000" dirty="0"/>
              <a:t>1</a:t>
            </a:r>
            <a:r>
              <a:rPr lang="el-GR" sz="1100" i="1" dirty="0"/>
              <a:t>, ΝΤΑΛΑΠΕΡΑ Σ.</a:t>
            </a:r>
            <a:r>
              <a:rPr lang="el-GR" sz="1100" i="1" baseline="30000" dirty="0"/>
              <a:t>1</a:t>
            </a:r>
            <a:r>
              <a:rPr lang="el-GR" sz="1100" i="1" dirty="0"/>
              <a:t>, ΤΟΥΜΠΕΚΗΣ Α.</a:t>
            </a:r>
            <a:r>
              <a:rPr lang="el-GR" sz="1100" i="1" baseline="30000" dirty="0"/>
              <a:t>2</a:t>
            </a:r>
            <a:r>
              <a:rPr lang="el-GR" sz="1100" i="1" dirty="0"/>
              <a:t>, ΠΛΑΤΑΝΟΥ Θ.</a:t>
            </a:r>
            <a:r>
              <a:rPr lang="el-GR" sz="1100" i="1" baseline="30000" dirty="0"/>
              <a:t>2</a:t>
            </a:r>
            <a:br>
              <a:rPr lang="el-GR" sz="1100" i="1" dirty="0"/>
            </a:br>
            <a:r>
              <a:rPr lang="el-GR" sz="1100" i="1" baseline="30000" dirty="0"/>
              <a:t>1</a:t>
            </a:r>
            <a:r>
              <a:rPr lang="el-GR" sz="1100" i="1" dirty="0"/>
              <a:t>Εργαστήριο </a:t>
            </a:r>
            <a:r>
              <a:rPr lang="el-GR" sz="1100" i="1" dirty="0" err="1"/>
              <a:t>Εργοφυσιολογίας</a:t>
            </a:r>
            <a:r>
              <a:rPr lang="el-GR" sz="1100" i="1" dirty="0"/>
              <a:t>-Εργομετρίας, Σχολή Επιστήμης Φυσικής Αγωγής και Αθλητισμού, Εθνικό και Καποδιστριακό Πανεπιστήμιο Αθηνών.</a:t>
            </a:r>
            <a:br>
              <a:rPr lang="el-GR" sz="1100" i="1" dirty="0"/>
            </a:br>
            <a:r>
              <a:rPr lang="el-GR" sz="1100" i="1" baseline="30000" dirty="0"/>
              <a:t>2</a:t>
            </a:r>
            <a:r>
              <a:rPr lang="el-GR" sz="1100" i="1" dirty="0"/>
              <a:t>Εργαστήριο Αθλητικής Απόδοσης, Σχολή Επιστήμης Φυσικής Αγωγής και Αθλητισμού, Εθνικό και Καποδιστριακό Πανεπιστήμιο Αθηνών.</a:t>
            </a:r>
            <a:endParaRPr lang="en-US" sz="1200" dirty="0"/>
          </a:p>
        </p:txBody>
      </p:sp>
      <p:sp>
        <p:nvSpPr>
          <p:cNvPr id="7" name="Subtitle 2"/>
          <p:cNvSpPr>
            <a:spLocks noGrp="1"/>
          </p:cNvSpPr>
          <p:nvPr>
            <p:ph type="subTitle" idx="1"/>
          </p:nvPr>
        </p:nvSpPr>
        <p:spPr>
          <a:xfrm>
            <a:off x="467544" y="1468487"/>
            <a:ext cx="8208912" cy="2536577"/>
          </a:xfrm>
        </p:spPr>
        <p:txBody>
          <a:bodyPr vert="horz" lIns="91440" tIns="45720" rIns="91440" bIns="45720" rtlCol="0">
            <a:normAutofit fontScale="92500" lnSpcReduction="20000"/>
          </a:bodyPr>
          <a:lstStyle/>
          <a:p>
            <a:pPr>
              <a:lnSpc>
                <a:spcPct val="90000"/>
              </a:lnSpc>
            </a:pPr>
            <a:r>
              <a:rPr lang="el-GR" sz="1100" b="1" dirty="0">
                <a:solidFill>
                  <a:schemeClr val="tx1"/>
                </a:solidFill>
              </a:rPr>
              <a:t>Εισαγωγή</a:t>
            </a:r>
            <a:endParaRPr lang="en-US" sz="1100" dirty="0">
              <a:solidFill>
                <a:schemeClr val="tx1"/>
              </a:solidFill>
            </a:endParaRPr>
          </a:p>
          <a:p>
            <a:pPr algn="just">
              <a:lnSpc>
                <a:spcPct val="90000"/>
              </a:lnSpc>
            </a:pPr>
            <a:r>
              <a:rPr lang="el-GR" sz="1100" dirty="0">
                <a:solidFill>
                  <a:schemeClr val="tx1"/>
                </a:solidFill>
              </a:rPr>
              <a:t>Στις αθλοπαιδιές, η κόπωση μειώνει την απόδοση των παικτών (1) και η βελτίωση της φυσικής κατάστασης είναι πιθανό να αναχαιτίζει την κόπωση στην υδατοσφαίριση. Η διαλειμματική προπόνηση κολύμβησης υψηλής έντασης (ΔΠΥΕ), σε συνδυασμό με προπόνηση δύναμης και εξειδικευμένη προπόνηση χρησιμοποιείται ευρέως στην υδατοσφαίριση και η αποτελεσματικότητά της στην απόδοση των υδατοσφαιριστών δεν έχει επαρκώς μελετηθεί. Σκοπός της παρούσας εργασίας ήταν να μελετήσει την επίδραση της προπόνησης στη βελτίωση της απόδοσης και στην αναχαίτιση της κόπωσης σε αγώνες υδατοσφαίρισης.</a:t>
            </a:r>
          </a:p>
          <a:p>
            <a:pPr>
              <a:lnSpc>
                <a:spcPct val="90000"/>
              </a:lnSpc>
            </a:pPr>
            <a:r>
              <a:rPr lang="el-GR" sz="1100" b="1" dirty="0">
                <a:solidFill>
                  <a:schemeClr val="tx1"/>
                </a:solidFill>
              </a:rPr>
              <a:t>Μέθοδος</a:t>
            </a:r>
            <a:endParaRPr lang="en-US" sz="1100" dirty="0">
              <a:solidFill>
                <a:schemeClr val="tx1"/>
              </a:solidFill>
            </a:endParaRPr>
          </a:p>
          <a:p>
            <a:pPr algn="just">
              <a:lnSpc>
                <a:spcPct val="90000"/>
              </a:lnSpc>
            </a:pPr>
            <a:r>
              <a:rPr lang="el-GR" sz="1100" dirty="0">
                <a:solidFill>
                  <a:schemeClr val="tx1"/>
                </a:solidFill>
              </a:rPr>
              <a:t>Δέκα υδατοσφαιριστές της Α1 Εθνικής κατηγορίας συμμετείχαν σε 4 αγώνες πριν (Π) και 4 μετά (Μ) από προπόνηση 8 εβδομάδων στην προ-αγωνιστική περίοδο, που περιελάμβανε ΔΠΥΕ, (4Χ4 λεπτά), προπόνηση δύναμης και εξειδικευμένη προπόνηση στην υδατοσφαίριση. Πριν από την έναρξη και μετά τη λήξη των δύο αγώνων οι υδατοσφαιριστές πραγματοποίησαν 8 προσπάθειες 20 μέτρων (8Χ20) και σε δύο επόμενους αγώνες ολοκλήρωσαν 400 μέτρα ελεύθερο καταβάλλοντας τη μέγιστη δυνατή προσπάθεια. Πριν και μετά την περίοδο προπόνησης οι συμμετέχοντες υποβλήθηκαν σε δοκιμασία κολύμβησης προοδευτικά αυξανόμενης έντασης (5Χ200 μ.) για τον προσδιορισμό της ταχύτητας που αντιστοιχεί σε συγκέντρωση γαλακτικού 4, 5 και 10 </a:t>
            </a:r>
            <a:r>
              <a:rPr lang="el-GR" sz="1100" dirty="0" err="1">
                <a:solidFill>
                  <a:schemeClr val="tx1"/>
                </a:solidFill>
              </a:rPr>
              <a:t>mmol</a:t>
            </a:r>
            <a:r>
              <a:rPr lang="el-GR" sz="1100" dirty="0">
                <a:solidFill>
                  <a:schemeClr val="tx1"/>
                </a:solidFill>
              </a:rPr>
              <a:t> L-1 (V4, V5 και V10).</a:t>
            </a:r>
            <a:endParaRPr lang="en-US" sz="1100" dirty="0">
              <a:solidFill>
                <a:schemeClr val="tx1"/>
              </a:solidFill>
            </a:endParaRPr>
          </a:p>
          <a:p>
            <a:pPr algn="ctr"/>
            <a:r>
              <a:rPr lang="el-GR" sz="1100" b="1" dirty="0">
                <a:solidFill>
                  <a:schemeClr val="tx1"/>
                </a:solidFill>
              </a:rPr>
              <a:t>Αποτελέσματα</a:t>
            </a:r>
            <a:endParaRPr lang="en-US" sz="1100" dirty="0">
              <a:solidFill>
                <a:schemeClr val="tx1"/>
              </a:solidFill>
            </a:endParaRPr>
          </a:p>
          <a:p>
            <a:pPr algn="just"/>
            <a:r>
              <a:rPr lang="el-GR" sz="1100" dirty="0">
                <a:solidFill>
                  <a:schemeClr val="tx1"/>
                </a:solidFill>
              </a:rPr>
              <a:t>Η απόδοση μετά τη λήξη του αγώνα ήταν μειωμένη σε σύγκριση με την έναρξη, τόσο πριν όσο και μετά το τέλος της περιόδου προπόνησης (p&lt;0,01). Ωστόσο, μετά την προπόνηση η απόδοση στα 8Χ20 ήταν καλύτερη κατά 3% στην έναρξη (έναρξη, Π: 14,32±0,6, Μ: 13,87±0,5 s, p&lt;0,01) και κατά 5% μετά τη λήξη του αγώνα (λήξη, Π: 15,2±1,0, Μ: 14,50±0,8 s, p&lt;0,01). Παρόμοια, η απόδοση στα 400 μ. ήταν καλύτερη κατά 2,7% στην έναρξη (έναρξη, Π: 298,7±10,6, Μ: 290,5±8,3 s, p&lt;0,01) και κατά 3% μετά τη λήξη του αγώνα (λήξη, Π: 320,5±18,2, Μ: 310,3±12,0 s, p&lt;0,01). Η V4, V5 και V10 βελτιώθηκαν μετά την προπόνηση κατά 8%, 7% και 6% αντίστοιχα (V4, Π: 1.15±0,03, Μ: 1,24±0,06; V5, Π: 1.20±0,03, Μ: 1,29±0,05; V10, Π: 1.32±0,04, Μ: 1,41±0,04 ms-1, p&lt;0,01).</a:t>
            </a: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b="1"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p:txBody>
      </p:sp>
      <p:sp>
        <p:nvSpPr>
          <p:cNvPr id="8" name="Θέση περιεχομένου 2">
            <a:extLst>
              <a:ext uri="{FF2B5EF4-FFF2-40B4-BE49-F238E27FC236}">
                <a16:creationId xmlns:a16="http://schemas.microsoft.com/office/drawing/2014/main" id="{E04FFEFF-D68E-34B5-5DAF-485BA2B0166E}"/>
              </a:ext>
            </a:extLst>
          </p:cNvPr>
          <p:cNvSpPr txBox="1">
            <a:spLocks/>
          </p:cNvSpPr>
          <p:nvPr/>
        </p:nvSpPr>
        <p:spPr>
          <a:xfrm>
            <a:off x="3633169" y="3789040"/>
            <a:ext cx="4935273" cy="172819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sz="1100" b="1" dirty="0">
                <a:solidFill>
                  <a:schemeClr val="tx1"/>
                </a:solidFill>
              </a:rPr>
              <a:t>Συζήτηση-Συμπεράσματα</a:t>
            </a:r>
            <a:endParaRPr lang="en-US" sz="1100" dirty="0">
              <a:solidFill>
                <a:schemeClr val="tx1"/>
              </a:solidFill>
            </a:endParaRPr>
          </a:p>
          <a:p>
            <a:pPr algn="just">
              <a:lnSpc>
                <a:spcPct val="70000"/>
              </a:lnSpc>
            </a:pPr>
            <a:r>
              <a:rPr lang="el-GR" sz="1000" dirty="0">
                <a:solidFill>
                  <a:schemeClr val="tx1"/>
                </a:solidFill>
              </a:rPr>
              <a:t>Η συνδυασμένη εφαρμογή ΔΠΥΕ, προπόνησης δύναμης και εξειδικευμένης προπόνησης βελτιώνει τη φυσική κατάσταση και την απόδοση των υδατοσφαιριστών και αναχαιτίζει την κόπωση κατά τη διάρκεια του παιχνιδιού.</a:t>
            </a:r>
          </a:p>
        </p:txBody>
      </p:sp>
      <p:pic>
        <p:nvPicPr>
          <p:cNvPr id="9" name="Εικόνα 8">
            <a:extLst>
              <a:ext uri="{FF2B5EF4-FFF2-40B4-BE49-F238E27FC236}">
                <a16:creationId xmlns:a16="http://schemas.microsoft.com/office/drawing/2014/main" id="{21D7090C-B8F3-FA95-F7A8-EEF76CB6DE3B}"/>
              </a:ext>
            </a:extLst>
          </p:cNvPr>
          <p:cNvPicPr>
            <a:picLocks noChangeAspect="1"/>
          </p:cNvPicPr>
          <p:nvPr/>
        </p:nvPicPr>
        <p:blipFill>
          <a:blip r:embed="rId2" cstate="print"/>
          <a:stretch>
            <a:fillRect/>
          </a:stretch>
        </p:blipFill>
        <p:spPr>
          <a:xfrm>
            <a:off x="547228" y="3933056"/>
            <a:ext cx="3121943" cy="1891516"/>
          </a:xfrm>
          <a:prstGeom prst="rect">
            <a:avLst/>
          </a:prstGeom>
        </p:spPr>
      </p:pic>
      <p:sp>
        <p:nvSpPr>
          <p:cNvPr id="11" name="TextBox 10">
            <a:extLst>
              <a:ext uri="{FF2B5EF4-FFF2-40B4-BE49-F238E27FC236}">
                <a16:creationId xmlns:a16="http://schemas.microsoft.com/office/drawing/2014/main" id="{9187493A-769A-9599-A20E-A4805C850980}"/>
              </a:ext>
            </a:extLst>
          </p:cNvPr>
          <p:cNvSpPr txBox="1"/>
          <p:nvPr/>
        </p:nvSpPr>
        <p:spPr>
          <a:xfrm>
            <a:off x="2771800" y="5877272"/>
            <a:ext cx="5824300" cy="907364"/>
          </a:xfrm>
          <a:prstGeom prst="rect">
            <a:avLst/>
          </a:prstGeom>
          <a:noFill/>
          <a:ln w="9525">
            <a:solidFill>
              <a:schemeClr val="tx1"/>
            </a:solidFill>
          </a:ln>
        </p:spPr>
        <p:txBody>
          <a:bodyPr wrap="square">
            <a:spAutoFit/>
          </a:bodyPr>
          <a:lstStyle/>
          <a:p>
            <a:pPr algn="ctr"/>
            <a:r>
              <a:rPr lang="el-GR" sz="800" b="1" dirty="0"/>
              <a:t>Βιβλιογραφία</a:t>
            </a:r>
            <a:endParaRPr lang="el-GR" sz="900" dirty="0"/>
          </a:p>
          <a:p>
            <a:pPr marL="228600" indent="-228600" algn="just">
              <a:lnSpc>
                <a:spcPct val="80000"/>
              </a:lnSpc>
              <a:buAutoNum type="arabicPeriod"/>
            </a:pPr>
            <a:r>
              <a:rPr lang="en-US" sz="800" dirty="0" err="1"/>
              <a:t>Krustrup</a:t>
            </a:r>
            <a:r>
              <a:rPr lang="en-US" sz="800" dirty="0"/>
              <a:t> P, Mohr M, </a:t>
            </a:r>
            <a:r>
              <a:rPr lang="en-US" sz="800" dirty="0" err="1"/>
              <a:t>Steensberg</a:t>
            </a:r>
            <a:r>
              <a:rPr lang="en-US" sz="800" dirty="0"/>
              <a:t> A, </a:t>
            </a:r>
            <a:r>
              <a:rPr lang="en-US" sz="800" dirty="0" err="1"/>
              <a:t>Bencke</a:t>
            </a:r>
            <a:r>
              <a:rPr lang="en-US" sz="800" dirty="0"/>
              <a:t> J, </a:t>
            </a:r>
            <a:r>
              <a:rPr lang="en-US" sz="800" dirty="0" err="1"/>
              <a:t>Kjaer</a:t>
            </a:r>
            <a:r>
              <a:rPr lang="en-US" sz="800" dirty="0"/>
              <a:t> M, </a:t>
            </a:r>
            <a:r>
              <a:rPr lang="en-US" sz="800" dirty="0" err="1"/>
              <a:t>Bangsbo</a:t>
            </a:r>
            <a:r>
              <a:rPr lang="en-US" sz="800" dirty="0"/>
              <a:t> J. Muscle and blood metabolites during a soccer game: implications for sprint performance. Med Sci Sports </a:t>
            </a:r>
            <a:r>
              <a:rPr lang="en-US" sz="800" dirty="0" err="1"/>
              <a:t>Exerc</a:t>
            </a:r>
            <a:r>
              <a:rPr lang="en-US" sz="800" dirty="0"/>
              <a:t>. 2006; 38(6): 1165-1174.</a:t>
            </a:r>
            <a:endParaRPr lang="el-GR" sz="800" dirty="0"/>
          </a:p>
          <a:p>
            <a:pPr algn="just">
              <a:lnSpc>
                <a:spcPct val="80000"/>
              </a:lnSpc>
            </a:pPr>
            <a:endParaRPr lang="el-GR" sz="800" b="1" dirty="0"/>
          </a:p>
          <a:p>
            <a:pPr algn="just">
              <a:lnSpc>
                <a:spcPct val="80000"/>
              </a:lnSpc>
            </a:pPr>
            <a:endParaRPr lang="el-GR" sz="800" b="1" dirty="0"/>
          </a:p>
          <a:p>
            <a:pPr algn="just">
              <a:lnSpc>
                <a:spcPct val="80000"/>
              </a:lnSpc>
            </a:pPr>
            <a:endParaRPr lang="el-GR" sz="800" b="1" dirty="0"/>
          </a:p>
          <a:p>
            <a:pPr algn="just">
              <a:lnSpc>
                <a:spcPct val="80000"/>
              </a:lnSpc>
            </a:pPr>
            <a:endParaRPr lang="el-GR" sz="800" b="1" dirty="0"/>
          </a:p>
          <a:p>
            <a:pPr algn="just">
              <a:lnSpc>
                <a:spcPct val="80000"/>
              </a:lnSpc>
            </a:pPr>
            <a:r>
              <a:rPr lang="el-GR" sz="800" b="1" dirty="0"/>
              <a:t>Διεύθυνση αλληλογραφίας</a:t>
            </a:r>
            <a:r>
              <a:rPr lang="en-US" sz="800" dirty="0"/>
              <a:t>: </a:t>
            </a:r>
            <a:r>
              <a:rPr lang="en-US" sz="800" dirty="0">
                <a:hlinkClick r:id="rId3"/>
              </a:rPr>
              <a:t>syggrafeas@mail.gr</a:t>
            </a:r>
            <a:r>
              <a:rPr lang="en-US" sz="800" dirty="0"/>
              <a:t> </a:t>
            </a:r>
          </a:p>
        </p:txBody>
      </p:sp>
      <p:pic>
        <p:nvPicPr>
          <p:cNvPr id="4" name="Εικόνα 3" descr="Εικόνα που περιέχει κείμενο, γραμματοσειρά, σχεδίαση&#10;&#10;Περιγραφή που δημιουργήθηκε αυτόματα">
            <a:extLst>
              <a:ext uri="{FF2B5EF4-FFF2-40B4-BE49-F238E27FC236}">
                <a16:creationId xmlns:a16="http://schemas.microsoft.com/office/drawing/2014/main" id="{04089846-44FD-889D-BE05-4FDDE3BC96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00" y="5895535"/>
            <a:ext cx="2069048" cy="845831"/>
          </a:xfrm>
          <a:prstGeom prst="rect">
            <a:avLst/>
          </a:prstGeom>
        </p:spPr>
      </p:pic>
      <p:pic>
        <p:nvPicPr>
          <p:cNvPr id="6" name="Εικόνα 5" descr="Εικόνα που περιέχει κείμενο, έμβλημα, λογότυπο, σύμβολο&#10;&#10;Περιγραφή που δημιουργήθηκε αυτόματα">
            <a:extLst>
              <a:ext uri="{FF2B5EF4-FFF2-40B4-BE49-F238E27FC236}">
                <a16:creationId xmlns:a16="http://schemas.microsoft.com/office/drawing/2014/main" id="{4D4BFFEC-E942-3221-C0F4-B9A41B542C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71831" y="44624"/>
            <a:ext cx="636673" cy="614730"/>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568</Words>
  <Application>Microsoft Office PowerPoint</Application>
  <PresentationFormat>Προβολή στην οθόνη (4:3)</PresentationFormat>
  <Paragraphs>37</Paragraphs>
  <Slides>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Calibri</vt:lpstr>
      <vt:lpstr>Θέμα του Office</vt:lpstr>
      <vt:lpstr>Η ΕΠΙΔΡΑΣΗ ΤΗΣ ΠΡΟΠΟΝΗΣΗΣ ΣΤΗ ΒΕΛΤΙΩΣΗ ΤΗΣ ΑΠΟΔΟΣΗΣ ΚΑΙ ΣΤΗΝ ΑΝΑΧΑΙΤΙΣΗ ΤΗΣ ΑΣΚΗΣΙΟΓΕΝΟΥΣ ΚΟΠΩΣΗΣ ΣΤΗΝ ΥΔΑΤΟΣΦΑΙΡΙΣΗ ΜΠΟΤΩΝΗΣ Π.1, ΜΗΛΙΩΤΗΣ Π.1, ΝΤΑΛΑΠΕΡΑ Σ.1, ΤΟΥΜΠΕΚΗΣ Α.2, ΠΛΑΤΑΝΟΥ Θ.2 1Εργαστήριο Εργοφυσιολογίας-Εργομετρίας, Σχολή Επιστήμης Φυσικής Αγωγής και Αθλητισμού, Εθνικό και Καποδιστριακό Πανεπιστήμιο Αθηνών. 2Εργαστήριο Αθλητικής Απόδοσης, Σχολή Επιστήμης Φυσικής Αγωγής και Αθλητισμού, Εθνικό και Καποδιστριακό Πανεπιστήμιο Αθηνών.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Sotirios Drikos</cp:lastModifiedBy>
  <cp:revision>15</cp:revision>
  <dcterms:created xsi:type="dcterms:W3CDTF">2015-12-02T17:13:52Z</dcterms:created>
  <dcterms:modified xsi:type="dcterms:W3CDTF">2023-09-22T07:50:13Z</dcterms:modified>
</cp:coreProperties>
</file>