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2" r:id="rId10"/>
    <p:sldId id="267" r:id="rId11"/>
    <p:sldId id="266"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190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31B7C8-AD70-4E1A-80A5-7E21F232EB1D}"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6E80A983-4319-4240-BA78-DA97810EB343}">
      <dgm:prSet phldrT="[Κείμενο]" custT="1"/>
      <dgm:spPr/>
      <dgm:t>
        <a:bodyPr/>
        <a:lstStyle/>
        <a:p>
          <a:r>
            <a:rPr lang="en-US" sz="3200" dirty="0" err="1"/>
            <a:t>Aghia</a:t>
          </a:r>
          <a:r>
            <a:rPr lang="en-US" sz="3200" dirty="0"/>
            <a:t> </a:t>
          </a:r>
          <a:r>
            <a:rPr lang="en-US" sz="3200" dirty="0" err="1"/>
            <a:t>Lavra</a:t>
          </a:r>
          <a:r>
            <a:rPr lang="en-US" sz="3200" dirty="0"/>
            <a:t> </a:t>
          </a:r>
        </a:p>
        <a:p>
          <a:r>
            <a:rPr lang="en-US" sz="3200" dirty="0"/>
            <a:t>7</a:t>
          </a:r>
        </a:p>
      </dgm:t>
    </dgm:pt>
    <dgm:pt modelId="{F77D86A8-DA42-4738-95B2-03116989449E}" type="parTrans" cxnId="{E703F3E3-932B-4010-8086-A73DCDE857F5}">
      <dgm:prSet/>
      <dgm:spPr/>
      <dgm:t>
        <a:bodyPr/>
        <a:lstStyle/>
        <a:p>
          <a:endParaRPr lang="en-US"/>
        </a:p>
      </dgm:t>
    </dgm:pt>
    <dgm:pt modelId="{A483F7B0-D2B3-4DCC-8BFB-F5B45FC3C015}" type="sibTrans" cxnId="{E703F3E3-932B-4010-8086-A73DCDE857F5}">
      <dgm:prSet/>
      <dgm:spPr/>
      <dgm:t>
        <a:bodyPr/>
        <a:lstStyle/>
        <a:p>
          <a:r>
            <a:rPr lang="en-US" dirty="0" err="1"/>
            <a:t>Lavaro</a:t>
          </a:r>
          <a:r>
            <a:rPr lang="en-US" dirty="0"/>
            <a:t> 2</a:t>
          </a:r>
        </a:p>
      </dgm:t>
    </dgm:pt>
    <dgm:pt modelId="{BE27D1CC-343D-48D8-95A9-F7F9C4C5FDF3}">
      <dgm:prSet phldrT="[Κείμενο]"/>
      <dgm:spPr/>
      <dgm:t>
        <a:bodyPr/>
        <a:lstStyle/>
        <a:p>
          <a:r>
            <a:rPr lang="en-US" dirty="0"/>
            <a:t>Exodus 5</a:t>
          </a:r>
        </a:p>
      </dgm:t>
    </dgm:pt>
    <dgm:pt modelId="{7DDAEF59-B908-431F-9885-BD527A3F9776}" type="parTrans" cxnId="{C585189E-9198-4C07-A3A9-26CE9EC2F055}">
      <dgm:prSet/>
      <dgm:spPr/>
      <dgm:t>
        <a:bodyPr/>
        <a:lstStyle/>
        <a:p>
          <a:endParaRPr lang="en-US"/>
        </a:p>
      </dgm:t>
    </dgm:pt>
    <dgm:pt modelId="{16DC7E8F-E842-42C5-A0E8-6B60C543E9B9}" type="sibTrans" cxnId="{C585189E-9198-4C07-A3A9-26CE9EC2F055}">
      <dgm:prSet/>
      <dgm:spPr/>
      <dgm:t>
        <a:bodyPr/>
        <a:lstStyle/>
        <a:p>
          <a:r>
            <a:rPr lang="en-US" dirty="0"/>
            <a:t>…</a:t>
          </a:r>
        </a:p>
      </dgm:t>
    </dgm:pt>
    <dgm:pt modelId="{445FAB29-559E-4839-9C95-9BAB0B2F2B45}" type="pres">
      <dgm:prSet presAssocID="{E731B7C8-AD70-4E1A-80A5-7E21F232EB1D}" presName="Name0" presStyleCnt="0">
        <dgm:presLayoutVars>
          <dgm:chMax/>
          <dgm:chPref/>
          <dgm:dir/>
          <dgm:animLvl val="lvl"/>
        </dgm:presLayoutVars>
      </dgm:prSet>
      <dgm:spPr/>
    </dgm:pt>
    <dgm:pt modelId="{CF1731E7-4D86-493B-8B5B-393CD14A645A}" type="pres">
      <dgm:prSet presAssocID="{6E80A983-4319-4240-BA78-DA97810EB343}" presName="composite" presStyleCnt="0"/>
      <dgm:spPr/>
    </dgm:pt>
    <dgm:pt modelId="{0FE54045-43F8-450D-965B-2513CBF40E11}" type="pres">
      <dgm:prSet presAssocID="{6E80A983-4319-4240-BA78-DA97810EB343}" presName="Parent1" presStyleLbl="node1" presStyleIdx="0" presStyleCnt="4" custScaleX="135334" custScaleY="120630">
        <dgm:presLayoutVars>
          <dgm:chMax val="1"/>
          <dgm:chPref val="1"/>
          <dgm:bulletEnabled val="1"/>
        </dgm:presLayoutVars>
      </dgm:prSet>
      <dgm:spPr/>
    </dgm:pt>
    <dgm:pt modelId="{4F4E39E7-9381-4560-83B4-A781D0773521}" type="pres">
      <dgm:prSet presAssocID="{6E80A983-4319-4240-BA78-DA97810EB343}" presName="Childtext1" presStyleLbl="revTx" presStyleIdx="0" presStyleCnt="2">
        <dgm:presLayoutVars>
          <dgm:chMax val="0"/>
          <dgm:chPref val="0"/>
          <dgm:bulletEnabled val="1"/>
        </dgm:presLayoutVars>
      </dgm:prSet>
      <dgm:spPr/>
    </dgm:pt>
    <dgm:pt modelId="{C7AB42C1-780A-48A5-B5D8-8189F3D5EBC4}" type="pres">
      <dgm:prSet presAssocID="{6E80A983-4319-4240-BA78-DA97810EB343}" presName="BalanceSpacing" presStyleCnt="0"/>
      <dgm:spPr/>
    </dgm:pt>
    <dgm:pt modelId="{E7C98CF5-13E6-4B61-87B9-74E702DE05AC}" type="pres">
      <dgm:prSet presAssocID="{6E80A983-4319-4240-BA78-DA97810EB343}" presName="BalanceSpacing1" presStyleCnt="0"/>
      <dgm:spPr/>
    </dgm:pt>
    <dgm:pt modelId="{F67ABF0E-EF14-4F43-9929-3EC08408D883}" type="pres">
      <dgm:prSet presAssocID="{A483F7B0-D2B3-4DCC-8BFB-F5B45FC3C015}" presName="Accent1Text" presStyleLbl="node1" presStyleIdx="1" presStyleCnt="4" custLinFactNeighborX="-14605" custLinFactNeighborY="4235"/>
      <dgm:spPr/>
    </dgm:pt>
    <dgm:pt modelId="{50DD14B0-0C9C-4CCB-9FD0-13A17DCD3297}" type="pres">
      <dgm:prSet presAssocID="{A483F7B0-D2B3-4DCC-8BFB-F5B45FC3C015}" presName="spaceBetweenRectangles" presStyleCnt="0"/>
      <dgm:spPr/>
    </dgm:pt>
    <dgm:pt modelId="{0570FC87-BDCF-4DDC-B2FB-230732255C74}" type="pres">
      <dgm:prSet presAssocID="{BE27D1CC-343D-48D8-95A9-F7F9C4C5FDF3}" presName="composite" presStyleCnt="0"/>
      <dgm:spPr/>
    </dgm:pt>
    <dgm:pt modelId="{B54D6378-3162-4406-BCE8-115AEB79FD15}" type="pres">
      <dgm:prSet presAssocID="{BE27D1CC-343D-48D8-95A9-F7F9C4C5FDF3}" presName="Parent1" presStyleLbl="node1" presStyleIdx="2" presStyleCnt="4" custScaleX="113715" custLinFactNeighborX="-12658" custLinFactNeighborY="-8722">
        <dgm:presLayoutVars>
          <dgm:chMax val="1"/>
          <dgm:chPref val="1"/>
          <dgm:bulletEnabled val="1"/>
        </dgm:presLayoutVars>
      </dgm:prSet>
      <dgm:spPr/>
    </dgm:pt>
    <dgm:pt modelId="{014234D1-E88E-4AF7-83BB-286252032FF1}" type="pres">
      <dgm:prSet presAssocID="{BE27D1CC-343D-48D8-95A9-F7F9C4C5FDF3}" presName="Childtext1" presStyleLbl="revTx" presStyleIdx="1" presStyleCnt="2">
        <dgm:presLayoutVars>
          <dgm:chMax val="0"/>
          <dgm:chPref val="0"/>
          <dgm:bulletEnabled val="1"/>
        </dgm:presLayoutVars>
      </dgm:prSet>
      <dgm:spPr/>
    </dgm:pt>
    <dgm:pt modelId="{806C7584-CC69-44D4-A330-90B1530CFC28}" type="pres">
      <dgm:prSet presAssocID="{BE27D1CC-343D-48D8-95A9-F7F9C4C5FDF3}" presName="BalanceSpacing" presStyleCnt="0"/>
      <dgm:spPr/>
    </dgm:pt>
    <dgm:pt modelId="{A0FBC6E7-FAD0-4573-96CA-ACCEA815D6EF}" type="pres">
      <dgm:prSet presAssocID="{BE27D1CC-343D-48D8-95A9-F7F9C4C5FDF3}" presName="BalanceSpacing1" presStyleCnt="0"/>
      <dgm:spPr/>
    </dgm:pt>
    <dgm:pt modelId="{0A40C3D3-6454-403A-B82B-13E57A661E98}" type="pres">
      <dgm:prSet presAssocID="{16DC7E8F-E842-42C5-A0E8-6B60C543E9B9}" presName="Accent1Text" presStyleLbl="node1" presStyleIdx="3" presStyleCnt="4" custScaleX="98391" custScaleY="90729" custLinFactNeighborX="-5512" custLinFactNeighborY="-4040"/>
      <dgm:spPr/>
    </dgm:pt>
  </dgm:ptLst>
  <dgm:cxnLst>
    <dgm:cxn modelId="{FB1E3324-B6CC-45F9-8CD2-D07D90B4CFB6}" type="presOf" srcId="{BE27D1CC-343D-48D8-95A9-F7F9C4C5FDF3}" destId="{B54D6378-3162-4406-BCE8-115AEB79FD15}" srcOrd="0" destOrd="0" presId="urn:microsoft.com/office/officeart/2008/layout/AlternatingHexagons"/>
    <dgm:cxn modelId="{49534764-4C9C-46ED-9900-5D481ABE974A}" type="presOf" srcId="{6E80A983-4319-4240-BA78-DA97810EB343}" destId="{0FE54045-43F8-450D-965B-2513CBF40E11}" srcOrd="0" destOrd="0" presId="urn:microsoft.com/office/officeart/2008/layout/AlternatingHexagons"/>
    <dgm:cxn modelId="{9DBC9B75-8CB3-42F9-A3F4-647F2159B664}" type="presOf" srcId="{E731B7C8-AD70-4E1A-80A5-7E21F232EB1D}" destId="{445FAB29-559E-4839-9C95-9BAB0B2F2B45}" srcOrd="0" destOrd="0" presId="urn:microsoft.com/office/officeart/2008/layout/AlternatingHexagons"/>
    <dgm:cxn modelId="{4A1AEC7A-73BB-4EBB-9859-6C44F8C00D5C}" type="presOf" srcId="{A483F7B0-D2B3-4DCC-8BFB-F5B45FC3C015}" destId="{F67ABF0E-EF14-4F43-9929-3EC08408D883}" srcOrd="0" destOrd="0" presId="urn:microsoft.com/office/officeart/2008/layout/AlternatingHexagons"/>
    <dgm:cxn modelId="{C585189E-9198-4C07-A3A9-26CE9EC2F055}" srcId="{E731B7C8-AD70-4E1A-80A5-7E21F232EB1D}" destId="{BE27D1CC-343D-48D8-95A9-F7F9C4C5FDF3}" srcOrd="1" destOrd="0" parTransId="{7DDAEF59-B908-431F-9885-BD527A3F9776}" sibTransId="{16DC7E8F-E842-42C5-A0E8-6B60C543E9B9}"/>
    <dgm:cxn modelId="{CBC5AFD4-7633-4DD6-B5F1-76DA95B4EF03}" type="presOf" srcId="{16DC7E8F-E842-42C5-A0E8-6B60C543E9B9}" destId="{0A40C3D3-6454-403A-B82B-13E57A661E98}" srcOrd="0" destOrd="0" presId="urn:microsoft.com/office/officeart/2008/layout/AlternatingHexagons"/>
    <dgm:cxn modelId="{E703F3E3-932B-4010-8086-A73DCDE857F5}" srcId="{E731B7C8-AD70-4E1A-80A5-7E21F232EB1D}" destId="{6E80A983-4319-4240-BA78-DA97810EB343}" srcOrd="0" destOrd="0" parTransId="{F77D86A8-DA42-4738-95B2-03116989449E}" sibTransId="{A483F7B0-D2B3-4DCC-8BFB-F5B45FC3C015}"/>
    <dgm:cxn modelId="{59884326-F515-4D04-A3E3-6555A89E8349}" type="presParOf" srcId="{445FAB29-559E-4839-9C95-9BAB0B2F2B45}" destId="{CF1731E7-4D86-493B-8B5B-393CD14A645A}" srcOrd="0" destOrd="0" presId="urn:microsoft.com/office/officeart/2008/layout/AlternatingHexagons"/>
    <dgm:cxn modelId="{81701971-7546-45C9-9EB5-A4CB59AA8F20}" type="presParOf" srcId="{CF1731E7-4D86-493B-8B5B-393CD14A645A}" destId="{0FE54045-43F8-450D-965B-2513CBF40E11}" srcOrd="0" destOrd="0" presId="urn:microsoft.com/office/officeart/2008/layout/AlternatingHexagons"/>
    <dgm:cxn modelId="{0B5B3708-D073-4DD8-9F9D-C727AF2671AD}" type="presParOf" srcId="{CF1731E7-4D86-493B-8B5B-393CD14A645A}" destId="{4F4E39E7-9381-4560-83B4-A781D0773521}" srcOrd="1" destOrd="0" presId="urn:microsoft.com/office/officeart/2008/layout/AlternatingHexagons"/>
    <dgm:cxn modelId="{30CB17C5-B495-4870-BD24-82E007F00AE4}" type="presParOf" srcId="{CF1731E7-4D86-493B-8B5B-393CD14A645A}" destId="{C7AB42C1-780A-48A5-B5D8-8189F3D5EBC4}" srcOrd="2" destOrd="0" presId="urn:microsoft.com/office/officeart/2008/layout/AlternatingHexagons"/>
    <dgm:cxn modelId="{EECE54AC-C58E-4909-929E-DDEC17467F48}" type="presParOf" srcId="{CF1731E7-4D86-493B-8B5B-393CD14A645A}" destId="{E7C98CF5-13E6-4B61-87B9-74E702DE05AC}" srcOrd="3" destOrd="0" presId="urn:microsoft.com/office/officeart/2008/layout/AlternatingHexagons"/>
    <dgm:cxn modelId="{BDC08E63-6F71-4140-863C-F51A3BF19A3D}" type="presParOf" srcId="{CF1731E7-4D86-493B-8B5B-393CD14A645A}" destId="{F67ABF0E-EF14-4F43-9929-3EC08408D883}" srcOrd="4" destOrd="0" presId="urn:microsoft.com/office/officeart/2008/layout/AlternatingHexagons"/>
    <dgm:cxn modelId="{6F5B79B0-520B-4999-9554-D80AFF894E6F}" type="presParOf" srcId="{445FAB29-559E-4839-9C95-9BAB0B2F2B45}" destId="{50DD14B0-0C9C-4CCB-9FD0-13A17DCD3297}" srcOrd="1" destOrd="0" presId="urn:microsoft.com/office/officeart/2008/layout/AlternatingHexagons"/>
    <dgm:cxn modelId="{DF970C6E-064B-485E-8140-8E2E1B92D62B}" type="presParOf" srcId="{445FAB29-559E-4839-9C95-9BAB0B2F2B45}" destId="{0570FC87-BDCF-4DDC-B2FB-230732255C74}" srcOrd="2" destOrd="0" presId="urn:microsoft.com/office/officeart/2008/layout/AlternatingHexagons"/>
    <dgm:cxn modelId="{50179E13-0F0A-4142-9C44-D8DAAA8736B7}" type="presParOf" srcId="{0570FC87-BDCF-4DDC-B2FB-230732255C74}" destId="{B54D6378-3162-4406-BCE8-115AEB79FD15}" srcOrd="0" destOrd="0" presId="urn:microsoft.com/office/officeart/2008/layout/AlternatingHexagons"/>
    <dgm:cxn modelId="{AEF890D3-41CC-4CAE-94DB-51EAED7BD560}" type="presParOf" srcId="{0570FC87-BDCF-4DDC-B2FB-230732255C74}" destId="{014234D1-E88E-4AF7-83BB-286252032FF1}" srcOrd="1" destOrd="0" presId="urn:microsoft.com/office/officeart/2008/layout/AlternatingHexagons"/>
    <dgm:cxn modelId="{0475756D-550C-4545-89BE-6E50E551A3F9}" type="presParOf" srcId="{0570FC87-BDCF-4DDC-B2FB-230732255C74}" destId="{806C7584-CC69-44D4-A330-90B1530CFC28}" srcOrd="2" destOrd="0" presId="urn:microsoft.com/office/officeart/2008/layout/AlternatingHexagons"/>
    <dgm:cxn modelId="{35ACCB75-BAF5-4F56-A4F3-2675556D28AA}" type="presParOf" srcId="{0570FC87-BDCF-4DDC-B2FB-230732255C74}" destId="{A0FBC6E7-FAD0-4573-96CA-ACCEA815D6EF}" srcOrd="3" destOrd="0" presId="urn:microsoft.com/office/officeart/2008/layout/AlternatingHexagons"/>
    <dgm:cxn modelId="{5B9C6FD2-C0C0-4812-84FF-B0FBD3A34BA7}" type="presParOf" srcId="{0570FC87-BDCF-4DDC-B2FB-230732255C74}" destId="{0A40C3D3-6454-403A-B82B-13E57A661E9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54045-43F8-450D-965B-2513CBF40E11}">
      <dsp:nvSpPr>
        <dsp:cNvPr id="0" name=""/>
        <dsp:cNvSpPr/>
      </dsp:nvSpPr>
      <dsp:spPr>
        <a:xfrm rot="5400000">
          <a:off x="4452333" y="31351"/>
          <a:ext cx="2553235" cy="249207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err="1"/>
            <a:t>Aghia</a:t>
          </a:r>
          <a:r>
            <a:rPr lang="en-US" sz="3200" kern="1200" dirty="0"/>
            <a:t> </a:t>
          </a:r>
          <a:r>
            <a:rPr lang="en-US" sz="3200" kern="1200" dirty="0" err="1"/>
            <a:t>Lavra</a:t>
          </a:r>
          <a:r>
            <a:rPr lang="en-US" sz="3200" kern="1200" dirty="0"/>
            <a:t> </a:t>
          </a:r>
        </a:p>
        <a:p>
          <a:pPr marL="0" lvl="0" indent="0" algn="ctr" defTabSz="1422400">
            <a:lnSpc>
              <a:spcPct val="90000"/>
            </a:lnSpc>
            <a:spcBef>
              <a:spcPct val="0"/>
            </a:spcBef>
            <a:spcAft>
              <a:spcPct val="35000"/>
            </a:spcAft>
            <a:buNone/>
          </a:pPr>
          <a:r>
            <a:rPr lang="en-US" sz="3200" kern="1200" dirty="0"/>
            <a:t>7</a:t>
          </a:r>
        </a:p>
      </dsp:txBody>
      <dsp:txXfrm rot="-5400000">
        <a:off x="4893283" y="421216"/>
        <a:ext cx="1671334" cy="1712349"/>
      </dsp:txXfrm>
    </dsp:sp>
    <dsp:sp modelId="{4F4E39E7-9381-4560-83B4-A781D0773521}">
      <dsp:nvSpPr>
        <dsp:cNvPr id="0" name=""/>
        <dsp:cNvSpPr/>
      </dsp:nvSpPr>
      <dsp:spPr>
        <a:xfrm>
          <a:off x="6705543" y="642415"/>
          <a:ext cx="2362107" cy="1269950"/>
        </a:xfrm>
        <a:prstGeom prst="rect">
          <a:avLst/>
        </a:prstGeom>
        <a:noFill/>
        <a:ln>
          <a:noFill/>
        </a:ln>
        <a:effectLst/>
      </dsp:spPr>
      <dsp:style>
        <a:lnRef idx="0">
          <a:scrgbClr r="0" g="0" b="0"/>
        </a:lnRef>
        <a:fillRef idx="0">
          <a:scrgbClr r="0" g="0" b="0"/>
        </a:fillRef>
        <a:effectRef idx="0">
          <a:scrgbClr r="0" g="0" b="0"/>
        </a:effectRef>
        <a:fontRef idx="minor"/>
      </dsp:style>
    </dsp:sp>
    <dsp:sp modelId="{F67ABF0E-EF14-4F43-9929-3EC08408D883}">
      <dsp:nvSpPr>
        <dsp:cNvPr id="0" name=""/>
        <dsp:cNvSpPr/>
      </dsp:nvSpPr>
      <dsp:spPr>
        <a:xfrm rot="5400000">
          <a:off x="2412976" y="446314"/>
          <a:ext cx="2116583" cy="184142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err="1"/>
            <a:t>Lavaro</a:t>
          </a:r>
          <a:r>
            <a:rPr lang="en-US" sz="3600" kern="1200" dirty="0"/>
            <a:t> 2</a:t>
          </a:r>
        </a:p>
      </dsp:txBody>
      <dsp:txXfrm rot="-5400000">
        <a:off x="2837509" y="638571"/>
        <a:ext cx="1267516" cy="1456915"/>
      </dsp:txXfrm>
    </dsp:sp>
    <dsp:sp modelId="{B54D6378-3162-4406-BCE8-115AEB79FD15}">
      <dsp:nvSpPr>
        <dsp:cNvPr id="0" name=""/>
        <dsp:cNvSpPr/>
      </dsp:nvSpPr>
      <dsp:spPr>
        <a:xfrm rot="5400000">
          <a:off x="3439390" y="2060674"/>
          <a:ext cx="2116583" cy="209397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Exodus 5</a:t>
          </a:r>
        </a:p>
      </dsp:txBody>
      <dsp:txXfrm rot="-5400000">
        <a:off x="3797825" y="2400252"/>
        <a:ext cx="1399713" cy="1414823"/>
      </dsp:txXfrm>
    </dsp:sp>
    <dsp:sp modelId="{014234D1-E88E-4AF7-83BB-286252032FF1}">
      <dsp:nvSpPr>
        <dsp:cNvPr id="0" name=""/>
        <dsp:cNvSpPr/>
      </dsp:nvSpPr>
      <dsp:spPr>
        <a:xfrm>
          <a:off x="1447948" y="2657297"/>
          <a:ext cx="2285910" cy="1269950"/>
        </a:xfrm>
        <a:prstGeom prst="rect">
          <a:avLst/>
        </a:prstGeom>
        <a:noFill/>
        <a:ln>
          <a:noFill/>
        </a:ln>
        <a:effectLst/>
      </dsp:spPr>
      <dsp:style>
        <a:lnRef idx="0">
          <a:scrgbClr r="0" g="0" b="0"/>
        </a:lnRef>
        <a:fillRef idx="0">
          <a:scrgbClr r="0" g="0" b="0"/>
        </a:fillRef>
        <a:effectRef idx="0">
          <a:scrgbClr r="0" g="0" b="0"/>
        </a:effectRef>
        <a:fontRef idx="minor"/>
      </dsp:style>
    </dsp:sp>
    <dsp:sp modelId="{0A40C3D3-6454-403A-B82B-13E57A661E98}">
      <dsp:nvSpPr>
        <dsp:cNvPr id="0" name=""/>
        <dsp:cNvSpPr/>
      </dsp:nvSpPr>
      <dsp:spPr>
        <a:xfrm rot="5400000">
          <a:off x="5657835" y="2300863"/>
          <a:ext cx="1920355" cy="1811799"/>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t>…</a:t>
          </a:r>
        </a:p>
      </dsp:txBody>
      <dsp:txXfrm rot="-5400000">
        <a:off x="6005545" y="2557598"/>
        <a:ext cx="1224935" cy="129832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41F072-A886-48DA-BAD1-6D7128550EA3}"/>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73939472-3511-4C7B-A710-02538AD147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02FFCB9D-A74A-4160-98F1-00B12F1FC2C3}"/>
              </a:ext>
            </a:extLst>
          </p:cNvPr>
          <p:cNvSpPr>
            <a:spLocks noGrp="1"/>
          </p:cNvSpPr>
          <p:nvPr>
            <p:ph type="dt" sz="half" idx="10"/>
          </p:nvPr>
        </p:nvSpPr>
        <p:spPr/>
        <p:txBody>
          <a:bodyPr/>
          <a:lstStyle/>
          <a:p>
            <a:fld id="{5C13970F-BED5-412A-A518-8D80071305C7}" type="datetimeFigureOut">
              <a:rPr lang="en-US" smtClean="0"/>
              <a:t>6/4/2021</a:t>
            </a:fld>
            <a:endParaRPr lang="en-US"/>
          </a:p>
        </p:txBody>
      </p:sp>
      <p:sp>
        <p:nvSpPr>
          <p:cNvPr id="5" name="Θέση υποσέλιδου 4">
            <a:extLst>
              <a:ext uri="{FF2B5EF4-FFF2-40B4-BE49-F238E27FC236}">
                <a16:creationId xmlns:a16="http://schemas.microsoft.com/office/drawing/2014/main" id="{1E974598-F69A-4990-A4E9-FD70D47A5096}"/>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0A1E468E-AEE0-4EBC-ADCD-22F4EB7C529C}"/>
              </a:ext>
            </a:extLst>
          </p:cNvPr>
          <p:cNvSpPr>
            <a:spLocks noGrp="1"/>
          </p:cNvSpPr>
          <p:nvPr>
            <p:ph type="sldNum" sz="quarter" idx="12"/>
          </p:nvPr>
        </p:nvSpPr>
        <p:spPr/>
        <p:txBody>
          <a:bodyPr/>
          <a:lstStyle/>
          <a:p>
            <a:fld id="{90DC50F2-3861-47B9-9914-1D1719A49E62}" type="slidenum">
              <a:rPr lang="en-US" smtClean="0"/>
              <a:t>‹#›</a:t>
            </a:fld>
            <a:endParaRPr lang="en-US"/>
          </a:p>
        </p:txBody>
      </p:sp>
    </p:spTree>
    <p:extLst>
      <p:ext uri="{BB962C8B-B14F-4D97-AF65-F5344CB8AC3E}">
        <p14:creationId xmlns:p14="http://schemas.microsoft.com/office/powerpoint/2010/main" val="48557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D8319D-B805-48D2-8A83-9708A19B2808}"/>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B4A4E2C6-9F86-4875-9C03-AC79B637F6A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FE021D05-9ADE-4565-851E-F72E13859287}"/>
              </a:ext>
            </a:extLst>
          </p:cNvPr>
          <p:cNvSpPr>
            <a:spLocks noGrp="1"/>
          </p:cNvSpPr>
          <p:nvPr>
            <p:ph type="dt" sz="half" idx="10"/>
          </p:nvPr>
        </p:nvSpPr>
        <p:spPr/>
        <p:txBody>
          <a:bodyPr/>
          <a:lstStyle/>
          <a:p>
            <a:fld id="{5C13970F-BED5-412A-A518-8D80071305C7}" type="datetimeFigureOut">
              <a:rPr lang="en-US" smtClean="0"/>
              <a:t>6/4/2021</a:t>
            </a:fld>
            <a:endParaRPr lang="en-US"/>
          </a:p>
        </p:txBody>
      </p:sp>
      <p:sp>
        <p:nvSpPr>
          <p:cNvPr id="5" name="Θέση υποσέλιδου 4">
            <a:extLst>
              <a:ext uri="{FF2B5EF4-FFF2-40B4-BE49-F238E27FC236}">
                <a16:creationId xmlns:a16="http://schemas.microsoft.com/office/drawing/2014/main" id="{4FEF548B-DCC0-4568-8FE7-F162B87350BA}"/>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90447AF0-268E-4166-B56A-382E2085C273}"/>
              </a:ext>
            </a:extLst>
          </p:cNvPr>
          <p:cNvSpPr>
            <a:spLocks noGrp="1"/>
          </p:cNvSpPr>
          <p:nvPr>
            <p:ph type="sldNum" sz="quarter" idx="12"/>
          </p:nvPr>
        </p:nvSpPr>
        <p:spPr/>
        <p:txBody>
          <a:bodyPr/>
          <a:lstStyle/>
          <a:p>
            <a:fld id="{90DC50F2-3861-47B9-9914-1D1719A49E62}" type="slidenum">
              <a:rPr lang="en-US" smtClean="0"/>
              <a:t>‹#›</a:t>
            </a:fld>
            <a:endParaRPr lang="en-US"/>
          </a:p>
        </p:txBody>
      </p:sp>
    </p:spTree>
    <p:extLst>
      <p:ext uri="{BB962C8B-B14F-4D97-AF65-F5344CB8AC3E}">
        <p14:creationId xmlns:p14="http://schemas.microsoft.com/office/powerpoint/2010/main" val="3938263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A1F7EA8-1933-4F24-8F4C-8114F20F831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6D0F3B15-8659-400B-9A25-F8BF4501158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68955C5B-509B-47E2-86DA-B5DEF8ED428C}"/>
              </a:ext>
            </a:extLst>
          </p:cNvPr>
          <p:cNvSpPr>
            <a:spLocks noGrp="1"/>
          </p:cNvSpPr>
          <p:nvPr>
            <p:ph type="dt" sz="half" idx="10"/>
          </p:nvPr>
        </p:nvSpPr>
        <p:spPr/>
        <p:txBody>
          <a:bodyPr/>
          <a:lstStyle/>
          <a:p>
            <a:fld id="{5C13970F-BED5-412A-A518-8D80071305C7}" type="datetimeFigureOut">
              <a:rPr lang="en-US" smtClean="0"/>
              <a:t>6/4/2021</a:t>
            </a:fld>
            <a:endParaRPr lang="en-US"/>
          </a:p>
        </p:txBody>
      </p:sp>
      <p:sp>
        <p:nvSpPr>
          <p:cNvPr id="5" name="Θέση υποσέλιδου 4">
            <a:extLst>
              <a:ext uri="{FF2B5EF4-FFF2-40B4-BE49-F238E27FC236}">
                <a16:creationId xmlns:a16="http://schemas.microsoft.com/office/drawing/2014/main" id="{91DEF14D-7E26-4604-A05B-04D7744A032D}"/>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B3914804-8CA2-476A-A8F4-CF989274AA73}"/>
              </a:ext>
            </a:extLst>
          </p:cNvPr>
          <p:cNvSpPr>
            <a:spLocks noGrp="1"/>
          </p:cNvSpPr>
          <p:nvPr>
            <p:ph type="sldNum" sz="quarter" idx="12"/>
          </p:nvPr>
        </p:nvSpPr>
        <p:spPr/>
        <p:txBody>
          <a:bodyPr/>
          <a:lstStyle/>
          <a:p>
            <a:fld id="{90DC50F2-3861-47B9-9914-1D1719A49E62}" type="slidenum">
              <a:rPr lang="en-US" smtClean="0"/>
              <a:t>‹#›</a:t>
            </a:fld>
            <a:endParaRPr lang="en-US"/>
          </a:p>
        </p:txBody>
      </p:sp>
    </p:spTree>
    <p:extLst>
      <p:ext uri="{BB962C8B-B14F-4D97-AF65-F5344CB8AC3E}">
        <p14:creationId xmlns:p14="http://schemas.microsoft.com/office/powerpoint/2010/main" val="2428692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233CE0-3BA4-44A1-9446-76F386782327}"/>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2DBEF123-FF40-4FE1-8D2E-0D80594F5A1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22C7B6C1-9886-45CE-BDED-4A3AB5D92E5E}"/>
              </a:ext>
            </a:extLst>
          </p:cNvPr>
          <p:cNvSpPr>
            <a:spLocks noGrp="1"/>
          </p:cNvSpPr>
          <p:nvPr>
            <p:ph type="dt" sz="half" idx="10"/>
          </p:nvPr>
        </p:nvSpPr>
        <p:spPr/>
        <p:txBody>
          <a:bodyPr/>
          <a:lstStyle/>
          <a:p>
            <a:fld id="{5C13970F-BED5-412A-A518-8D80071305C7}" type="datetimeFigureOut">
              <a:rPr lang="en-US" smtClean="0"/>
              <a:t>6/4/2021</a:t>
            </a:fld>
            <a:endParaRPr lang="en-US"/>
          </a:p>
        </p:txBody>
      </p:sp>
      <p:sp>
        <p:nvSpPr>
          <p:cNvPr id="5" name="Θέση υποσέλιδου 4">
            <a:extLst>
              <a:ext uri="{FF2B5EF4-FFF2-40B4-BE49-F238E27FC236}">
                <a16:creationId xmlns:a16="http://schemas.microsoft.com/office/drawing/2014/main" id="{DB85EF75-23C3-40C3-B82A-784E862A5BBC}"/>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C4E3B5F3-763E-4FF9-8032-A029A5D80360}"/>
              </a:ext>
            </a:extLst>
          </p:cNvPr>
          <p:cNvSpPr>
            <a:spLocks noGrp="1"/>
          </p:cNvSpPr>
          <p:nvPr>
            <p:ph type="sldNum" sz="quarter" idx="12"/>
          </p:nvPr>
        </p:nvSpPr>
        <p:spPr/>
        <p:txBody>
          <a:bodyPr/>
          <a:lstStyle/>
          <a:p>
            <a:fld id="{90DC50F2-3861-47B9-9914-1D1719A49E62}" type="slidenum">
              <a:rPr lang="en-US" smtClean="0"/>
              <a:t>‹#›</a:t>
            </a:fld>
            <a:endParaRPr lang="en-US"/>
          </a:p>
        </p:txBody>
      </p:sp>
    </p:spTree>
    <p:extLst>
      <p:ext uri="{BB962C8B-B14F-4D97-AF65-F5344CB8AC3E}">
        <p14:creationId xmlns:p14="http://schemas.microsoft.com/office/powerpoint/2010/main" val="1156784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9304DB-DF9A-45E2-BADC-3E440F04735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7B4E4D4E-0733-4B76-B09C-772B24E802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DB606964-88B0-44BD-8404-81AE6917E1DE}"/>
              </a:ext>
            </a:extLst>
          </p:cNvPr>
          <p:cNvSpPr>
            <a:spLocks noGrp="1"/>
          </p:cNvSpPr>
          <p:nvPr>
            <p:ph type="dt" sz="half" idx="10"/>
          </p:nvPr>
        </p:nvSpPr>
        <p:spPr/>
        <p:txBody>
          <a:bodyPr/>
          <a:lstStyle/>
          <a:p>
            <a:fld id="{5C13970F-BED5-412A-A518-8D80071305C7}" type="datetimeFigureOut">
              <a:rPr lang="en-US" smtClean="0"/>
              <a:t>6/4/2021</a:t>
            </a:fld>
            <a:endParaRPr lang="en-US"/>
          </a:p>
        </p:txBody>
      </p:sp>
      <p:sp>
        <p:nvSpPr>
          <p:cNvPr id="5" name="Θέση υποσέλιδου 4">
            <a:extLst>
              <a:ext uri="{FF2B5EF4-FFF2-40B4-BE49-F238E27FC236}">
                <a16:creationId xmlns:a16="http://schemas.microsoft.com/office/drawing/2014/main" id="{F5D4FCC0-4EDD-4059-90C3-55364E35237F}"/>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5D62F3BD-F1D3-41B8-952B-04381325A1C0}"/>
              </a:ext>
            </a:extLst>
          </p:cNvPr>
          <p:cNvSpPr>
            <a:spLocks noGrp="1"/>
          </p:cNvSpPr>
          <p:nvPr>
            <p:ph type="sldNum" sz="quarter" idx="12"/>
          </p:nvPr>
        </p:nvSpPr>
        <p:spPr/>
        <p:txBody>
          <a:bodyPr/>
          <a:lstStyle/>
          <a:p>
            <a:fld id="{90DC50F2-3861-47B9-9914-1D1719A49E62}" type="slidenum">
              <a:rPr lang="en-US" smtClean="0"/>
              <a:t>‹#›</a:t>
            </a:fld>
            <a:endParaRPr lang="en-US"/>
          </a:p>
        </p:txBody>
      </p:sp>
    </p:spTree>
    <p:extLst>
      <p:ext uri="{BB962C8B-B14F-4D97-AF65-F5344CB8AC3E}">
        <p14:creationId xmlns:p14="http://schemas.microsoft.com/office/powerpoint/2010/main" val="22463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E89E0E-307D-4051-B485-0E3CC64A987C}"/>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8CA26C31-9058-4164-9373-7E6544998C6A}"/>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552D186C-06B6-4AE3-BEE9-F54F267FC0A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447CFEA3-9860-419D-B046-C4B685226739}"/>
              </a:ext>
            </a:extLst>
          </p:cNvPr>
          <p:cNvSpPr>
            <a:spLocks noGrp="1"/>
          </p:cNvSpPr>
          <p:nvPr>
            <p:ph type="dt" sz="half" idx="10"/>
          </p:nvPr>
        </p:nvSpPr>
        <p:spPr/>
        <p:txBody>
          <a:bodyPr/>
          <a:lstStyle/>
          <a:p>
            <a:fld id="{5C13970F-BED5-412A-A518-8D80071305C7}" type="datetimeFigureOut">
              <a:rPr lang="en-US" smtClean="0"/>
              <a:t>6/4/2021</a:t>
            </a:fld>
            <a:endParaRPr lang="en-US"/>
          </a:p>
        </p:txBody>
      </p:sp>
      <p:sp>
        <p:nvSpPr>
          <p:cNvPr id="6" name="Θέση υποσέλιδου 5">
            <a:extLst>
              <a:ext uri="{FF2B5EF4-FFF2-40B4-BE49-F238E27FC236}">
                <a16:creationId xmlns:a16="http://schemas.microsoft.com/office/drawing/2014/main" id="{5853C434-F948-4B8F-A7CD-7F4A6021AB94}"/>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544F7573-69EA-431F-9481-08995B8B30BD}"/>
              </a:ext>
            </a:extLst>
          </p:cNvPr>
          <p:cNvSpPr>
            <a:spLocks noGrp="1"/>
          </p:cNvSpPr>
          <p:nvPr>
            <p:ph type="sldNum" sz="quarter" idx="12"/>
          </p:nvPr>
        </p:nvSpPr>
        <p:spPr/>
        <p:txBody>
          <a:bodyPr/>
          <a:lstStyle/>
          <a:p>
            <a:fld id="{90DC50F2-3861-47B9-9914-1D1719A49E62}" type="slidenum">
              <a:rPr lang="en-US" smtClean="0"/>
              <a:t>‹#›</a:t>
            </a:fld>
            <a:endParaRPr lang="en-US"/>
          </a:p>
        </p:txBody>
      </p:sp>
    </p:spTree>
    <p:extLst>
      <p:ext uri="{BB962C8B-B14F-4D97-AF65-F5344CB8AC3E}">
        <p14:creationId xmlns:p14="http://schemas.microsoft.com/office/powerpoint/2010/main" val="406450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105CA3-3A43-489D-882B-DDE5E16EC6D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2EA094F6-0D9F-421A-AFE9-FE51B63D3C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57411CEF-EB7A-41BC-B28C-383EBE8E60C6}"/>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1D1BDA9C-A30D-470B-A4F2-A2B68FE18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B1279D91-7209-4273-A59C-F189739FBA2F}"/>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EB18B3E4-71BA-41FA-8CD3-059CDAB642FB}"/>
              </a:ext>
            </a:extLst>
          </p:cNvPr>
          <p:cNvSpPr>
            <a:spLocks noGrp="1"/>
          </p:cNvSpPr>
          <p:nvPr>
            <p:ph type="dt" sz="half" idx="10"/>
          </p:nvPr>
        </p:nvSpPr>
        <p:spPr/>
        <p:txBody>
          <a:bodyPr/>
          <a:lstStyle/>
          <a:p>
            <a:fld id="{5C13970F-BED5-412A-A518-8D80071305C7}" type="datetimeFigureOut">
              <a:rPr lang="en-US" smtClean="0"/>
              <a:t>6/4/2021</a:t>
            </a:fld>
            <a:endParaRPr lang="en-US"/>
          </a:p>
        </p:txBody>
      </p:sp>
      <p:sp>
        <p:nvSpPr>
          <p:cNvPr id="8" name="Θέση υποσέλιδου 7">
            <a:extLst>
              <a:ext uri="{FF2B5EF4-FFF2-40B4-BE49-F238E27FC236}">
                <a16:creationId xmlns:a16="http://schemas.microsoft.com/office/drawing/2014/main" id="{EAB410FA-6327-498B-8CC5-8F7304F3E016}"/>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D00C763A-8337-438A-9B96-ABD8A1575590}"/>
              </a:ext>
            </a:extLst>
          </p:cNvPr>
          <p:cNvSpPr>
            <a:spLocks noGrp="1"/>
          </p:cNvSpPr>
          <p:nvPr>
            <p:ph type="sldNum" sz="quarter" idx="12"/>
          </p:nvPr>
        </p:nvSpPr>
        <p:spPr/>
        <p:txBody>
          <a:bodyPr/>
          <a:lstStyle/>
          <a:p>
            <a:fld id="{90DC50F2-3861-47B9-9914-1D1719A49E62}" type="slidenum">
              <a:rPr lang="en-US" smtClean="0"/>
              <a:t>‹#›</a:t>
            </a:fld>
            <a:endParaRPr lang="en-US"/>
          </a:p>
        </p:txBody>
      </p:sp>
    </p:spTree>
    <p:extLst>
      <p:ext uri="{BB962C8B-B14F-4D97-AF65-F5344CB8AC3E}">
        <p14:creationId xmlns:p14="http://schemas.microsoft.com/office/powerpoint/2010/main" val="74681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AD2F50-1C4E-4543-8ED4-F06992FF8224}"/>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461E31AF-F8B8-43B9-B5E9-651050514F3B}"/>
              </a:ext>
            </a:extLst>
          </p:cNvPr>
          <p:cNvSpPr>
            <a:spLocks noGrp="1"/>
          </p:cNvSpPr>
          <p:nvPr>
            <p:ph type="dt" sz="half" idx="10"/>
          </p:nvPr>
        </p:nvSpPr>
        <p:spPr/>
        <p:txBody>
          <a:bodyPr/>
          <a:lstStyle/>
          <a:p>
            <a:fld id="{5C13970F-BED5-412A-A518-8D80071305C7}" type="datetimeFigureOut">
              <a:rPr lang="en-US" smtClean="0"/>
              <a:t>6/4/2021</a:t>
            </a:fld>
            <a:endParaRPr lang="en-US"/>
          </a:p>
        </p:txBody>
      </p:sp>
      <p:sp>
        <p:nvSpPr>
          <p:cNvPr id="4" name="Θέση υποσέλιδου 3">
            <a:extLst>
              <a:ext uri="{FF2B5EF4-FFF2-40B4-BE49-F238E27FC236}">
                <a16:creationId xmlns:a16="http://schemas.microsoft.com/office/drawing/2014/main" id="{FE9A231F-0411-4144-AD47-624D209A0C42}"/>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C7346F26-020A-4AA2-9E7B-F8EBEF8B6248}"/>
              </a:ext>
            </a:extLst>
          </p:cNvPr>
          <p:cNvSpPr>
            <a:spLocks noGrp="1"/>
          </p:cNvSpPr>
          <p:nvPr>
            <p:ph type="sldNum" sz="quarter" idx="12"/>
          </p:nvPr>
        </p:nvSpPr>
        <p:spPr/>
        <p:txBody>
          <a:bodyPr/>
          <a:lstStyle/>
          <a:p>
            <a:fld id="{90DC50F2-3861-47B9-9914-1D1719A49E62}" type="slidenum">
              <a:rPr lang="en-US" smtClean="0"/>
              <a:t>‹#›</a:t>
            </a:fld>
            <a:endParaRPr lang="en-US"/>
          </a:p>
        </p:txBody>
      </p:sp>
    </p:spTree>
    <p:extLst>
      <p:ext uri="{BB962C8B-B14F-4D97-AF65-F5344CB8AC3E}">
        <p14:creationId xmlns:p14="http://schemas.microsoft.com/office/powerpoint/2010/main" val="1593386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29FE2B2-94D3-42F7-98FE-864301AF046E}"/>
              </a:ext>
            </a:extLst>
          </p:cNvPr>
          <p:cNvSpPr>
            <a:spLocks noGrp="1"/>
          </p:cNvSpPr>
          <p:nvPr>
            <p:ph type="dt" sz="half" idx="10"/>
          </p:nvPr>
        </p:nvSpPr>
        <p:spPr/>
        <p:txBody>
          <a:bodyPr/>
          <a:lstStyle/>
          <a:p>
            <a:fld id="{5C13970F-BED5-412A-A518-8D80071305C7}" type="datetimeFigureOut">
              <a:rPr lang="en-US" smtClean="0"/>
              <a:t>6/4/2021</a:t>
            </a:fld>
            <a:endParaRPr lang="en-US"/>
          </a:p>
        </p:txBody>
      </p:sp>
      <p:sp>
        <p:nvSpPr>
          <p:cNvPr id="3" name="Θέση υποσέλιδου 2">
            <a:extLst>
              <a:ext uri="{FF2B5EF4-FFF2-40B4-BE49-F238E27FC236}">
                <a16:creationId xmlns:a16="http://schemas.microsoft.com/office/drawing/2014/main" id="{2174BB42-E4D4-4197-B28D-D1AC968A5FD7}"/>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8FF15CB0-2B7E-440A-A087-E85AE3ACC052}"/>
              </a:ext>
            </a:extLst>
          </p:cNvPr>
          <p:cNvSpPr>
            <a:spLocks noGrp="1"/>
          </p:cNvSpPr>
          <p:nvPr>
            <p:ph type="sldNum" sz="quarter" idx="12"/>
          </p:nvPr>
        </p:nvSpPr>
        <p:spPr/>
        <p:txBody>
          <a:bodyPr/>
          <a:lstStyle/>
          <a:p>
            <a:fld id="{90DC50F2-3861-47B9-9914-1D1719A49E62}" type="slidenum">
              <a:rPr lang="en-US" smtClean="0"/>
              <a:t>‹#›</a:t>
            </a:fld>
            <a:endParaRPr lang="en-US"/>
          </a:p>
        </p:txBody>
      </p:sp>
    </p:spTree>
    <p:extLst>
      <p:ext uri="{BB962C8B-B14F-4D97-AF65-F5344CB8AC3E}">
        <p14:creationId xmlns:p14="http://schemas.microsoft.com/office/powerpoint/2010/main" val="201445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526624-5CF5-4982-A3DD-0A441676EB0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E382244F-8544-47DA-897C-98AA5AD86D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87D036AD-DE12-46E5-8E3D-8D5F81576B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E5E8EA1-DEDD-4909-B67B-4F274C7F821D}"/>
              </a:ext>
            </a:extLst>
          </p:cNvPr>
          <p:cNvSpPr>
            <a:spLocks noGrp="1"/>
          </p:cNvSpPr>
          <p:nvPr>
            <p:ph type="dt" sz="half" idx="10"/>
          </p:nvPr>
        </p:nvSpPr>
        <p:spPr/>
        <p:txBody>
          <a:bodyPr/>
          <a:lstStyle/>
          <a:p>
            <a:fld id="{5C13970F-BED5-412A-A518-8D80071305C7}" type="datetimeFigureOut">
              <a:rPr lang="en-US" smtClean="0"/>
              <a:t>6/4/2021</a:t>
            </a:fld>
            <a:endParaRPr lang="en-US"/>
          </a:p>
        </p:txBody>
      </p:sp>
      <p:sp>
        <p:nvSpPr>
          <p:cNvPr id="6" name="Θέση υποσέλιδου 5">
            <a:extLst>
              <a:ext uri="{FF2B5EF4-FFF2-40B4-BE49-F238E27FC236}">
                <a16:creationId xmlns:a16="http://schemas.microsoft.com/office/drawing/2014/main" id="{8D1A70E6-F660-4806-A2D1-2C5E5A163E87}"/>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9872903E-5777-4DFB-90DA-F4245CD8BE06}"/>
              </a:ext>
            </a:extLst>
          </p:cNvPr>
          <p:cNvSpPr>
            <a:spLocks noGrp="1"/>
          </p:cNvSpPr>
          <p:nvPr>
            <p:ph type="sldNum" sz="quarter" idx="12"/>
          </p:nvPr>
        </p:nvSpPr>
        <p:spPr/>
        <p:txBody>
          <a:bodyPr/>
          <a:lstStyle/>
          <a:p>
            <a:fld id="{90DC50F2-3861-47B9-9914-1D1719A49E62}" type="slidenum">
              <a:rPr lang="en-US" smtClean="0"/>
              <a:t>‹#›</a:t>
            </a:fld>
            <a:endParaRPr lang="en-US"/>
          </a:p>
        </p:txBody>
      </p:sp>
    </p:spTree>
    <p:extLst>
      <p:ext uri="{BB962C8B-B14F-4D97-AF65-F5344CB8AC3E}">
        <p14:creationId xmlns:p14="http://schemas.microsoft.com/office/powerpoint/2010/main" val="103595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8E0C96-FB3D-4D1D-92CD-B3033B279C6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90D66E15-0B9A-4313-A7C1-F9779B7D27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28983E52-44F9-4722-9525-A12F69DC8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0097448-F514-4D46-9FE5-B93E5825DC0E}"/>
              </a:ext>
            </a:extLst>
          </p:cNvPr>
          <p:cNvSpPr>
            <a:spLocks noGrp="1"/>
          </p:cNvSpPr>
          <p:nvPr>
            <p:ph type="dt" sz="half" idx="10"/>
          </p:nvPr>
        </p:nvSpPr>
        <p:spPr/>
        <p:txBody>
          <a:bodyPr/>
          <a:lstStyle/>
          <a:p>
            <a:fld id="{5C13970F-BED5-412A-A518-8D80071305C7}" type="datetimeFigureOut">
              <a:rPr lang="en-US" smtClean="0"/>
              <a:t>6/4/2021</a:t>
            </a:fld>
            <a:endParaRPr lang="en-US"/>
          </a:p>
        </p:txBody>
      </p:sp>
      <p:sp>
        <p:nvSpPr>
          <p:cNvPr id="6" name="Θέση υποσέλιδου 5">
            <a:extLst>
              <a:ext uri="{FF2B5EF4-FFF2-40B4-BE49-F238E27FC236}">
                <a16:creationId xmlns:a16="http://schemas.microsoft.com/office/drawing/2014/main" id="{2D3CC1CC-6DF8-41FC-B84E-17362B5DCE57}"/>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43BA9634-94CE-42BB-ABBC-741ADA1A212D}"/>
              </a:ext>
            </a:extLst>
          </p:cNvPr>
          <p:cNvSpPr>
            <a:spLocks noGrp="1"/>
          </p:cNvSpPr>
          <p:nvPr>
            <p:ph type="sldNum" sz="quarter" idx="12"/>
          </p:nvPr>
        </p:nvSpPr>
        <p:spPr/>
        <p:txBody>
          <a:bodyPr/>
          <a:lstStyle/>
          <a:p>
            <a:fld id="{90DC50F2-3861-47B9-9914-1D1719A49E62}" type="slidenum">
              <a:rPr lang="en-US" smtClean="0"/>
              <a:t>‹#›</a:t>
            </a:fld>
            <a:endParaRPr lang="en-US"/>
          </a:p>
        </p:txBody>
      </p:sp>
    </p:spTree>
    <p:extLst>
      <p:ext uri="{BB962C8B-B14F-4D97-AF65-F5344CB8AC3E}">
        <p14:creationId xmlns:p14="http://schemas.microsoft.com/office/powerpoint/2010/main" val="276093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68BF336-D281-49A3-8CB1-FC4EB365E0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0F6B4C27-B647-4F2F-9FF8-E81BE9C356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42471F1C-EEC4-486A-A827-49C9FA1241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3970F-BED5-412A-A518-8D80071305C7}" type="datetimeFigureOut">
              <a:rPr lang="en-US" smtClean="0"/>
              <a:t>6/4/2021</a:t>
            </a:fld>
            <a:endParaRPr lang="en-US"/>
          </a:p>
        </p:txBody>
      </p:sp>
      <p:sp>
        <p:nvSpPr>
          <p:cNvPr id="5" name="Θέση υποσέλιδου 4">
            <a:extLst>
              <a:ext uri="{FF2B5EF4-FFF2-40B4-BE49-F238E27FC236}">
                <a16:creationId xmlns:a16="http://schemas.microsoft.com/office/drawing/2014/main" id="{95612499-6A3C-48BA-BBFC-5950615159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A317A625-50AA-4B99-84E2-487362F37F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C50F2-3861-47B9-9914-1D1719A49E62}" type="slidenum">
              <a:rPr lang="en-US" smtClean="0"/>
              <a:t>‹#›</a:t>
            </a:fld>
            <a:endParaRPr lang="en-US"/>
          </a:p>
        </p:txBody>
      </p:sp>
    </p:spTree>
    <p:extLst>
      <p:ext uri="{BB962C8B-B14F-4D97-AF65-F5344CB8AC3E}">
        <p14:creationId xmlns:p14="http://schemas.microsoft.com/office/powerpoint/2010/main" val="3390142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8AF01B-4DD8-49EF-A39C-D0AAAE36419B}"/>
              </a:ext>
            </a:extLst>
          </p:cNvPr>
          <p:cNvSpPr>
            <a:spLocks noGrp="1"/>
          </p:cNvSpPr>
          <p:nvPr>
            <p:ph type="ctrTitle"/>
          </p:nvPr>
        </p:nvSpPr>
        <p:spPr/>
        <p:txBody>
          <a:bodyPr/>
          <a:lstStyle/>
          <a:p>
            <a:endParaRPr lang="en-US"/>
          </a:p>
        </p:txBody>
      </p:sp>
      <p:sp>
        <p:nvSpPr>
          <p:cNvPr id="3" name="Υπότιτλος 2">
            <a:extLst>
              <a:ext uri="{FF2B5EF4-FFF2-40B4-BE49-F238E27FC236}">
                <a16:creationId xmlns:a16="http://schemas.microsoft.com/office/drawing/2014/main" id="{510228BC-CC09-4890-A5D9-3AE3D3F7F4F0}"/>
              </a:ext>
            </a:extLst>
          </p:cNvPr>
          <p:cNvSpPr>
            <a:spLocks noGrp="1"/>
          </p:cNvSpPr>
          <p:nvPr>
            <p:ph type="subTitle" idx="1"/>
          </p:nvPr>
        </p:nvSpPr>
        <p:spPr/>
        <p:txBody>
          <a:bodyPr/>
          <a:lstStyle/>
          <a:p>
            <a:endParaRPr lang="en-US"/>
          </a:p>
        </p:txBody>
      </p:sp>
      <p:pic>
        <p:nvPicPr>
          <p:cNvPr id="5" name="Εικόνα 4">
            <a:extLst>
              <a:ext uri="{FF2B5EF4-FFF2-40B4-BE49-F238E27FC236}">
                <a16:creationId xmlns:a16="http://schemas.microsoft.com/office/drawing/2014/main" id="{C3580EC6-6138-4C32-8DFB-7AEC6ECA9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998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6B2116D-CFB2-479A-8C8D-862203F25AC2}"/>
              </a:ext>
            </a:extLst>
          </p:cNvPr>
          <p:cNvSpPr>
            <a:spLocks noGrp="1"/>
          </p:cNvSpPr>
          <p:nvPr>
            <p:ph type="title"/>
          </p:nvPr>
        </p:nvSpPr>
        <p:spPr>
          <a:xfrm>
            <a:off x="6513788" y="365125"/>
            <a:ext cx="4840010" cy="1807305"/>
          </a:xfrm>
        </p:spPr>
        <p:txBody>
          <a:bodyPr>
            <a:normAutofit/>
          </a:bodyPr>
          <a:lstStyle/>
          <a:p>
            <a:pPr lvl="0">
              <a:spcBef>
                <a:spcPts val="1000"/>
              </a:spcBef>
            </a:pPr>
            <a:r>
              <a:rPr lang="en-US" b="1" dirty="0">
                <a:latin typeface="Calibri" panose="020F0502020204030204"/>
                <a:ea typeface="+mn-ea"/>
                <a:cs typeface="+mn-cs"/>
              </a:rPr>
              <a:t>The </a:t>
            </a:r>
            <a:r>
              <a:rPr lang="en-US" b="1" dirty="0" err="1">
                <a:latin typeface="Calibri" panose="020F0502020204030204"/>
                <a:ea typeface="+mn-ea"/>
                <a:cs typeface="+mn-cs"/>
              </a:rPr>
              <a:t>Lavaro</a:t>
            </a:r>
            <a:r>
              <a:rPr lang="en-US" dirty="0">
                <a:latin typeface="Calibri" panose="020F0502020204030204"/>
                <a:ea typeface="+mn-ea"/>
                <a:cs typeface="+mn-cs"/>
              </a:rPr>
              <a:t> </a:t>
            </a:r>
            <a:r>
              <a:rPr lang="en-US" b="1" dirty="0">
                <a:latin typeface="Calibri" panose="020F0502020204030204"/>
                <a:ea typeface="+mn-ea"/>
                <a:cs typeface="+mn-cs"/>
              </a:rPr>
              <a:t>group</a:t>
            </a:r>
            <a:r>
              <a:rPr lang="en-US" dirty="0">
                <a:latin typeface="Calibri" panose="020F0502020204030204"/>
                <a:ea typeface="+mn-ea"/>
                <a:cs typeface="+mn-cs"/>
              </a:rPr>
              <a:t> View 1</a:t>
            </a:r>
            <a:endParaRPr lang="en-US" dirty="0"/>
          </a:p>
        </p:txBody>
      </p:sp>
      <p:pic>
        <p:nvPicPr>
          <p:cNvPr id="4098" name="Picture 2">
            <a:extLst>
              <a:ext uri="{FF2B5EF4-FFF2-40B4-BE49-F238E27FC236}">
                <a16:creationId xmlns:a16="http://schemas.microsoft.com/office/drawing/2014/main" id="{17D3BF0E-FCAF-4421-9F9E-188EF4328A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0393"/>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621783D4-D5B0-45A0-802D-B609602B1934}"/>
              </a:ext>
            </a:extLst>
          </p:cNvPr>
          <p:cNvSpPr>
            <a:spLocks noGrp="1"/>
          </p:cNvSpPr>
          <p:nvPr>
            <p:ph idx="1"/>
          </p:nvPr>
        </p:nvSpPr>
        <p:spPr>
          <a:xfrm>
            <a:off x="6513788" y="2333297"/>
            <a:ext cx="4840010" cy="3843666"/>
          </a:xfrm>
        </p:spPr>
        <p:txBody>
          <a:bodyPr>
            <a:noAutofit/>
          </a:bodyPr>
          <a:lstStyle/>
          <a:p>
            <a:pPr marL="0" marR="0">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 think the first translation by the </a:t>
            </a:r>
            <a:r>
              <a:rPr lang="el-GR" dirty="0">
                <a:latin typeface="Calibri" panose="020F0502020204030204" pitchFamily="34" charset="0"/>
                <a:ea typeface="Calibri" panose="020F0502020204030204" pitchFamily="34" charset="0"/>
                <a:cs typeface="Times New Roman" panose="02020603050405020304" pitchFamily="18" charset="0"/>
              </a:rPr>
              <a:t>Λάβαρο</a:t>
            </a:r>
            <a:r>
              <a:rPr lang="en-US" dirty="0">
                <a:latin typeface="Calibri" panose="020F0502020204030204" pitchFamily="34" charset="0"/>
                <a:ea typeface="Calibri" panose="020F0502020204030204" pitchFamily="34" charset="0"/>
                <a:cs typeface="Times New Roman" panose="02020603050405020304" pitchFamily="18" charset="0"/>
              </a:rPr>
              <a:t> group conveys the meaning of the Greek National Anthem more </a:t>
            </a:r>
            <a:r>
              <a:rPr lang="en-US" b="1" dirty="0">
                <a:latin typeface="Calibri" panose="020F0502020204030204" pitchFamily="34" charset="0"/>
                <a:ea typeface="Calibri" panose="020F0502020204030204" pitchFamily="34" charset="0"/>
                <a:cs typeface="Times New Roman" panose="02020603050405020304" pitchFamily="18" charset="0"/>
              </a:rPr>
              <a:t>accurately</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dirty="0">
                <a:latin typeface="Calibri" panose="020F0502020204030204" pitchFamily="34" charset="0"/>
                <a:ea typeface="Calibri" panose="020F0502020204030204" pitchFamily="34" charset="0"/>
                <a:cs typeface="Times New Roman" panose="02020603050405020304" pitchFamily="18" charset="0"/>
              </a:rPr>
              <a:t>concisely</a:t>
            </a:r>
            <a:r>
              <a:rPr lang="en-US" dirty="0">
                <a:latin typeface="Calibri" panose="020F0502020204030204" pitchFamily="34" charset="0"/>
                <a:ea typeface="Calibri" panose="020F0502020204030204" pitchFamily="34" charset="0"/>
                <a:cs typeface="Times New Roman" panose="02020603050405020304" pitchFamily="18" charset="0"/>
              </a:rPr>
              <a:t>. The group seems to have dealt with Greek metaphorical expressions in a really </a:t>
            </a:r>
            <a:r>
              <a:rPr lang="en-US" b="1" dirty="0">
                <a:latin typeface="Calibri" panose="020F0502020204030204" pitchFamily="34" charset="0"/>
                <a:ea typeface="Calibri" panose="020F0502020204030204" pitchFamily="34" charset="0"/>
                <a:cs typeface="Times New Roman" panose="02020603050405020304" pitchFamily="18" charset="0"/>
              </a:rPr>
              <a:t>creative</a:t>
            </a:r>
            <a:r>
              <a:rPr lang="en-US" dirty="0">
                <a:latin typeface="Calibri" panose="020F0502020204030204" pitchFamily="34" charset="0"/>
                <a:ea typeface="Calibri" panose="020F0502020204030204" pitchFamily="34" charset="0"/>
                <a:cs typeface="Times New Roman" panose="02020603050405020304" pitchFamily="18" charset="0"/>
              </a:rPr>
              <a:t> way. Even though modern English is used, the target version does not lose the </a:t>
            </a:r>
            <a:r>
              <a:rPr lang="en-US" b="1" dirty="0">
                <a:latin typeface="Calibri" panose="020F0502020204030204" pitchFamily="34" charset="0"/>
                <a:ea typeface="Calibri" panose="020F0502020204030204" pitchFamily="34" charset="0"/>
                <a:cs typeface="Times New Roman" panose="02020603050405020304" pitchFamily="18" charset="0"/>
              </a:rPr>
              <a:t>poetic</a:t>
            </a:r>
            <a:r>
              <a:rPr lang="en-US" dirty="0">
                <a:latin typeface="Calibri" panose="020F0502020204030204" pitchFamily="34" charset="0"/>
                <a:ea typeface="Calibri" panose="020F0502020204030204" pitchFamily="34" charset="0"/>
                <a:cs typeface="Times New Roman" panose="02020603050405020304" pitchFamily="18" charset="0"/>
              </a:rPr>
              <a:t> aspect of the original.  </a:t>
            </a:r>
          </a:p>
        </p:txBody>
      </p:sp>
    </p:spTree>
    <p:extLst>
      <p:ext uri="{BB962C8B-B14F-4D97-AF65-F5344CB8AC3E}">
        <p14:creationId xmlns:p14="http://schemas.microsoft.com/office/powerpoint/2010/main" val="1446921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B2116D-CFB2-479A-8C8D-862203F25AC2}"/>
              </a:ext>
            </a:extLst>
          </p:cNvPr>
          <p:cNvSpPr>
            <a:spLocks noGrp="1"/>
          </p:cNvSpPr>
          <p:nvPr>
            <p:ph type="title"/>
          </p:nvPr>
        </p:nvSpPr>
        <p:spPr>
          <a:xfrm>
            <a:off x="838200" y="365126"/>
            <a:ext cx="10515600" cy="710640"/>
          </a:xfrm>
        </p:spPr>
        <p:txBody>
          <a:bodyPr>
            <a:normAutofit/>
          </a:bodyPr>
          <a:lstStyle/>
          <a:p>
            <a:pPr lvl="0" algn="ctr">
              <a:spcBef>
                <a:spcPts val="1000"/>
              </a:spcBef>
            </a:pPr>
            <a:r>
              <a:rPr lang="en-US" sz="4000" b="1" dirty="0">
                <a:solidFill>
                  <a:prstClr val="black"/>
                </a:solidFill>
                <a:latin typeface="Calibri" panose="020F0502020204030204"/>
                <a:ea typeface="+mn-ea"/>
                <a:cs typeface="+mn-cs"/>
              </a:rPr>
              <a:t>The </a:t>
            </a:r>
            <a:r>
              <a:rPr lang="en-US" sz="4000" b="1" dirty="0" err="1">
                <a:solidFill>
                  <a:prstClr val="black"/>
                </a:solidFill>
                <a:latin typeface="Calibri" panose="020F0502020204030204"/>
                <a:ea typeface="+mn-ea"/>
                <a:cs typeface="+mn-cs"/>
              </a:rPr>
              <a:t>Lavaro</a:t>
            </a:r>
            <a:r>
              <a:rPr lang="en-US" sz="4000" dirty="0">
                <a:solidFill>
                  <a:prstClr val="black"/>
                </a:solidFill>
                <a:latin typeface="Calibri" panose="020F0502020204030204"/>
                <a:ea typeface="+mn-ea"/>
                <a:cs typeface="+mn-cs"/>
              </a:rPr>
              <a:t> </a:t>
            </a:r>
            <a:r>
              <a:rPr lang="en-US" sz="4000" b="1" dirty="0">
                <a:solidFill>
                  <a:prstClr val="black"/>
                </a:solidFill>
                <a:latin typeface="Calibri" panose="020F0502020204030204"/>
                <a:ea typeface="+mn-ea"/>
                <a:cs typeface="+mn-cs"/>
              </a:rPr>
              <a:t>group</a:t>
            </a:r>
            <a:r>
              <a:rPr lang="en-US" sz="4000" dirty="0">
                <a:solidFill>
                  <a:prstClr val="black"/>
                </a:solidFill>
                <a:latin typeface="Calibri" panose="020F0502020204030204"/>
                <a:ea typeface="+mn-ea"/>
                <a:cs typeface="+mn-cs"/>
              </a:rPr>
              <a:t> </a:t>
            </a:r>
            <a:r>
              <a:rPr lang="en-US" sz="3000" dirty="0">
                <a:solidFill>
                  <a:prstClr val="black"/>
                </a:solidFill>
                <a:latin typeface="Calibri" panose="020F0502020204030204"/>
                <a:ea typeface="+mn-ea"/>
                <a:cs typeface="+mn-cs"/>
              </a:rPr>
              <a:t>View 2</a:t>
            </a:r>
            <a:endParaRPr lang="en-US" dirty="0"/>
          </a:p>
        </p:txBody>
      </p:sp>
      <p:sp>
        <p:nvSpPr>
          <p:cNvPr id="3" name="Θέση περιεχομένου 2">
            <a:extLst>
              <a:ext uri="{FF2B5EF4-FFF2-40B4-BE49-F238E27FC236}">
                <a16:creationId xmlns:a16="http://schemas.microsoft.com/office/drawing/2014/main" id="{621783D4-D5B0-45A0-802D-B609602B1934}"/>
              </a:ext>
            </a:extLst>
          </p:cNvPr>
          <p:cNvSpPr>
            <a:spLocks noGrp="1"/>
          </p:cNvSpPr>
          <p:nvPr>
            <p:ph idx="1"/>
          </p:nvPr>
        </p:nvSpPr>
        <p:spPr>
          <a:xfrm>
            <a:off x="699247" y="1075766"/>
            <a:ext cx="10972799" cy="5782234"/>
          </a:xfrm>
        </p:spPr>
        <p:txBody>
          <a:bodyPr>
            <a:normAutofit fontScale="85000" lnSpcReduction="20000"/>
          </a:bodyPr>
          <a:lstStyle/>
          <a:p>
            <a:pPr marL="0" marR="0" indent="0">
              <a:lnSpc>
                <a:spcPct val="107000"/>
              </a:lnSpc>
              <a:spcBef>
                <a:spcPts val="0"/>
              </a:spcBef>
              <a:spcAft>
                <a:spcPts val="800"/>
              </a:spcAft>
              <a:buNone/>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 chose this translation predominantly because upon reading it, it seemed familiar and very </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pleasant to my ears</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More specifically, the translation has a </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nice flow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and since the national anthem is meant to be sung in formal occasions and celebrations, I could easily “hear” the rhythm of this translation. The fact that the students retained the </a:t>
            </a:r>
            <a:r>
              <a:rPr lang="en-US"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abab</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rhyming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of the source text greatly contributes to this impression I got upon reading the poem.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original translation by Charles Brinsley Sheridan is very lofty and </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evocative of the poetry of Lord Byron and Percy Bysshe Shelley</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two poets who were indeed major inspirations for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Solomos</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However, I appreciate the fact that the students were not afraid to create a modern translation. It might seem like a bold choice, but I like the fact that they did not want to repeat the original translation or heavily rely on it.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 think that the students were able to retain both the </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epic and lyrical tone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of the Greek original, without losing the romantic elements. After all, let’s not forget that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Solomos’s</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intention was to write a poem commemorative of the battles of the Greek folk. Indeed, he wrote about extraordinary things achieved by </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everyday people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who came together to fight for the common cause of freeing the Greek nation.</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6335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A10A2F2E-645B-49C4-AC3B-BE5939E3FA3B}"/>
              </a:ext>
            </a:extLst>
          </p:cNvPr>
          <p:cNvSpPr>
            <a:spLocks noGrp="1"/>
          </p:cNvSpPr>
          <p:nvPr>
            <p:ph type="title"/>
          </p:nvPr>
        </p:nvSpPr>
        <p:spPr>
          <a:xfrm>
            <a:off x="-1" y="713306"/>
            <a:ext cx="6903719" cy="4916527"/>
          </a:xfrm>
        </p:spPr>
        <p:txBody>
          <a:bodyPr>
            <a:normAutofit/>
          </a:bodyPr>
          <a:lstStyle/>
          <a:p>
            <a:pPr algn="ctr"/>
            <a:br>
              <a:rPr lang="en-US" sz="3600" dirty="0">
                <a:solidFill>
                  <a:schemeClr val="tx2"/>
                </a:solidFill>
              </a:rPr>
            </a:br>
            <a:r>
              <a:rPr lang="en-US" sz="9600" b="1" dirty="0">
                <a:solidFill>
                  <a:schemeClr val="accent2">
                    <a:lumMod val="50000"/>
                  </a:schemeClr>
                </a:solidFill>
                <a:latin typeface="Blackadder ITC" panose="04020505051007020D02" pitchFamily="82" charset="0"/>
              </a:rPr>
              <a:t>Congratulations to all</a:t>
            </a:r>
            <a:r>
              <a:rPr lang="en-US" sz="6000" b="1" dirty="0">
                <a:solidFill>
                  <a:schemeClr val="accent2">
                    <a:lumMod val="50000"/>
                  </a:schemeClr>
                </a:solidFill>
                <a:latin typeface="Blackadder ITC" panose="04020505051007020D02" pitchFamily="82" charset="0"/>
              </a:rPr>
              <a:t>!</a:t>
            </a:r>
          </a:p>
        </p:txBody>
      </p:sp>
      <p:grpSp>
        <p:nvGrpSpPr>
          <p:cNvPr id="75" name="Group 74">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76" name="Freeform: Shape 75">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26" name="Picture 2">
            <a:extLst>
              <a:ext uri="{FF2B5EF4-FFF2-40B4-BE49-F238E27FC236}">
                <a16:creationId xmlns:a16="http://schemas.microsoft.com/office/drawing/2014/main" id="{C4C6F6DF-5331-4A4D-8646-3001C465D6D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50754" y="1575571"/>
            <a:ext cx="4701983" cy="4447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317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15D9C4-CA93-481B-A454-5B4D016CFFFE}"/>
              </a:ext>
            </a:extLst>
          </p:cNvPr>
          <p:cNvSpPr>
            <a:spLocks noGrp="1"/>
          </p:cNvSpPr>
          <p:nvPr>
            <p:ph type="title"/>
          </p:nvPr>
        </p:nvSpPr>
        <p:spPr/>
        <p:txBody>
          <a:bodyPr>
            <a:normAutofit fontScale="90000"/>
          </a:bodyPr>
          <a:lstStyle/>
          <a:p>
            <a:pPr algn="ctr"/>
            <a:r>
              <a:rPr lang="en-US" sz="3600" dirty="0"/>
              <a:t>The groups of 2</a:t>
            </a:r>
            <a:r>
              <a:rPr lang="en-US" sz="3600" baseline="30000" dirty="0"/>
              <a:t>nd</a:t>
            </a:r>
            <a:r>
              <a:rPr lang="en-US" sz="3600" dirty="0"/>
              <a:t> semester undergraduates tried their hand at translating the Greek National Anthem lyrics into English</a:t>
            </a:r>
          </a:p>
        </p:txBody>
      </p:sp>
      <p:graphicFrame>
        <p:nvGraphicFramePr>
          <p:cNvPr id="4" name="Πίνακας 4">
            <a:extLst>
              <a:ext uri="{FF2B5EF4-FFF2-40B4-BE49-F238E27FC236}">
                <a16:creationId xmlns:a16="http://schemas.microsoft.com/office/drawing/2014/main" id="{95BFAB5C-D0D6-499A-8263-5E2B7EDC0DE6}"/>
              </a:ext>
            </a:extLst>
          </p:cNvPr>
          <p:cNvGraphicFramePr>
            <a:graphicFrameLocks noGrp="1"/>
          </p:cNvGraphicFramePr>
          <p:nvPr>
            <p:ph idx="1"/>
            <p:extLst>
              <p:ext uri="{D42A27DB-BD31-4B8C-83A1-F6EECF244321}">
                <p14:modId xmlns:p14="http://schemas.microsoft.com/office/powerpoint/2010/main" val="2989884839"/>
              </p:ext>
            </p:extLst>
          </p:nvPr>
        </p:nvGraphicFramePr>
        <p:xfrm>
          <a:off x="555812" y="1736471"/>
          <a:ext cx="11367249" cy="4263454"/>
        </p:xfrm>
        <a:graphic>
          <a:graphicData uri="http://schemas.openxmlformats.org/drawingml/2006/table">
            <a:tbl>
              <a:tblPr firstRow="1" bandRow="1">
                <a:tableStyleId>{5C22544A-7EE6-4342-B048-85BDC9FD1C3A}</a:tableStyleId>
              </a:tblPr>
              <a:tblGrid>
                <a:gridCol w="3789083">
                  <a:extLst>
                    <a:ext uri="{9D8B030D-6E8A-4147-A177-3AD203B41FA5}">
                      <a16:colId xmlns:a16="http://schemas.microsoft.com/office/drawing/2014/main" val="1029396385"/>
                    </a:ext>
                  </a:extLst>
                </a:gridCol>
                <a:gridCol w="3789083">
                  <a:extLst>
                    <a:ext uri="{9D8B030D-6E8A-4147-A177-3AD203B41FA5}">
                      <a16:colId xmlns:a16="http://schemas.microsoft.com/office/drawing/2014/main" val="3763995001"/>
                    </a:ext>
                  </a:extLst>
                </a:gridCol>
                <a:gridCol w="3789083">
                  <a:extLst>
                    <a:ext uri="{9D8B030D-6E8A-4147-A177-3AD203B41FA5}">
                      <a16:colId xmlns:a16="http://schemas.microsoft.com/office/drawing/2014/main" val="622081195"/>
                    </a:ext>
                  </a:extLst>
                </a:gridCol>
              </a:tblGrid>
              <a:tr h="242159">
                <a:tc>
                  <a:txBody>
                    <a:bodyPr/>
                    <a:lstStyle/>
                    <a:p>
                      <a:pPr algn="l"/>
                      <a:r>
                        <a:rPr lang="en-US" sz="2400" dirty="0"/>
                        <a:t>1. The  </a:t>
                      </a:r>
                      <a:r>
                        <a:rPr lang="en-US" sz="2400" dirty="0" err="1"/>
                        <a:t>Lavaro</a:t>
                      </a:r>
                      <a:r>
                        <a:rPr lang="en-US" sz="2400" dirty="0"/>
                        <a:t> group</a:t>
                      </a:r>
                    </a:p>
                  </a:txBody>
                  <a:tcPr>
                    <a:solidFill>
                      <a:schemeClr val="accent2">
                        <a:lumMod val="50000"/>
                      </a:schemeClr>
                    </a:solidFill>
                  </a:tcPr>
                </a:tc>
                <a:tc>
                  <a:txBody>
                    <a:bodyPr/>
                    <a:lstStyle/>
                    <a:p>
                      <a:pPr algn="l"/>
                      <a:r>
                        <a:rPr lang="en-US" sz="2400" dirty="0"/>
                        <a:t>2. The </a:t>
                      </a:r>
                      <a:r>
                        <a:rPr lang="en-US" sz="2400" dirty="0" err="1"/>
                        <a:t>Aghia</a:t>
                      </a:r>
                      <a:r>
                        <a:rPr lang="en-US" sz="2400" dirty="0"/>
                        <a:t> </a:t>
                      </a:r>
                      <a:r>
                        <a:rPr lang="en-US" sz="2400" dirty="0" err="1"/>
                        <a:t>Lavra</a:t>
                      </a:r>
                      <a:r>
                        <a:rPr lang="en-US" sz="2400" dirty="0"/>
                        <a:t> group</a:t>
                      </a:r>
                    </a:p>
                  </a:txBody>
                  <a:tcPr>
                    <a:solidFill>
                      <a:schemeClr val="accent2">
                        <a:lumMod val="50000"/>
                      </a:schemeClr>
                    </a:solidFill>
                  </a:tcPr>
                </a:tc>
                <a:tc>
                  <a:txBody>
                    <a:bodyPr/>
                    <a:lstStyle/>
                    <a:p>
                      <a:pPr algn="l"/>
                      <a:r>
                        <a:rPr lang="en-US" sz="2400" dirty="0"/>
                        <a:t>3. The Exodus group</a:t>
                      </a:r>
                    </a:p>
                  </a:txBody>
                  <a:tcPr>
                    <a:solidFill>
                      <a:schemeClr val="accent2">
                        <a:lumMod val="50000"/>
                      </a:schemeClr>
                    </a:solidFill>
                  </a:tcPr>
                </a:tc>
                <a:extLst>
                  <a:ext uri="{0D108BD9-81ED-4DB2-BD59-A6C34878D82A}">
                    <a16:rowId xmlns:a16="http://schemas.microsoft.com/office/drawing/2014/main" val="965038007"/>
                  </a:ext>
                </a:extLst>
              </a:tr>
              <a:tr h="370840">
                <a:tc>
                  <a:txBody>
                    <a:bodyPr/>
                    <a:lstStyle/>
                    <a:p>
                      <a:pPr marL="0" marR="0" algn="l">
                        <a:lnSpc>
                          <a:spcPct val="107000"/>
                        </a:lnSpc>
                        <a:spcBef>
                          <a:spcPts val="0"/>
                        </a:spcBef>
                        <a:spcAft>
                          <a:spcPts val="800"/>
                        </a:spcAft>
                      </a:pPr>
                      <a:r>
                        <a:rPr lang="el-GR" sz="2400" dirty="0">
                          <a:effectLst/>
                          <a:latin typeface="Calibri" panose="020F0502020204030204" pitchFamily="34" charset="0"/>
                          <a:ea typeface="Calibri" panose="020F0502020204030204" pitchFamily="34" charset="0"/>
                          <a:cs typeface="Calibri" panose="020F0502020204030204" pitchFamily="34" charset="0"/>
                        </a:rPr>
                        <a:t>Ελένη </a:t>
                      </a:r>
                      <a:r>
                        <a:rPr lang="el-GR" sz="2400" dirty="0" err="1">
                          <a:effectLst/>
                          <a:latin typeface="Calibri" panose="020F0502020204030204" pitchFamily="34" charset="0"/>
                          <a:ea typeface="Calibri" panose="020F0502020204030204" pitchFamily="34" charset="0"/>
                          <a:cs typeface="Calibri" panose="020F0502020204030204" pitchFamily="34" charset="0"/>
                        </a:rPr>
                        <a:t>Αγάθη</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l-GR" sz="2400" dirty="0">
                          <a:effectLst/>
                          <a:latin typeface="Calibri" panose="020F0502020204030204" pitchFamily="34" charset="0"/>
                          <a:ea typeface="Calibri" panose="020F0502020204030204" pitchFamily="34" charset="0"/>
                          <a:cs typeface="Calibri" panose="020F0502020204030204" pitchFamily="34" charset="0"/>
                        </a:rPr>
                        <a:t>Γεωργία Αναγνώστου</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l-GR" sz="2400" dirty="0" err="1">
                          <a:effectLst/>
                          <a:latin typeface="Calibri" panose="020F0502020204030204" pitchFamily="34" charset="0"/>
                          <a:ea typeface="Calibri" panose="020F0502020204030204" pitchFamily="34" charset="0"/>
                          <a:cs typeface="Calibri" panose="020F0502020204030204" pitchFamily="34" charset="0"/>
                        </a:rPr>
                        <a:t>Πέννυ</a:t>
                      </a:r>
                      <a:r>
                        <a:rPr lang="el-GR" sz="2400" dirty="0">
                          <a:effectLst/>
                          <a:latin typeface="Calibri" panose="020F0502020204030204" pitchFamily="34" charset="0"/>
                          <a:ea typeface="Calibri" panose="020F0502020204030204" pitchFamily="34" charset="0"/>
                          <a:cs typeface="Calibri" panose="020F0502020204030204" pitchFamily="34" charset="0"/>
                        </a:rPr>
                        <a:t> </a:t>
                      </a:r>
                      <a:r>
                        <a:rPr lang="el-GR" sz="2400" dirty="0" err="1">
                          <a:effectLst/>
                          <a:latin typeface="Calibri" panose="020F0502020204030204" pitchFamily="34" charset="0"/>
                          <a:ea typeface="Calibri" panose="020F0502020204030204" pitchFamily="34" charset="0"/>
                          <a:cs typeface="Calibri" panose="020F0502020204030204" pitchFamily="34" charset="0"/>
                        </a:rPr>
                        <a:t>Μιτσοπούλου</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l-GR" sz="2400" dirty="0">
                          <a:effectLst/>
                          <a:latin typeface="Calibri" panose="020F0502020204030204" pitchFamily="34" charset="0"/>
                          <a:ea typeface="Calibri" panose="020F0502020204030204" pitchFamily="34" charset="0"/>
                          <a:cs typeface="Calibri" panose="020F0502020204030204" pitchFamily="34" charset="0"/>
                        </a:rPr>
                        <a:t>Μαρία Σαββοπούλου</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l-GR" sz="2400" dirty="0">
                          <a:effectLst/>
                          <a:latin typeface="Calibri" panose="020F0502020204030204" pitchFamily="34" charset="0"/>
                          <a:ea typeface="Calibri" panose="020F0502020204030204" pitchFamily="34" charset="0"/>
                          <a:cs typeface="Calibri" panose="020F0502020204030204" pitchFamily="34" charset="0"/>
                        </a:rPr>
                        <a:t>Ευαγγελία </a:t>
                      </a:r>
                      <a:r>
                        <a:rPr lang="el-GR" sz="2400" dirty="0" err="1">
                          <a:effectLst/>
                          <a:latin typeface="Calibri" panose="020F0502020204030204" pitchFamily="34" charset="0"/>
                          <a:ea typeface="Calibri" panose="020F0502020204030204" pitchFamily="34" charset="0"/>
                          <a:cs typeface="Calibri" panose="020F0502020204030204" pitchFamily="34" charset="0"/>
                        </a:rPr>
                        <a:t>Σαραντίνου</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l-GR" sz="2400" dirty="0">
                          <a:effectLst/>
                          <a:latin typeface="Calibri" panose="020F0502020204030204" pitchFamily="34" charset="0"/>
                          <a:ea typeface="Calibri" panose="020F0502020204030204" pitchFamily="34" charset="0"/>
                          <a:cs typeface="Calibri" panose="020F0502020204030204" pitchFamily="34" charset="0"/>
                        </a:rPr>
                        <a:t>Θεοδοσία-</a:t>
                      </a:r>
                      <a:r>
                        <a:rPr lang="el-GR" sz="2400" dirty="0" err="1">
                          <a:effectLst/>
                          <a:latin typeface="Calibri" panose="020F0502020204030204" pitchFamily="34" charset="0"/>
                          <a:ea typeface="Calibri" panose="020F0502020204030204" pitchFamily="34" charset="0"/>
                          <a:cs typeface="Calibri" panose="020F0502020204030204" pitchFamily="34" charset="0"/>
                        </a:rPr>
                        <a:t>Δήμ</a:t>
                      </a:r>
                      <a:r>
                        <a:rPr lang="en-US" sz="2400" dirty="0">
                          <a:effectLst/>
                          <a:latin typeface="Calibri" panose="020F0502020204030204" pitchFamily="34" charset="0"/>
                          <a:ea typeface="Calibri" panose="020F0502020204030204" pitchFamily="34" charset="0"/>
                          <a:cs typeface="Calibri" panose="020F0502020204030204" pitchFamily="34" charset="0"/>
                        </a:rPr>
                        <a:t>.</a:t>
                      </a:r>
                      <a:r>
                        <a:rPr lang="el-GR" sz="2400" dirty="0">
                          <a:effectLst/>
                          <a:latin typeface="Calibri" panose="020F0502020204030204" pitchFamily="34" charset="0"/>
                          <a:ea typeface="Calibri" panose="020F0502020204030204" pitchFamily="34" charset="0"/>
                          <a:cs typeface="Calibri" panose="020F0502020204030204" pitchFamily="34" charset="0"/>
                        </a:rPr>
                        <a:t> </a:t>
                      </a:r>
                      <a:r>
                        <a:rPr lang="el-GR" sz="2400" dirty="0" err="1">
                          <a:effectLst/>
                          <a:latin typeface="Calibri" panose="020F0502020204030204" pitchFamily="34" charset="0"/>
                          <a:ea typeface="Calibri" panose="020F0502020204030204" pitchFamily="34" charset="0"/>
                          <a:cs typeface="Calibri" panose="020F0502020204030204" pitchFamily="34" charset="0"/>
                        </a:rPr>
                        <a:t>Ζαννίκου</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l-GR" sz="2400" dirty="0">
                          <a:effectLst/>
                          <a:latin typeface="Calibri" panose="020F0502020204030204" pitchFamily="34" charset="0"/>
                          <a:ea typeface="Calibri" panose="020F0502020204030204" pitchFamily="34" charset="0"/>
                          <a:cs typeface="Calibri" panose="020F0502020204030204" pitchFamily="34" charset="0"/>
                        </a:rPr>
                        <a:t>Φωτεινή Γιαννοπούλου</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1"/>
                    </a:solidFill>
                  </a:tcPr>
                </a:tc>
                <a:tc>
                  <a:txBody>
                    <a:bodyPr/>
                    <a:lstStyle/>
                    <a:p>
                      <a:pPr marL="0" marR="0" algn="l">
                        <a:lnSpc>
                          <a:spcPct val="107000"/>
                        </a:lnSpc>
                        <a:spcBef>
                          <a:spcPts val="0"/>
                        </a:spcBef>
                        <a:spcAft>
                          <a:spcPts val="800"/>
                        </a:spcAft>
                      </a:pPr>
                      <a:r>
                        <a:rPr lang="el-GR" sz="2400" dirty="0" err="1">
                          <a:effectLst/>
                          <a:latin typeface="Calibri" panose="020F0502020204030204" pitchFamily="34" charset="0"/>
                          <a:ea typeface="Calibri" panose="020F0502020204030204" pitchFamily="34" charset="0"/>
                          <a:cs typeface="Calibri" panose="020F0502020204030204" pitchFamily="34" charset="0"/>
                        </a:rPr>
                        <a:t>Αγγιολίνα</a:t>
                      </a:r>
                      <a:r>
                        <a:rPr lang="el-GR" sz="2400" dirty="0">
                          <a:effectLst/>
                          <a:latin typeface="Calibri" panose="020F0502020204030204" pitchFamily="34" charset="0"/>
                          <a:ea typeface="Calibri" panose="020F0502020204030204" pitchFamily="34" charset="0"/>
                          <a:cs typeface="Calibri" panose="020F0502020204030204" pitchFamily="34" charset="0"/>
                        </a:rPr>
                        <a:t> Αντωνάτου</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l-GR" sz="2400" dirty="0">
                          <a:effectLst/>
                          <a:latin typeface="Calibri" panose="020F0502020204030204" pitchFamily="34" charset="0"/>
                          <a:ea typeface="Calibri" panose="020F0502020204030204" pitchFamily="34" charset="0"/>
                          <a:cs typeface="Calibri" panose="020F0502020204030204" pitchFamily="34" charset="0"/>
                        </a:rPr>
                        <a:t>Ιωάννα </a:t>
                      </a:r>
                      <a:r>
                        <a:rPr lang="el-GR" sz="2400" dirty="0" err="1">
                          <a:effectLst/>
                          <a:latin typeface="Calibri" panose="020F0502020204030204" pitchFamily="34" charset="0"/>
                          <a:ea typeface="Calibri" panose="020F0502020204030204" pitchFamily="34" charset="0"/>
                          <a:cs typeface="Calibri" panose="020F0502020204030204" pitchFamily="34" charset="0"/>
                        </a:rPr>
                        <a:t>Βαμβακοπούλου</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l-GR" sz="2400" dirty="0">
                          <a:effectLst/>
                          <a:latin typeface="Calibri" panose="020F0502020204030204" pitchFamily="34" charset="0"/>
                          <a:ea typeface="Calibri" panose="020F0502020204030204" pitchFamily="34" charset="0"/>
                          <a:cs typeface="Calibri" panose="020F0502020204030204" pitchFamily="34" charset="0"/>
                        </a:rPr>
                        <a:t>Λέανδρος-Εμμανουήλ Καραϊσκάκης</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l-GR" sz="2400" dirty="0">
                          <a:effectLst/>
                          <a:latin typeface="Calibri" panose="020F0502020204030204" pitchFamily="34" charset="0"/>
                          <a:ea typeface="Calibri" panose="020F0502020204030204" pitchFamily="34" charset="0"/>
                          <a:cs typeface="Calibri" panose="020F0502020204030204" pitchFamily="34" charset="0"/>
                        </a:rPr>
                        <a:t>Δέσποινα Λουκά</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l-GR" sz="2400" dirty="0">
                          <a:effectLst/>
                          <a:latin typeface="Calibri" panose="020F0502020204030204" pitchFamily="34" charset="0"/>
                          <a:ea typeface="Calibri" panose="020F0502020204030204" pitchFamily="34" charset="0"/>
                          <a:cs typeface="Calibri" panose="020F0502020204030204" pitchFamily="34" charset="0"/>
                        </a:rPr>
                        <a:t>Νίκη-Ειρήνη Μαστοράκη</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l-GR" sz="2400" dirty="0">
                          <a:effectLst/>
                          <a:latin typeface="Calibri" panose="020F0502020204030204" pitchFamily="34" charset="0"/>
                          <a:ea typeface="Calibri" panose="020F0502020204030204" pitchFamily="34" charset="0"/>
                          <a:cs typeface="Calibri" panose="020F0502020204030204" pitchFamily="34" charset="0"/>
                        </a:rPr>
                        <a:t>Αγγελική </a:t>
                      </a:r>
                      <a:r>
                        <a:rPr lang="el-GR" sz="2400" dirty="0" err="1">
                          <a:effectLst/>
                          <a:latin typeface="Calibri" panose="020F0502020204030204" pitchFamily="34" charset="0"/>
                          <a:ea typeface="Calibri" panose="020F0502020204030204" pitchFamily="34" charset="0"/>
                          <a:cs typeface="Calibri" panose="020F0502020204030204" pitchFamily="34" charset="0"/>
                        </a:rPr>
                        <a:t>Μπούντου</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2400" dirty="0"/>
                    </a:p>
                  </a:txBody>
                  <a:tcPr>
                    <a:solidFill>
                      <a:schemeClr val="bg1"/>
                    </a:solidFill>
                  </a:tcPr>
                </a:tc>
                <a:tc>
                  <a:txBody>
                    <a:bodyPr/>
                    <a:lstStyle/>
                    <a:p>
                      <a:pPr marL="0" marR="0" algn="l">
                        <a:lnSpc>
                          <a:spcPct val="107000"/>
                        </a:lnSpc>
                        <a:spcBef>
                          <a:spcPts val="0"/>
                        </a:spcBef>
                        <a:spcAft>
                          <a:spcPts val="800"/>
                        </a:spcAft>
                      </a:pPr>
                      <a:r>
                        <a:rPr lang="el-GR" sz="2400" dirty="0">
                          <a:effectLst/>
                          <a:latin typeface="Calibri" panose="020F0502020204030204" pitchFamily="34" charset="0"/>
                          <a:ea typeface="Calibri" panose="020F0502020204030204" pitchFamily="34" charset="0"/>
                          <a:cs typeface="Calibri" panose="020F0502020204030204" pitchFamily="34" charset="0"/>
                        </a:rPr>
                        <a:t>Μαριέττα </a:t>
                      </a:r>
                      <a:r>
                        <a:rPr lang="el-GR" sz="2400" dirty="0" err="1">
                          <a:effectLst/>
                          <a:latin typeface="Calibri" panose="020F0502020204030204" pitchFamily="34" charset="0"/>
                          <a:ea typeface="Calibri" panose="020F0502020204030204" pitchFamily="34" charset="0"/>
                          <a:cs typeface="Calibri" panose="020F0502020204030204" pitchFamily="34" charset="0"/>
                        </a:rPr>
                        <a:t>Γκουντάνη</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l-GR" sz="2400" dirty="0">
                          <a:effectLst/>
                          <a:latin typeface="Calibri" panose="020F0502020204030204" pitchFamily="34" charset="0"/>
                          <a:ea typeface="Calibri" panose="020F0502020204030204" pitchFamily="34" charset="0"/>
                          <a:cs typeface="Calibri" panose="020F0502020204030204" pitchFamily="34" charset="0"/>
                        </a:rPr>
                        <a:t>Βαγγέλης Αργυρόπουλος</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l-GR" sz="2400" dirty="0">
                          <a:effectLst/>
                          <a:latin typeface="Calibri" panose="020F0502020204030204" pitchFamily="34" charset="0"/>
                          <a:ea typeface="Calibri" panose="020F0502020204030204" pitchFamily="34" charset="0"/>
                          <a:cs typeface="Calibri" panose="020F0502020204030204" pitchFamily="34" charset="0"/>
                        </a:rPr>
                        <a:t>Φανή Κουτσογιάννη</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l-GR" sz="2400" dirty="0">
                          <a:effectLst/>
                          <a:latin typeface="Calibri" panose="020F0502020204030204" pitchFamily="34" charset="0"/>
                          <a:ea typeface="Calibri" panose="020F0502020204030204" pitchFamily="34" charset="0"/>
                          <a:cs typeface="Calibri" panose="020F0502020204030204" pitchFamily="34" charset="0"/>
                        </a:rPr>
                        <a:t>Αλεξάνδρα </a:t>
                      </a:r>
                      <a:r>
                        <a:rPr lang="el-GR" sz="2400" dirty="0" err="1">
                          <a:effectLst/>
                          <a:latin typeface="Calibri" panose="020F0502020204030204" pitchFamily="34" charset="0"/>
                          <a:ea typeface="Calibri" panose="020F0502020204030204" pitchFamily="34" charset="0"/>
                          <a:cs typeface="Calibri" panose="020F0502020204030204" pitchFamily="34" charset="0"/>
                        </a:rPr>
                        <a:t>Δρακουλάκη</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el-GR" sz="2400" dirty="0" err="1">
                          <a:effectLst/>
                          <a:latin typeface="Calibri" panose="020F0502020204030204" pitchFamily="34" charset="0"/>
                          <a:ea typeface="Calibri" panose="020F0502020204030204" pitchFamily="34" charset="0"/>
                          <a:cs typeface="Calibri" panose="020F0502020204030204" pitchFamily="34" charset="0"/>
                        </a:rPr>
                        <a:t>Σταυρίνα</a:t>
                      </a:r>
                      <a:r>
                        <a:rPr lang="el-GR" sz="2400" dirty="0">
                          <a:effectLst/>
                          <a:latin typeface="Calibri" panose="020F0502020204030204" pitchFamily="34" charset="0"/>
                          <a:ea typeface="Calibri" panose="020F0502020204030204" pitchFamily="34" charset="0"/>
                          <a:cs typeface="Calibri" panose="020F0502020204030204" pitchFamily="34" charset="0"/>
                        </a:rPr>
                        <a:t> </a:t>
                      </a:r>
                      <a:r>
                        <a:rPr lang="el-GR" sz="2400" dirty="0" err="1">
                          <a:effectLst/>
                          <a:latin typeface="Calibri" panose="020F0502020204030204" pitchFamily="34" charset="0"/>
                          <a:ea typeface="Calibri" panose="020F0502020204030204" pitchFamily="34" charset="0"/>
                          <a:cs typeface="Calibri" panose="020F0502020204030204" pitchFamily="34" charset="0"/>
                        </a:rPr>
                        <a:t>Αποστολοπούλου</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2400" dirty="0"/>
                    </a:p>
                  </a:txBody>
                  <a:tcPr>
                    <a:solidFill>
                      <a:schemeClr val="bg1"/>
                    </a:solidFill>
                  </a:tcPr>
                </a:tc>
                <a:extLst>
                  <a:ext uri="{0D108BD9-81ED-4DB2-BD59-A6C34878D82A}">
                    <a16:rowId xmlns:a16="http://schemas.microsoft.com/office/drawing/2014/main" val="3108917255"/>
                  </a:ext>
                </a:extLst>
              </a:tr>
            </a:tbl>
          </a:graphicData>
        </a:graphic>
      </p:graphicFrame>
    </p:spTree>
    <p:extLst>
      <p:ext uri="{BB962C8B-B14F-4D97-AF65-F5344CB8AC3E}">
        <p14:creationId xmlns:p14="http://schemas.microsoft.com/office/powerpoint/2010/main" val="73180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10A2F2E-645B-49C4-AC3B-BE5939E3FA3B}"/>
              </a:ext>
            </a:extLst>
          </p:cNvPr>
          <p:cNvSpPr>
            <a:spLocks noGrp="1"/>
          </p:cNvSpPr>
          <p:nvPr>
            <p:ph type="title"/>
          </p:nvPr>
        </p:nvSpPr>
        <p:spPr>
          <a:xfrm>
            <a:off x="804672" y="731237"/>
            <a:ext cx="4766330" cy="4916527"/>
          </a:xfrm>
        </p:spPr>
        <p:txBody>
          <a:bodyPr>
            <a:normAutofit fontScale="90000"/>
          </a:bodyPr>
          <a:lstStyle/>
          <a:p>
            <a:r>
              <a:rPr lang="en-US" sz="3600" dirty="0">
                <a:solidFill>
                  <a:schemeClr val="tx2"/>
                </a:solidFill>
              </a:rPr>
              <a:t>The Evaluation Committee of the postgrads voted and competition winners were the ‘</a:t>
            </a:r>
            <a:r>
              <a:rPr lang="en-US" sz="3600" dirty="0" err="1">
                <a:solidFill>
                  <a:schemeClr val="tx2"/>
                </a:solidFill>
              </a:rPr>
              <a:t>Aghia</a:t>
            </a:r>
            <a:r>
              <a:rPr lang="en-US" sz="3600" dirty="0">
                <a:solidFill>
                  <a:schemeClr val="tx2"/>
                </a:solidFill>
              </a:rPr>
              <a:t> </a:t>
            </a:r>
            <a:r>
              <a:rPr lang="en-US" sz="3600" dirty="0" err="1">
                <a:solidFill>
                  <a:schemeClr val="tx2"/>
                </a:solidFill>
              </a:rPr>
              <a:t>Lavra</a:t>
            </a:r>
            <a:r>
              <a:rPr lang="en-US" sz="3600" dirty="0">
                <a:solidFill>
                  <a:schemeClr val="tx2"/>
                </a:solidFill>
              </a:rPr>
              <a:t>’ group (group 2, with 7/14 votes)</a:t>
            </a:r>
            <a:br>
              <a:rPr lang="en-US" sz="3600" dirty="0">
                <a:solidFill>
                  <a:schemeClr val="tx2"/>
                </a:solidFill>
              </a:rPr>
            </a:br>
            <a:r>
              <a:rPr lang="en-US" sz="3600" dirty="0">
                <a:solidFill>
                  <a:schemeClr val="tx2"/>
                </a:solidFill>
              </a:rPr>
              <a:t>for their potential to communicatively transfer meaning.</a:t>
            </a:r>
            <a:br>
              <a:rPr lang="en-US" sz="3600" dirty="0">
                <a:solidFill>
                  <a:schemeClr val="tx2"/>
                </a:solidFill>
              </a:rPr>
            </a:br>
            <a:r>
              <a:rPr lang="en-US" sz="3600" b="1" dirty="0">
                <a:solidFill>
                  <a:schemeClr val="accent2">
                    <a:lumMod val="50000"/>
                  </a:schemeClr>
                </a:solidFill>
              </a:rPr>
              <a:t>Congratulations! </a:t>
            </a:r>
          </a:p>
        </p:txBody>
      </p:sp>
      <p:grpSp>
        <p:nvGrpSpPr>
          <p:cNvPr id="75" name="Group 74">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76" name="Freeform: Shape 75">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a:extLst>
              <a:ext uri="{FF2B5EF4-FFF2-40B4-BE49-F238E27FC236}">
                <a16:creationId xmlns:a16="http://schemas.microsoft.com/office/drawing/2014/main" id="{C4C6F6DF-5331-4A4D-8646-3001C465D6D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08392" y="1931945"/>
            <a:ext cx="4142232" cy="3917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769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B42AEA-7426-4994-9757-D976FAD1D0BE}"/>
              </a:ext>
            </a:extLst>
          </p:cNvPr>
          <p:cNvSpPr>
            <a:spLocks noGrp="1"/>
          </p:cNvSpPr>
          <p:nvPr>
            <p:ph type="title"/>
          </p:nvPr>
        </p:nvSpPr>
        <p:spPr>
          <a:xfrm>
            <a:off x="838200" y="257548"/>
            <a:ext cx="10515600" cy="1325563"/>
          </a:xfrm>
        </p:spPr>
        <p:txBody>
          <a:bodyPr>
            <a:normAutofit fontScale="90000"/>
          </a:bodyPr>
          <a:lstStyle/>
          <a:p>
            <a:pPr algn="ctr"/>
            <a:r>
              <a:rPr lang="en-US" dirty="0"/>
              <a:t>Competition polls</a:t>
            </a:r>
            <a:br>
              <a:rPr lang="en-US" dirty="0"/>
            </a:br>
            <a:r>
              <a:rPr lang="en-US" sz="2700" dirty="0"/>
              <a:t>Group 1 (the </a:t>
            </a:r>
            <a:r>
              <a:rPr lang="en-US" sz="2700" dirty="0" err="1"/>
              <a:t>Lavaro</a:t>
            </a:r>
            <a:r>
              <a:rPr lang="en-US" sz="2700" dirty="0"/>
              <a:t> group) received 2 votes and group 3 (the Exodus group) received 5 votes. </a:t>
            </a:r>
          </a:p>
        </p:txBody>
      </p:sp>
      <p:graphicFrame>
        <p:nvGraphicFramePr>
          <p:cNvPr id="6" name="Θέση περιεχομένου 5">
            <a:extLst>
              <a:ext uri="{FF2B5EF4-FFF2-40B4-BE49-F238E27FC236}">
                <a16:creationId xmlns:a16="http://schemas.microsoft.com/office/drawing/2014/main" id="{FBE7B8D9-71D9-49BF-B9DF-C4ED40FE9A5B}"/>
              </a:ext>
            </a:extLst>
          </p:cNvPr>
          <p:cNvGraphicFramePr>
            <a:graphicFrameLocks noGrp="1"/>
          </p:cNvGraphicFramePr>
          <p:nvPr>
            <p:ph idx="1"/>
            <p:extLst>
              <p:ext uri="{D42A27DB-BD31-4B8C-83A1-F6EECF244321}">
                <p14:modId xmlns:p14="http://schemas.microsoft.com/office/powerpoint/2010/main" val="12249795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a:extLst>
              <a:ext uri="{FF2B5EF4-FFF2-40B4-BE49-F238E27FC236}">
                <a16:creationId xmlns:a16="http://schemas.microsoft.com/office/drawing/2014/main" id="{3EF490DE-AEE1-4F1C-B53D-DDC04B237A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583111"/>
            <a:ext cx="2352675"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Τίτλος 1">
            <a:extLst>
              <a:ext uri="{FF2B5EF4-FFF2-40B4-BE49-F238E27FC236}">
                <a16:creationId xmlns:a16="http://schemas.microsoft.com/office/drawing/2014/main" id="{6BFF5E2B-435E-44F7-A4FB-C8B632C526FC}"/>
              </a:ext>
            </a:extLst>
          </p:cNvPr>
          <p:cNvSpPr txBox="1">
            <a:spLocks/>
          </p:cNvSpPr>
          <p:nvPr/>
        </p:nvSpPr>
        <p:spPr>
          <a:xfrm>
            <a:off x="8516472" y="3209365"/>
            <a:ext cx="3532094" cy="3210112"/>
          </a:xfrm>
          <a:prstGeom prst="rect">
            <a:avLst/>
          </a:prstGeom>
          <a:solidFill>
            <a:schemeClr val="accent4">
              <a:lumMod val="60000"/>
              <a:lumOff val="4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However, see below the evaluation of critics who voted for the ‘</a:t>
            </a:r>
            <a:r>
              <a:rPr lang="en-US" dirty="0" err="1"/>
              <a:t>Lavaro</a:t>
            </a:r>
            <a:r>
              <a:rPr lang="en-US" dirty="0"/>
              <a:t>’ and ‘Exodus’ groups</a:t>
            </a:r>
            <a:r>
              <a:rPr lang="en-US" sz="2700" dirty="0"/>
              <a:t>!</a:t>
            </a:r>
          </a:p>
        </p:txBody>
      </p:sp>
    </p:spTree>
    <p:extLst>
      <p:ext uri="{BB962C8B-B14F-4D97-AF65-F5344CB8AC3E}">
        <p14:creationId xmlns:p14="http://schemas.microsoft.com/office/powerpoint/2010/main" val="2078442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07E808A-6F06-44B8-8E8B-C0EF4F933AE7}"/>
              </a:ext>
            </a:extLst>
          </p:cNvPr>
          <p:cNvSpPr>
            <a:spLocks noGrp="1"/>
          </p:cNvSpPr>
          <p:nvPr>
            <p:ph type="title"/>
          </p:nvPr>
        </p:nvSpPr>
        <p:spPr>
          <a:xfrm>
            <a:off x="572493" y="238539"/>
            <a:ext cx="11018520" cy="1434415"/>
          </a:xfrm>
        </p:spPr>
        <p:txBody>
          <a:bodyPr anchor="b">
            <a:normAutofit/>
          </a:bodyPr>
          <a:lstStyle/>
          <a:p>
            <a:r>
              <a:rPr lang="en-US" sz="3800"/>
              <a:t>While congratulating the winners and the evaluation committee for the effort they put into this,…</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275BF548-5675-4BFF-9A41-597195E0F306}"/>
              </a:ext>
            </a:extLst>
          </p:cNvPr>
          <p:cNvSpPr>
            <a:spLocks noGrp="1"/>
          </p:cNvSpPr>
          <p:nvPr>
            <p:ph idx="1"/>
          </p:nvPr>
        </p:nvSpPr>
        <p:spPr>
          <a:xfrm>
            <a:off x="572493" y="2071316"/>
            <a:ext cx="6832354" cy="4640380"/>
          </a:xfrm>
        </p:spPr>
        <p:txBody>
          <a:bodyPr anchor="t">
            <a:normAutofit/>
          </a:bodyPr>
          <a:lstStyle/>
          <a:p>
            <a:pPr marL="0" indent="0">
              <a:buNone/>
            </a:pPr>
            <a:endParaRPr lang="en-US" sz="2200" dirty="0"/>
          </a:p>
          <a:p>
            <a:pPr marL="0" indent="0">
              <a:buNone/>
            </a:pPr>
            <a:r>
              <a:rPr lang="en-US" sz="3200" dirty="0"/>
              <a:t>…we would like to present some of the evaluators’ views anonymously, on group 1 and group 3 production </a:t>
            </a:r>
          </a:p>
          <a:p>
            <a:pPr marL="0" indent="0">
              <a:buNone/>
            </a:pPr>
            <a:r>
              <a:rPr lang="en-US" sz="3200" dirty="0"/>
              <a:t>for highlighting their appreciation of successful strategies in versions 1 and 3. </a:t>
            </a:r>
          </a:p>
          <a:p>
            <a:pPr marL="0" indent="0">
              <a:buNone/>
            </a:pPr>
            <a:endParaRPr lang="en-US" sz="3200" dirty="0"/>
          </a:p>
          <a:p>
            <a:pPr marL="0" indent="0">
              <a:buNone/>
            </a:pPr>
            <a:r>
              <a:rPr lang="en-US" sz="3200" dirty="0"/>
              <a:t>After all, translation is never a straightforward activity!</a:t>
            </a:r>
          </a:p>
        </p:txBody>
      </p:sp>
      <p:pic>
        <p:nvPicPr>
          <p:cNvPr id="3074" name="Picture 2" descr="Screen Bean Clip Art.">
            <a:extLst>
              <a:ext uri="{FF2B5EF4-FFF2-40B4-BE49-F238E27FC236}">
                <a16:creationId xmlns:a16="http://schemas.microsoft.com/office/drawing/2014/main" id="{FB861487-72D7-429E-8A61-66FE861FB1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5669"/>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395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6B2116D-CFB2-479A-8C8D-862203F25AC2}"/>
              </a:ext>
            </a:extLst>
          </p:cNvPr>
          <p:cNvSpPr>
            <a:spLocks noGrp="1"/>
          </p:cNvSpPr>
          <p:nvPr>
            <p:ph type="title"/>
          </p:nvPr>
        </p:nvSpPr>
        <p:spPr>
          <a:xfrm>
            <a:off x="572493" y="184751"/>
            <a:ext cx="11018520" cy="1092113"/>
          </a:xfrm>
        </p:spPr>
        <p:txBody>
          <a:bodyPr anchor="b">
            <a:normAutofit/>
          </a:bodyPr>
          <a:lstStyle/>
          <a:p>
            <a:pPr lvl="0">
              <a:spcBef>
                <a:spcPts val="1000"/>
              </a:spcBef>
            </a:pPr>
            <a:r>
              <a:rPr lang="en-US" sz="5400" b="1" dirty="0">
                <a:latin typeface="Calibri" panose="020F0502020204030204"/>
                <a:ea typeface="+mn-ea"/>
                <a:cs typeface="+mn-cs"/>
              </a:rPr>
              <a:t>The Exodus group </a:t>
            </a:r>
            <a:r>
              <a:rPr lang="en-US" sz="5400" dirty="0">
                <a:latin typeface="Calibri" panose="020F0502020204030204"/>
                <a:ea typeface="+mn-ea"/>
                <a:cs typeface="+mn-cs"/>
              </a:rPr>
              <a:t>View 1</a:t>
            </a:r>
            <a:endParaRPr lang="en-US" sz="5400" dirty="0"/>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21783D4-D5B0-45A0-802D-B609602B1934}"/>
              </a:ext>
            </a:extLst>
          </p:cNvPr>
          <p:cNvSpPr>
            <a:spLocks noGrp="1"/>
          </p:cNvSpPr>
          <p:nvPr>
            <p:ph idx="1"/>
          </p:nvPr>
        </p:nvSpPr>
        <p:spPr>
          <a:xfrm>
            <a:off x="322728" y="1748889"/>
            <a:ext cx="8516472" cy="4786685"/>
          </a:xfrm>
        </p:spPr>
        <p:txBody>
          <a:bodyPr anchor="t">
            <a:noAutofit/>
          </a:bodyPr>
          <a:lstStyle/>
          <a:p>
            <a:pPr marL="0" marR="0" indent="0">
              <a:spcBef>
                <a:spcPts val="0"/>
              </a:spcBef>
              <a:spcAft>
                <a:spcPts val="800"/>
              </a:spcAft>
              <a:buNone/>
            </a:pPr>
            <a:r>
              <a:rPr lang="en-GB" sz="2400" dirty="0">
                <a:ea typeface="DengXian" panose="02010600030101010101" pitchFamily="2" charset="-122"/>
                <a:cs typeface="Times New Roman" panose="02020603050405020304" pitchFamily="18" charset="0"/>
              </a:rPr>
              <a:t>I vote in favour of the </a:t>
            </a:r>
            <a:r>
              <a:rPr lang="el-GR" sz="2400" dirty="0">
                <a:ea typeface="DengXian" panose="02010600030101010101" pitchFamily="2" charset="-122"/>
                <a:cs typeface="Times New Roman" panose="02020603050405020304" pitchFamily="18" charset="0"/>
              </a:rPr>
              <a:t>Έξοδος</a:t>
            </a:r>
            <a:r>
              <a:rPr lang="en-GB" sz="2400" dirty="0">
                <a:ea typeface="DengXian" panose="02010600030101010101" pitchFamily="2" charset="-122"/>
                <a:cs typeface="Times New Roman" panose="02020603050405020304" pitchFamily="18" charset="0"/>
              </a:rPr>
              <a:t> group, for their </a:t>
            </a:r>
            <a:r>
              <a:rPr lang="en-GB" sz="2400" b="1" dirty="0">
                <a:ea typeface="DengXian" panose="02010600030101010101" pitchFamily="2" charset="-122"/>
                <a:cs typeface="Times New Roman" panose="02020603050405020304" pitchFamily="18" charset="0"/>
              </a:rPr>
              <a:t>poetic and elegant </a:t>
            </a:r>
            <a:r>
              <a:rPr lang="en-GB" sz="2400" dirty="0">
                <a:ea typeface="DengXian" panose="02010600030101010101" pitchFamily="2" charset="-122"/>
                <a:cs typeface="Times New Roman" panose="02020603050405020304" pitchFamily="18" charset="0"/>
              </a:rPr>
              <a:t>wording, for the </a:t>
            </a:r>
            <a:r>
              <a:rPr lang="en-GB" sz="2400" b="1" dirty="0">
                <a:ea typeface="DengXian" panose="02010600030101010101" pitchFamily="2" charset="-122"/>
                <a:cs typeface="Times New Roman" panose="02020603050405020304" pitchFamily="18" charset="0"/>
              </a:rPr>
              <a:t>beautiful rhythms and melodies </a:t>
            </a:r>
            <a:r>
              <a:rPr lang="en-GB" sz="2400" dirty="0">
                <a:ea typeface="DengXian" panose="02010600030101010101" pitchFamily="2" charset="-122"/>
                <a:cs typeface="Times New Roman" panose="02020603050405020304" pitchFamily="18" charset="0"/>
              </a:rPr>
              <a:t>produced, and </a:t>
            </a:r>
            <a:r>
              <a:rPr lang="en-GB" sz="2400" b="1" dirty="0">
                <a:ea typeface="DengXian" panose="02010600030101010101" pitchFamily="2" charset="-122"/>
                <a:cs typeface="Times New Roman" panose="02020603050405020304" pitchFamily="18" charset="0"/>
              </a:rPr>
              <a:t>for the auditory and imaginary sensations </a:t>
            </a:r>
            <a:r>
              <a:rPr lang="en-GB" sz="2400" dirty="0">
                <a:ea typeface="DengXian" panose="02010600030101010101" pitchFamily="2" charset="-122"/>
                <a:cs typeface="Times New Roman" panose="02020603050405020304" pitchFamily="18" charset="0"/>
              </a:rPr>
              <a:t>evoked. Although it’s obviously not a word-for-word translation, the translators have grasped the essence of the original work and have successfully rendered its spirit with English of high calibre. There are indeed certain points where the translators have made their own modifications and </a:t>
            </a:r>
            <a:r>
              <a:rPr lang="en-GB" sz="2400" b="1" dirty="0">
                <a:ea typeface="DengXian" panose="02010600030101010101" pitchFamily="2" charset="-122"/>
                <a:cs typeface="Times New Roman" panose="02020603050405020304" pitchFamily="18" charset="0"/>
              </a:rPr>
              <a:t>emotional exaggerations</a:t>
            </a:r>
            <a:r>
              <a:rPr lang="en-GB" sz="2400" dirty="0">
                <a:ea typeface="DengXian" panose="02010600030101010101" pitchFamily="2" charset="-122"/>
                <a:cs typeface="Times New Roman" panose="02020603050405020304" pitchFamily="18" charset="0"/>
              </a:rPr>
              <a:t>, but from where I’m standing, this dose of creativity is permissive for poetry translation. Translators do have the right not only to put the author’s words into translation, </a:t>
            </a:r>
            <a:r>
              <a:rPr lang="en-GB" sz="2400" b="1" dirty="0">
                <a:ea typeface="DengXian" panose="02010600030101010101" pitchFamily="2" charset="-122"/>
                <a:cs typeface="Times New Roman" panose="02020603050405020304" pitchFamily="18" charset="0"/>
              </a:rPr>
              <a:t>but to put what they perceived into words</a:t>
            </a:r>
            <a:r>
              <a:rPr lang="en-GB" sz="2400" dirty="0">
                <a:ea typeface="DengXian" panose="02010600030101010101" pitchFamily="2" charset="-122"/>
                <a:cs typeface="Times New Roman" panose="02020603050405020304" pitchFamily="18" charset="0"/>
              </a:rPr>
              <a:t>. The </a:t>
            </a:r>
            <a:r>
              <a:rPr lang="el-GR" sz="2400" dirty="0">
                <a:ea typeface="DengXian" panose="02010600030101010101" pitchFamily="2" charset="-122"/>
                <a:cs typeface="Times New Roman" panose="02020603050405020304" pitchFamily="18" charset="0"/>
              </a:rPr>
              <a:t>Έξοδος</a:t>
            </a:r>
            <a:r>
              <a:rPr lang="en-GB" sz="2400" dirty="0">
                <a:ea typeface="DengXian" panose="02010600030101010101" pitchFamily="2" charset="-122"/>
                <a:cs typeface="Times New Roman" panose="02020603050405020304" pitchFamily="18" charset="0"/>
              </a:rPr>
              <a:t> group shows great understanding of the original work and acts as an active and visible agent in the translation process. Their interpretation gives the original work an extra gloss. </a:t>
            </a:r>
            <a:endParaRPr lang="en-US" sz="2400" dirty="0">
              <a:ea typeface="Calibri" panose="020F0502020204030204" pitchFamily="34" charset="0"/>
              <a:cs typeface="Times New Roman" panose="02020603050405020304" pitchFamily="18" charset="0"/>
            </a:endParaRPr>
          </a:p>
        </p:txBody>
      </p:sp>
      <p:pic>
        <p:nvPicPr>
          <p:cNvPr id="4" name="Εικόνα 3">
            <a:extLst>
              <a:ext uri="{FF2B5EF4-FFF2-40B4-BE49-F238E27FC236}">
                <a16:creationId xmlns:a16="http://schemas.microsoft.com/office/drawing/2014/main" id="{0F52B46D-4E48-4566-9506-22F2CE8F06A1}"/>
              </a:ext>
            </a:extLst>
          </p:cNvPr>
          <p:cNvPicPr>
            <a:picLocks noChangeAspect="1"/>
          </p:cNvPicPr>
          <p:nvPr/>
        </p:nvPicPr>
        <p:blipFill rotWithShape="1">
          <a:blip r:embed="rId2"/>
          <a:srcRect r="-4" b="7226"/>
          <a:stretch/>
        </p:blipFill>
        <p:spPr>
          <a:xfrm>
            <a:off x="8570616" y="1916271"/>
            <a:ext cx="3941064" cy="4302322"/>
          </a:xfrm>
          <a:prstGeom prst="rect">
            <a:avLst/>
          </a:prstGeom>
        </p:spPr>
      </p:pic>
    </p:spTree>
    <p:extLst>
      <p:ext uri="{BB962C8B-B14F-4D97-AF65-F5344CB8AC3E}">
        <p14:creationId xmlns:p14="http://schemas.microsoft.com/office/powerpoint/2010/main" val="646222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B2116D-CFB2-479A-8C8D-862203F25AC2}"/>
              </a:ext>
            </a:extLst>
          </p:cNvPr>
          <p:cNvSpPr>
            <a:spLocks noGrp="1"/>
          </p:cNvSpPr>
          <p:nvPr>
            <p:ph type="title"/>
          </p:nvPr>
        </p:nvSpPr>
        <p:spPr>
          <a:xfrm>
            <a:off x="838200" y="365126"/>
            <a:ext cx="10515600" cy="836146"/>
          </a:xfrm>
        </p:spPr>
        <p:txBody>
          <a:bodyPr>
            <a:normAutofit/>
          </a:bodyPr>
          <a:lstStyle/>
          <a:p>
            <a:pPr lvl="0" algn="ctr">
              <a:spcBef>
                <a:spcPts val="1000"/>
              </a:spcBef>
            </a:pPr>
            <a:r>
              <a:rPr lang="en-US" sz="4000" b="1" dirty="0">
                <a:solidFill>
                  <a:prstClr val="black"/>
                </a:solidFill>
                <a:latin typeface="Calibri" panose="020F0502020204030204"/>
                <a:ea typeface="+mn-ea"/>
                <a:cs typeface="+mn-cs"/>
              </a:rPr>
              <a:t>The Exodus group </a:t>
            </a:r>
            <a:r>
              <a:rPr lang="en-US" sz="3000" dirty="0">
                <a:solidFill>
                  <a:prstClr val="black"/>
                </a:solidFill>
                <a:latin typeface="Calibri" panose="020F0502020204030204"/>
                <a:ea typeface="+mn-ea"/>
                <a:cs typeface="+mn-cs"/>
              </a:rPr>
              <a:t>View 2</a:t>
            </a:r>
            <a:endParaRPr lang="en-US" dirty="0"/>
          </a:p>
        </p:txBody>
      </p:sp>
      <p:sp>
        <p:nvSpPr>
          <p:cNvPr id="3" name="Θέση περιεχομένου 2">
            <a:extLst>
              <a:ext uri="{FF2B5EF4-FFF2-40B4-BE49-F238E27FC236}">
                <a16:creationId xmlns:a16="http://schemas.microsoft.com/office/drawing/2014/main" id="{621783D4-D5B0-45A0-802D-B609602B1934}"/>
              </a:ext>
            </a:extLst>
          </p:cNvPr>
          <p:cNvSpPr>
            <a:spLocks noGrp="1"/>
          </p:cNvSpPr>
          <p:nvPr>
            <p:ph idx="1"/>
          </p:nvPr>
        </p:nvSpPr>
        <p:spPr/>
        <p:txBody>
          <a:bodyPr>
            <a:normAutofit/>
          </a:bodyPr>
          <a:lstStyle/>
          <a:p>
            <a:pPr marL="0" marR="0" indent="0">
              <a:lnSpc>
                <a:spcPct val="106000"/>
              </a:lnSpc>
              <a:spcBef>
                <a:spcPts val="0"/>
              </a:spcBef>
              <a:spcAft>
                <a:spcPts val="800"/>
              </a:spcAft>
              <a:buNone/>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my opinion the third translation is the one that could be prioritized. Students have managed to render the meanings of the Greek poem with much creativity and the outcome is a legible text. They retained the same rhyming pattern which is a very important feature. Lexical items suit the context of the poem and the old features such as </a:t>
            </a:r>
            <a:r>
              <a:rPr lang="en-US"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thee</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and </a:t>
            </a:r>
            <a:r>
              <a:rPr lang="en-US"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thy</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(missing from the other two translations) remind the reader of the fact that this poem was written long ago. The language is poetic and creative but at the same time close to the original and provokes emotions to readers. </a:t>
            </a:r>
            <a:endParaRPr lang="en-US" dirty="0"/>
          </a:p>
        </p:txBody>
      </p:sp>
    </p:spTree>
    <p:extLst>
      <p:ext uri="{BB962C8B-B14F-4D97-AF65-F5344CB8AC3E}">
        <p14:creationId xmlns:p14="http://schemas.microsoft.com/office/powerpoint/2010/main" val="355837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B2116D-CFB2-479A-8C8D-862203F25AC2}"/>
              </a:ext>
            </a:extLst>
          </p:cNvPr>
          <p:cNvSpPr>
            <a:spLocks noGrp="1"/>
          </p:cNvSpPr>
          <p:nvPr>
            <p:ph type="title"/>
          </p:nvPr>
        </p:nvSpPr>
        <p:spPr>
          <a:xfrm>
            <a:off x="838200" y="365126"/>
            <a:ext cx="10515600" cy="836146"/>
          </a:xfrm>
        </p:spPr>
        <p:txBody>
          <a:bodyPr>
            <a:normAutofit/>
          </a:bodyPr>
          <a:lstStyle/>
          <a:p>
            <a:pPr lvl="0" algn="ctr">
              <a:spcBef>
                <a:spcPts val="1000"/>
              </a:spcBef>
            </a:pPr>
            <a:r>
              <a:rPr lang="en-US" sz="4000" b="1" dirty="0">
                <a:solidFill>
                  <a:prstClr val="black"/>
                </a:solidFill>
                <a:latin typeface="Calibri" panose="020F0502020204030204"/>
                <a:ea typeface="+mn-ea"/>
                <a:cs typeface="+mn-cs"/>
              </a:rPr>
              <a:t>The Exodus group </a:t>
            </a:r>
            <a:r>
              <a:rPr lang="en-US" sz="3000" dirty="0">
                <a:solidFill>
                  <a:prstClr val="black"/>
                </a:solidFill>
                <a:latin typeface="Calibri" panose="020F0502020204030204"/>
                <a:ea typeface="+mn-ea"/>
                <a:cs typeface="+mn-cs"/>
              </a:rPr>
              <a:t>View 3</a:t>
            </a:r>
            <a:endParaRPr lang="en-US" dirty="0"/>
          </a:p>
        </p:txBody>
      </p:sp>
      <p:sp>
        <p:nvSpPr>
          <p:cNvPr id="3" name="Θέση περιεχομένου 2">
            <a:extLst>
              <a:ext uri="{FF2B5EF4-FFF2-40B4-BE49-F238E27FC236}">
                <a16:creationId xmlns:a16="http://schemas.microsoft.com/office/drawing/2014/main" id="{621783D4-D5B0-45A0-802D-B609602B1934}"/>
              </a:ext>
            </a:extLst>
          </p:cNvPr>
          <p:cNvSpPr>
            <a:spLocks noGrp="1"/>
          </p:cNvSpPr>
          <p:nvPr>
            <p:ph idx="1"/>
          </p:nvPr>
        </p:nvSpPr>
        <p:spPr/>
        <p:txBody>
          <a:bodyPr>
            <a:normAutofit fontScale="92500"/>
          </a:bodyPr>
          <a:lstStyle/>
          <a:p>
            <a:pPr marL="0" marR="0" indent="0">
              <a:lnSpc>
                <a:spcPct val="106000"/>
              </a:lnSpc>
              <a:spcBef>
                <a:spcPts val="0"/>
              </a:spcBef>
              <a:spcAft>
                <a:spcPts val="800"/>
              </a:spcAft>
              <a:buNone/>
            </a:pPr>
            <a:r>
              <a:rPr lang="en-US" dirty="0">
                <a:ea typeface="Calibri" panose="020F0502020204030204" pitchFamily="34" charset="0"/>
              </a:rPr>
              <a:t>The Exodus group offered the best option, not a word-by-word translation, but a </a:t>
            </a:r>
            <a:r>
              <a:rPr lang="en-US" b="1" dirty="0">
                <a:ea typeface="Calibri" panose="020F0502020204030204" pitchFamily="34" charset="0"/>
              </a:rPr>
              <a:t>literary and poetic performance</a:t>
            </a:r>
            <a:r>
              <a:rPr lang="en-US" dirty="0">
                <a:ea typeface="Calibri" panose="020F0502020204030204" pitchFamily="34" charset="0"/>
              </a:rPr>
              <a:t>. While reading the third version, a reader can see and feel the </a:t>
            </a:r>
            <a:r>
              <a:rPr lang="en-US" b="1" dirty="0">
                <a:ea typeface="Calibri" panose="020F0502020204030204" pitchFamily="34" charset="0"/>
              </a:rPr>
              <a:t>rhyme</a:t>
            </a:r>
            <a:r>
              <a:rPr lang="en-US" dirty="0">
                <a:ea typeface="Calibri" panose="020F0502020204030204" pitchFamily="34" charset="0"/>
              </a:rPr>
              <a:t>, order and </a:t>
            </a:r>
            <a:r>
              <a:rPr lang="en-US" b="1" dirty="0">
                <a:ea typeface="Calibri" panose="020F0502020204030204" pitchFamily="34" charset="0"/>
              </a:rPr>
              <a:t>melody</a:t>
            </a:r>
            <a:r>
              <a:rPr lang="en-US" dirty="0">
                <a:ea typeface="Calibri" panose="020F0502020204030204" pitchFamily="34" charset="0"/>
              </a:rPr>
              <a:t> of the lines, which is portrayed in the original poem. Moreover, it can be easily sung just as the Greek Anthem. I like the use of </a:t>
            </a:r>
            <a:r>
              <a:rPr lang="en-US" b="1" dirty="0">
                <a:ea typeface="Calibri" panose="020F0502020204030204" pitchFamily="34" charset="0"/>
              </a:rPr>
              <a:t>archaic types of pronouns </a:t>
            </a:r>
            <a:r>
              <a:rPr lang="en-US" dirty="0">
                <a:ea typeface="Calibri" panose="020F0502020204030204" pitchFamily="34" charset="0"/>
              </a:rPr>
              <a:t>such as </a:t>
            </a:r>
            <a:r>
              <a:rPr lang="en-US" i="1" dirty="0">
                <a:ea typeface="Calibri" panose="020F0502020204030204" pitchFamily="34" charset="0"/>
              </a:rPr>
              <a:t>thy</a:t>
            </a:r>
            <a:r>
              <a:rPr lang="en-US" dirty="0">
                <a:ea typeface="Calibri" panose="020F0502020204030204" pitchFamily="34" charset="0"/>
              </a:rPr>
              <a:t>, </a:t>
            </a:r>
            <a:r>
              <a:rPr lang="en-US" i="1" dirty="0">
                <a:ea typeface="Calibri" panose="020F0502020204030204" pitchFamily="34" charset="0"/>
              </a:rPr>
              <a:t>thou</a:t>
            </a:r>
            <a:r>
              <a:rPr lang="en-US" dirty="0">
                <a:ea typeface="Calibri" panose="020F0502020204030204" pitchFamily="34" charset="0"/>
              </a:rPr>
              <a:t> and </a:t>
            </a:r>
            <a:r>
              <a:rPr lang="en-US" i="1" dirty="0">
                <a:ea typeface="Calibri" panose="020F0502020204030204" pitchFamily="34" charset="0"/>
              </a:rPr>
              <a:t>thee</a:t>
            </a:r>
            <a:r>
              <a:rPr lang="en-US" dirty="0">
                <a:ea typeface="Calibri" panose="020F0502020204030204" pitchFamily="34" charset="0"/>
              </a:rPr>
              <a:t> which transfers the reader to past times... Despite the fact that the translators in the third version used a kind of free way of expression they remained faithful to the original text and didn’t lose the meaning. The two first translations are not so creative and poetic as the third one. Their language is simpler and the style of translation is more direct.</a:t>
            </a:r>
            <a:endParaRPr lang="en-US" dirty="0"/>
          </a:p>
        </p:txBody>
      </p:sp>
    </p:spTree>
    <p:extLst>
      <p:ext uri="{BB962C8B-B14F-4D97-AF65-F5344CB8AC3E}">
        <p14:creationId xmlns:p14="http://schemas.microsoft.com/office/powerpoint/2010/main" val="2992059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B2116D-CFB2-479A-8C8D-862203F25AC2}"/>
              </a:ext>
            </a:extLst>
          </p:cNvPr>
          <p:cNvSpPr>
            <a:spLocks noGrp="1"/>
          </p:cNvSpPr>
          <p:nvPr>
            <p:ph type="title"/>
          </p:nvPr>
        </p:nvSpPr>
        <p:spPr>
          <a:xfrm>
            <a:off x="838200" y="365126"/>
            <a:ext cx="10515600" cy="710640"/>
          </a:xfrm>
        </p:spPr>
        <p:txBody>
          <a:bodyPr>
            <a:normAutofit/>
          </a:bodyPr>
          <a:lstStyle/>
          <a:p>
            <a:pPr lvl="0" algn="ctr">
              <a:spcBef>
                <a:spcPts val="1000"/>
              </a:spcBef>
            </a:pPr>
            <a:r>
              <a:rPr lang="en-US" sz="4000" b="1" dirty="0">
                <a:solidFill>
                  <a:prstClr val="black"/>
                </a:solidFill>
                <a:latin typeface="Calibri" panose="020F0502020204030204"/>
                <a:ea typeface="+mn-ea"/>
                <a:cs typeface="+mn-cs"/>
              </a:rPr>
              <a:t>The Exodus</a:t>
            </a:r>
            <a:r>
              <a:rPr lang="en-US" sz="4000" dirty="0">
                <a:solidFill>
                  <a:prstClr val="black"/>
                </a:solidFill>
                <a:latin typeface="Calibri" panose="020F0502020204030204"/>
                <a:ea typeface="+mn-ea"/>
                <a:cs typeface="+mn-cs"/>
              </a:rPr>
              <a:t> </a:t>
            </a:r>
            <a:r>
              <a:rPr lang="en-US" sz="4000" b="1" dirty="0">
                <a:solidFill>
                  <a:prstClr val="black"/>
                </a:solidFill>
                <a:latin typeface="Calibri" panose="020F0502020204030204"/>
                <a:ea typeface="+mn-ea"/>
                <a:cs typeface="+mn-cs"/>
              </a:rPr>
              <a:t>group</a:t>
            </a:r>
            <a:r>
              <a:rPr lang="en-US" sz="4000" dirty="0">
                <a:solidFill>
                  <a:prstClr val="black"/>
                </a:solidFill>
                <a:latin typeface="Calibri" panose="020F0502020204030204"/>
                <a:ea typeface="+mn-ea"/>
                <a:cs typeface="+mn-cs"/>
              </a:rPr>
              <a:t> </a:t>
            </a:r>
            <a:r>
              <a:rPr lang="en-US" sz="3000" dirty="0">
                <a:solidFill>
                  <a:prstClr val="black"/>
                </a:solidFill>
                <a:latin typeface="Calibri" panose="020F0502020204030204"/>
                <a:ea typeface="+mn-ea"/>
                <a:cs typeface="+mn-cs"/>
              </a:rPr>
              <a:t>View 5</a:t>
            </a:r>
            <a:endParaRPr lang="en-US" dirty="0"/>
          </a:p>
        </p:txBody>
      </p:sp>
      <p:sp>
        <p:nvSpPr>
          <p:cNvPr id="3" name="Θέση περιεχομένου 2">
            <a:extLst>
              <a:ext uri="{FF2B5EF4-FFF2-40B4-BE49-F238E27FC236}">
                <a16:creationId xmlns:a16="http://schemas.microsoft.com/office/drawing/2014/main" id="{621783D4-D5B0-45A0-802D-B609602B1934}"/>
              </a:ext>
            </a:extLst>
          </p:cNvPr>
          <p:cNvSpPr>
            <a:spLocks noGrp="1"/>
          </p:cNvSpPr>
          <p:nvPr>
            <p:ph idx="1"/>
          </p:nvPr>
        </p:nvSpPr>
        <p:spPr>
          <a:xfrm>
            <a:off x="838199" y="1201271"/>
            <a:ext cx="10833847" cy="4975692"/>
          </a:xfrm>
        </p:spPr>
        <p:txBody>
          <a:bodyPr>
            <a:normAutofit/>
          </a:bodyPr>
          <a:lstStyle/>
          <a:p>
            <a:pPr marL="0" marR="0" indent="0">
              <a:lnSpc>
                <a:spcPct val="107000"/>
              </a:lnSpc>
              <a:spcBef>
                <a:spcPts val="0"/>
              </a:spcBef>
              <a:spcAft>
                <a:spcPts val="800"/>
              </a:spcAft>
              <a:buNone/>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Κατά την άποψή μου η μετάφραση αυτή είναι καλύτερη από όλες. Με συνεπαίρνει η </a:t>
            </a:r>
            <a:r>
              <a:rPr lang="el-G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ποιητική χροιά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που προσπαθεί να μιμηθεί το ελληνικό πρωτότυπο και είναι πολύ κοντά στο </a:t>
            </a:r>
            <a:r>
              <a:rPr lang="el-G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ύφος</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 και το </a:t>
            </a:r>
            <a:r>
              <a:rPr lang="el-G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νόημα</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161975163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994</Words>
  <Application>Microsoft Office PowerPoint</Application>
  <PresentationFormat>Ευρεία οθόνη</PresentationFormat>
  <Paragraphs>52</Paragraphs>
  <Slides>12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Arial</vt:lpstr>
      <vt:lpstr>Blackadder ITC</vt:lpstr>
      <vt:lpstr>Calibri</vt:lpstr>
      <vt:lpstr>Calibri Light</vt:lpstr>
      <vt:lpstr>Θέμα του Office</vt:lpstr>
      <vt:lpstr>Παρουσίαση του PowerPoint</vt:lpstr>
      <vt:lpstr>The groups of 2nd semester undergraduates tried their hand at translating the Greek National Anthem lyrics into English</vt:lpstr>
      <vt:lpstr>The Evaluation Committee of the postgrads voted and competition winners were the ‘Aghia Lavra’ group (group 2, with 7/14 votes) for their potential to communicatively transfer meaning. Congratulations! </vt:lpstr>
      <vt:lpstr>Competition polls Group 1 (the Lavaro group) received 2 votes and group 3 (the Exodus group) received 5 votes. </vt:lpstr>
      <vt:lpstr>While congratulating the winners and the evaluation committee for the effort they put into this,…</vt:lpstr>
      <vt:lpstr>The Exodus group View 1</vt:lpstr>
      <vt:lpstr>The Exodus group View 2</vt:lpstr>
      <vt:lpstr>The Exodus group View 3</vt:lpstr>
      <vt:lpstr>The Exodus group View 5</vt:lpstr>
      <vt:lpstr>The Lavaro group View 1</vt:lpstr>
      <vt:lpstr>The Lavaro group View 2</vt:lpstr>
      <vt:lpstr> Congratulations to 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R</dc:creator>
  <cp:lastModifiedBy>R</cp:lastModifiedBy>
  <cp:revision>27</cp:revision>
  <dcterms:created xsi:type="dcterms:W3CDTF">2021-05-20T16:25:36Z</dcterms:created>
  <dcterms:modified xsi:type="dcterms:W3CDTF">2021-06-04T06:01:21Z</dcterms:modified>
</cp:coreProperties>
</file>