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/>
    <p:restoredTop sz="94694"/>
  </p:normalViewPr>
  <p:slideViewPr>
    <p:cSldViewPr snapToGrid="0" snapToObjects="1">
      <p:cViewPr varScale="1">
        <p:scale>
          <a:sx n="82" d="100"/>
          <a:sy n="82" d="100"/>
        </p:scale>
        <p:origin x="49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CDD5D-3EE8-CB4A-BDF5-9C874902B5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24AED9-BAF0-244C-AF81-D86F2BBB6C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6075B9-40EF-8B4D-AE35-682A4174E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542E-D32A-8A4C-B262-3747331655D2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D9CFC-6EBF-BB40-9C54-F2BF432E2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FDD80-7BC0-614B-A7A8-B50F86B14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14A8A-E788-6C49-B5E1-51198C28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432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28519-DB9A-684E-9E0D-1E41ABCDE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8D9C1-F8DB-5A45-B4F6-C91EE020B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524D8-471E-414D-B127-04EFA50D5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542E-D32A-8A4C-B262-3747331655D2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3ABD05-0752-0A4A-ADC1-AB99C74E0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0E711A-E0E6-7540-9962-3FF9559F1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14A8A-E788-6C49-B5E1-51198C28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749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BEBB4-61A1-8943-9D69-3EDD176E7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908197-7110-E44A-8F50-942AB62BD0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4C8657-4601-AC40-96DC-C5CB3A236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542E-D32A-8A4C-B262-3747331655D2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6553C1-463D-0440-A7BF-45289A6F1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AFDE6-3B24-4F4D-A44C-8C9FA7D2C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14A8A-E788-6C49-B5E1-51198C28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014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137B4-862E-AF43-BF43-35E009993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6EDBE-F2F1-4646-AECE-0EC7B70385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253B5D-BA5F-7D40-89D3-03A7812761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54C959-CB8C-334D-ACD5-D213F955E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542E-D32A-8A4C-B262-3747331655D2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589A5D-D3CE-464E-AE0B-09F16F9AD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E526A8-549F-924F-A188-E09109B18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14A8A-E788-6C49-B5E1-51198C28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411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56554-64F3-9545-AD58-E7C11C917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B93495-326C-4447-AD00-D4F6B8CD2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B889A9-92D1-6E46-8E9F-F345EDC5A4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26FC82-1FB0-0B42-BA71-8FE01DFA7C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94D0EE-65FF-8040-BF74-2B61A54380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3A24B2-7558-EE4B-97B2-6A19AE4F4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542E-D32A-8A4C-B262-3747331655D2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F793DF-EEF4-F547-AA14-84D34AF20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212986-4CA5-7440-9AF3-5749B1885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14A8A-E788-6C49-B5E1-51198C28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000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DC59B-AEE6-2C46-BB8E-7AC2117A1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36EFDD-6FA8-2544-8820-E36D44C66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542E-D32A-8A4C-B262-3747331655D2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C65D5F-71F8-8B44-B254-1515AD25A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8B1A09-55D2-DB45-8FC0-11C6435B2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14A8A-E788-6C49-B5E1-51198C28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495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E1D20D-5339-0344-98A5-D99BD774F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542E-D32A-8A4C-B262-3747331655D2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B71FCE-EF51-A843-A547-45357865A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01EF9F-63DC-CE40-9A0B-98C2DF86A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14A8A-E788-6C49-B5E1-51198C28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526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CF116-52BB-D44A-B967-7BD596710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13B46-20E1-2443-817B-67544BA6E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CF164-9C16-2D42-BF45-74B6450239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80DDA1-6E08-FD48-8650-570DD92C3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542E-D32A-8A4C-B262-3747331655D2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A5F560-1466-7547-91A7-6EA8874DC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1B6EF4-34B9-A444-8816-5D596CE17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14A8A-E788-6C49-B5E1-51198C28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552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F04DA-0493-7F4C-9CAA-03067BF8B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4CEEC1-09C0-674B-89EC-B3EAC8DC4F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F9C62-B16D-7F4F-95EC-25E0D5C6D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84F917-120A-1345-AC1A-A4F85BEBB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542E-D32A-8A4C-B262-3747331655D2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3BF250-B23C-C54C-885B-967610919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01D7AE-6CA5-0549-BBD3-EE8B23C1C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14A8A-E788-6C49-B5E1-51198C28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772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DDF1F-F52D-C24D-B441-6DFE04BCF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159EF2-0FD8-D543-8673-6351E6A33E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750C0-AEBB-8547-9675-5965A6192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542E-D32A-8A4C-B262-3747331655D2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6DBAF-DCCC-5245-A70D-AFD60EE13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5E0C9-7737-C946-AC37-E7E7967CA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14A8A-E788-6C49-B5E1-51198C28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11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511582-4CA3-9548-95EE-C4E7C4D194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D882B5-602A-CC44-8F5B-64D94BFCD6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6CEC1C-FB49-184B-A147-AC3ED8719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6542E-D32A-8A4C-B262-3747331655D2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2E6417-6805-894F-A66B-0223EC9C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9451BF-2BE4-F04F-9398-E68BE9396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14A8A-E788-6C49-B5E1-51198C28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848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C2D63F-4725-ED41-B7D6-32E4D130E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D772A8-58DB-0645-A1B9-9A286ACC9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C3C75E-F444-B24F-81CF-3BF4E90375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6542E-D32A-8A4C-B262-3747331655D2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8A15C-B84F-E342-939B-31C0369841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1F159-9174-A041-A323-4CCB241024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14A8A-E788-6C49-B5E1-51198C282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07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hyperlink" Target="https://conferences.uoa.gr/e/symposium_medicine_2026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AB234D5C-60F8-4BCB-A49B-1D031694B3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24">
            <a:extLst>
              <a:ext uri="{FF2B5EF4-FFF2-40B4-BE49-F238E27FC236}">
                <a16:creationId xmlns:a16="http://schemas.microsoft.com/office/drawing/2014/main" id="{F0341E10-0ED5-4869-8FCE-FDEF38CC51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133600" y="685800"/>
            <a:ext cx="10058400" cy="54864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29A1B26E-F41A-4AD4-81C4-F604469CB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3354324" y="-2665475"/>
            <a:ext cx="5486400" cy="121889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5E0D5C-2BD5-F84B-AD5A-E0F81EBD4E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8636" y="693933"/>
            <a:ext cx="5486400" cy="2446338"/>
          </a:xfrm>
        </p:spPr>
        <p:txBody>
          <a:bodyPr anchor="t">
            <a:normAutofit/>
          </a:bodyPr>
          <a:lstStyle/>
          <a:p>
            <a:br>
              <a:rPr lang="en-US" sz="2000" b="1" dirty="0">
                <a:latin typeface="Garamond" panose="02020404030301010803" pitchFamily="18" charset="0"/>
                <a:ea typeface="Cambria" panose="02040503050406030204" pitchFamily="18" charset="0"/>
              </a:rPr>
            </a:br>
            <a:br>
              <a:rPr lang="en-US" sz="2000" b="1" dirty="0">
                <a:latin typeface="Garamond" panose="02020404030301010803" pitchFamily="18" charset="0"/>
                <a:ea typeface="Cambria" panose="02040503050406030204" pitchFamily="18" charset="0"/>
              </a:rPr>
            </a:br>
            <a:r>
              <a:rPr lang="en-US" sz="2000" b="1" dirty="0">
                <a:latin typeface="Garamond" panose="02020404030301010803" pitchFamily="18" charset="0"/>
                <a:ea typeface="Cambria" panose="02040503050406030204" pitchFamily="18" charset="0"/>
              </a:rPr>
              <a:t>International Symposium</a:t>
            </a:r>
            <a:br>
              <a:rPr lang="en-US" sz="2000" b="1" dirty="0">
                <a:latin typeface="Garamond" panose="02020404030301010803" pitchFamily="18" charset="0"/>
                <a:ea typeface="Cambria" panose="02040503050406030204" pitchFamily="18" charset="0"/>
              </a:rPr>
            </a:br>
            <a:br>
              <a:rPr lang="en-US" sz="2000" dirty="0">
                <a:latin typeface="Garamond" panose="02020404030301010803" pitchFamily="18" charset="0"/>
                <a:ea typeface="Cambria" panose="02040503050406030204" pitchFamily="18" charset="0"/>
              </a:rPr>
            </a:b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“Ancient Strategies of Medical Authority”</a:t>
            </a:r>
            <a:br>
              <a:rPr lang="en-US" sz="2200" b="1" dirty="0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</a:br>
            <a:br>
              <a:rPr lang="en-US" sz="2200" dirty="0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</a:br>
            <a:r>
              <a:rPr lang="en-US" sz="2000" b="1" dirty="0">
                <a:latin typeface="Garamond" panose="02020404030301010803" pitchFamily="18" charset="0"/>
                <a:ea typeface="Cambria" panose="02040503050406030204" pitchFamily="18" charset="0"/>
              </a:rPr>
              <a:t>3rd March 2026, 10.00-14.30</a:t>
            </a:r>
            <a:br>
              <a:rPr lang="en-US" sz="2000" b="1" dirty="0">
                <a:latin typeface="Garamond" panose="02020404030301010803" pitchFamily="18" charset="0"/>
                <a:ea typeface="Cambria" panose="02040503050406030204" pitchFamily="18" charset="0"/>
              </a:rPr>
            </a:br>
            <a:r>
              <a:rPr lang="en-US" sz="2000" b="1" dirty="0">
                <a:latin typeface="Garamond" panose="02020404030301010803" pitchFamily="18" charset="0"/>
                <a:ea typeface="Cambria" panose="02040503050406030204" pitchFamily="18" charset="0"/>
              </a:rPr>
              <a:t>Eastern Hall, Academy of Athens</a:t>
            </a:r>
            <a:endParaRPr lang="en-US" sz="2000" dirty="0">
              <a:latin typeface="Garamond" panose="020204040303010108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6A1A87-02DB-1447-9C11-CCEFF5E5D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14301" y="3419181"/>
            <a:ext cx="4432621" cy="2446338"/>
          </a:xfrm>
        </p:spPr>
        <p:txBody>
          <a:bodyPr>
            <a:normAutofit fontScale="85000" lnSpcReduction="20000"/>
          </a:bodyPr>
          <a:lstStyle/>
          <a:p>
            <a:r>
              <a:rPr lang="en-US" sz="2000" dirty="0" err="1">
                <a:latin typeface="Garamond" panose="02020404030301010803" pitchFamily="18" charset="0"/>
              </a:rPr>
              <a:t>Organised</a:t>
            </a:r>
            <a:r>
              <a:rPr lang="en-US" sz="2000" dirty="0">
                <a:latin typeface="Garamond" panose="02020404030301010803" pitchFamily="18" charset="0"/>
              </a:rPr>
              <a:t> by </a:t>
            </a:r>
          </a:p>
          <a:p>
            <a:r>
              <a:rPr lang="en-US" sz="2200" dirty="0">
                <a:latin typeface="Garamond" panose="02020404030301010803" pitchFamily="18" charset="0"/>
              </a:rPr>
              <a:t>Athena </a:t>
            </a:r>
            <a:r>
              <a:rPr lang="en-US" sz="2200" dirty="0" err="1">
                <a:latin typeface="Garamond" panose="02020404030301010803" pitchFamily="18" charset="0"/>
              </a:rPr>
              <a:t>Bazou</a:t>
            </a:r>
            <a:r>
              <a:rPr lang="en-US" sz="2200" dirty="0">
                <a:latin typeface="Garamond" panose="02020404030301010803" pitchFamily="18" charset="0"/>
              </a:rPr>
              <a:t>, Petros </a:t>
            </a:r>
            <a:r>
              <a:rPr lang="en-US" sz="2200" dirty="0" err="1">
                <a:latin typeface="Garamond" panose="02020404030301010803" pitchFamily="18" charset="0"/>
              </a:rPr>
              <a:t>Bouras-Vallianatos</a:t>
            </a:r>
            <a:r>
              <a:rPr lang="en-US" sz="2200" dirty="0">
                <a:latin typeface="Garamond" panose="02020404030301010803" pitchFamily="18" charset="0"/>
              </a:rPr>
              <a:t>, and Sophia </a:t>
            </a:r>
            <a:r>
              <a:rPr lang="en-US" sz="2200" dirty="0" err="1">
                <a:latin typeface="Garamond" panose="02020404030301010803" pitchFamily="18" charset="0"/>
              </a:rPr>
              <a:t>Xenophontos</a:t>
            </a:r>
            <a:r>
              <a:rPr lang="en-US" sz="2200" dirty="0">
                <a:latin typeface="Garamond" panose="02020404030301010803" pitchFamily="18" charset="0"/>
              </a:rPr>
              <a:t> </a:t>
            </a:r>
          </a:p>
          <a:p>
            <a:pPr algn="l"/>
            <a:endParaRPr lang="en-US" sz="2000" dirty="0">
              <a:latin typeface="Garamond" panose="02020404030301010803" pitchFamily="18" charset="0"/>
            </a:endParaRPr>
          </a:p>
          <a:p>
            <a:r>
              <a:rPr lang="en-US" sz="2000" dirty="0">
                <a:latin typeface="Garamond" panose="02020404030301010803" pitchFamily="18" charset="0"/>
              </a:rPr>
              <a:t>Sponsored by the:</a:t>
            </a:r>
          </a:p>
          <a:p>
            <a:r>
              <a:rPr lang="en-US" sz="2000" dirty="0">
                <a:latin typeface="Garamond" panose="02020404030301010803" pitchFamily="18" charset="0"/>
              </a:rPr>
              <a:t>Research Centre for Greek and Latin Literature, Academy of Athens</a:t>
            </a:r>
          </a:p>
          <a:p>
            <a:r>
              <a:rPr lang="en-US" sz="2000" dirty="0">
                <a:latin typeface="Garamond" panose="02020404030301010803" pitchFamily="18" charset="0"/>
              </a:rPr>
              <a:t>Department of Philology and Department of History and Philosophy of Science, NKUA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5C52807-8CAF-4827-97FD-DA334A8FDA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9764" y="685797"/>
            <a:ext cx="118872" cy="15504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6223EA7-BA72-444B-ACA6-FCB8F43F6B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73128" y="6172201"/>
            <a:ext cx="118872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-up of a statue&#10;&#10;Description automatically generated">
            <a:extLst>
              <a:ext uri="{FF2B5EF4-FFF2-40B4-BE49-F238E27FC236}">
                <a16:creationId xmlns:a16="http://schemas.microsoft.com/office/drawing/2014/main" id="{66A5E36F-9C22-234A-AA97-4157069055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3" y="12562"/>
            <a:ext cx="2247900" cy="7308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70D007E-6FA2-D843-9151-C0F24220664F}"/>
              </a:ext>
            </a:extLst>
          </p:cNvPr>
          <p:cNvSpPr txBox="1"/>
          <p:nvPr/>
        </p:nvSpPr>
        <p:spPr>
          <a:xfrm>
            <a:off x="914400" y="459302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3232AA08-B5F5-8E40-A674-C7C7AAC5768D}"/>
              </a:ext>
            </a:extLst>
          </p:cNvPr>
          <p:cNvSpPr txBox="1">
            <a:spLocks/>
          </p:cNvSpPr>
          <p:nvPr/>
        </p:nvSpPr>
        <p:spPr>
          <a:xfrm>
            <a:off x="3413758" y="3574493"/>
            <a:ext cx="6644642" cy="335593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700" b="1" dirty="0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Speakers</a:t>
            </a:r>
          </a:p>
          <a:p>
            <a:pPr>
              <a:lnSpc>
                <a:spcPct val="100000"/>
              </a:lnSpc>
            </a:pPr>
            <a:r>
              <a:rPr lang="fr-FR" sz="1600" b="1" dirty="0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Jacques </a:t>
            </a:r>
            <a:r>
              <a:rPr lang="fr-FR" sz="1600" b="1" dirty="0" err="1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Jouanna</a:t>
            </a:r>
            <a:r>
              <a:rPr lang="fr-FR" sz="1600" b="1" dirty="0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 (AIBL, Paris)</a:t>
            </a:r>
          </a:p>
          <a:p>
            <a:pPr>
              <a:lnSpc>
                <a:spcPct val="100000"/>
              </a:lnSpc>
            </a:pPr>
            <a:r>
              <a:rPr lang="fr-FR" sz="1600" b="1" dirty="0" err="1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Athena</a:t>
            </a:r>
            <a:r>
              <a:rPr lang="fr-FR" sz="1600" b="1" dirty="0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 </a:t>
            </a:r>
            <a:r>
              <a:rPr lang="fr-FR" sz="1600" b="1" dirty="0" err="1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Bazou</a:t>
            </a:r>
            <a:r>
              <a:rPr lang="fr-FR" sz="1600" b="1" dirty="0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 (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(NKUA, Athens)</a:t>
            </a:r>
            <a:endParaRPr lang="fr-FR" sz="1600" b="1" dirty="0">
              <a:solidFill>
                <a:schemeClr val="accent6">
                  <a:lumMod val="75000"/>
                </a:schemeClr>
              </a:solidFill>
              <a:latin typeface="Garamond" panose="02020404030301010803" pitchFamily="18" charset="0"/>
              <a:ea typeface="Cambria" panose="02040503050406030204" pitchFamily="18" charset="0"/>
            </a:endParaRPr>
          </a:p>
          <a:p>
            <a:pPr>
              <a:lnSpc>
                <a:spcPct val="100000"/>
              </a:lnSpc>
            </a:pPr>
            <a:r>
              <a:rPr lang="fr-FR" sz="1600" b="1" dirty="0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Véronique Boudon-</a:t>
            </a:r>
            <a:r>
              <a:rPr lang="fr-FR" sz="1600" b="1" dirty="0" err="1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Millot</a:t>
            </a:r>
            <a:r>
              <a:rPr lang="fr-FR" sz="1600" b="1" dirty="0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 (CNRS, Paris)</a:t>
            </a:r>
          </a:p>
          <a:p>
            <a:pPr>
              <a:lnSpc>
                <a:spcPct val="100000"/>
              </a:lnSpc>
            </a:pP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Petros 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Bouras-Vallianatos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 (NKUA, Athens)</a:t>
            </a:r>
            <a:endParaRPr lang="en-US" sz="1600" dirty="0">
              <a:solidFill>
                <a:schemeClr val="accent1"/>
              </a:solidFill>
              <a:latin typeface="Garamond" panose="02020404030301010803" pitchFamily="18" charset="0"/>
              <a:ea typeface="Cambria" panose="020405030504060302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Giulia 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Ecca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 (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Università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 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degli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 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Studi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 “La Sapienza” di Roma)</a:t>
            </a:r>
            <a:endParaRPr lang="fr-FR" sz="1600" b="1" dirty="0">
              <a:solidFill>
                <a:schemeClr val="accent6">
                  <a:lumMod val="75000"/>
                </a:schemeClr>
              </a:solidFill>
              <a:latin typeface="Garamond" panose="02020404030301010803" pitchFamily="18" charset="0"/>
              <a:ea typeface="Cambria" panose="02040503050406030204" pitchFamily="18" charset="0"/>
            </a:endParaRPr>
          </a:p>
          <a:p>
            <a:pPr>
              <a:lnSpc>
                <a:spcPct val="100000"/>
              </a:lnSpc>
            </a:pPr>
            <a:r>
              <a:rPr lang="fr-FR" sz="1600" b="1" dirty="0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Antonio </a:t>
            </a:r>
            <a:r>
              <a:rPr lang="fr-FR" sz="1600" b="1" dirty="0" err="1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Ricciardetto</a:t>
            </a:r>
            <a:r>
              <a:rPr lang="fr-FR" sz="1600" b="1" dirty="0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 (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CNRS, </a:t>
            </a:r>
            <a:r>
              <a:rPr lang="fr-FR" sz="1600" b="1" dirty="0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Paris)</a:t>
            </a:r>
          </a:p>
          <a:p>
            <a:pPr>
              <a:lnSpc>
                <a:spcPct val="100000"/>
              </a:lnSpc>
            </a:pP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Sophia </a:t>
            </a:r>
            <a:r>
              <a:rPr lang="en-US" sz="1600" b="1" dirty="0" err="1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Xenophontos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  <a:ea typeface="Cambria" panose="02040503050406030204" pitchFamily="18" charset="0"/>
              </a:rPr>
              <a:t> (Academy of Athens)</a:t>
            </a:r>
          </a:p>
          <a:p>
            <a:pPr algn="just">
              <a:lnSpc>
                <a:spcPct val="100000"/>
              </a:lnSpc>
            </a:pPr>
            <a:endParaRPr lang="en-US" sz="1600" b="1" dirty="0">
              <a:latin typeface="Garamond" panose="02020404030301010803" pitchFamily="18" charset="0"/>
              <a:ea typeface="Cambria" panose="02040503050406030204" pitchFamily="18" charset="0"/>
            </a:endParaRPr>
          </a:p>
          <a:p>
            <a:pPr algn="just">
              <a:lnSpc>
                <a:spcPct val="100000"/>
              </a:lnSpc>
            </a:pPr>
            <a:r>
              <a:rPr lang="en-US" sz="1600" b="1" dirty="0">
                <a:latin typeface="Garamond" panose="02020404030301010803" pitchFamily="18" charset="0"/>
                <a:ea typeface="Cambria" panose="02040503050406030204" pitchFamily="18" charset="0"/>
              </a:rPr>
              <a:t>        Program: </a:t>
            </a:r>
            <a:r>
              <a:rPr lang="en-US" sz="1600" b="1" dirty="0">
                <a:latin typeface="Garamond" panose="02020404030301010803" pitchFamily="18" charset="0"/>
                <a:hlinkClick r:id="rId5"/>
              </a:rPr>
              <a:t>https://conferences.uoa.gr/e/symposium_medicine_2026</a:t>
            </a:r>
            <a:endParaRPr lang="en-US" sz="1600" b="1" dirty="0">
              <a:latin typeface="Garamond" panose="02020404030301010803" pitchFamily="18" charset="0"/>
            </a:endParaRPr>
          </a:p>
          <a:p>
            <a:pPr algn="just">
              <a:lnSpc>
                <a:spcPct val="100000"/>
              </a:lnSpc>
            </a:pPr>
            <a:endParaRPr lang="en-US" sz="1600" dirty="0">
              <a:latin typeface="Garamond" panose="02020404030301010803" pitchFamily="18" charset="0"/>
              <a:ea typeface="Cambria" panose="02040503050406030204" pitchFamily="18" charset="0"/>
            </a:endParaRPr>
          </a:p>
          <a:p>
            <a:endParaRPr lang="en-US" dirty="0">
              <a:solidFill>
                <a:schemeClr val="accent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A064D16E-17B3-754D-B4D5-43FA4E3F211D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3288" y="4130"/>
            <a:ext cx="1925638" cy="1017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A4968E2-5AFD-7A4E-AFFB-E72D70B25F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800" y="1120023"/>
            <a:ext cx="3469650" cy="3033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956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141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Cambria</vt:lpstr>
      <vt:lpstr>Garamond</vt:lpstr>
      <vt:lpstr>Helvetica Neue Medium</vt:lpstr>
      <vt:lpstr>Office Theme</vt:lpstr>
      <vt:lpstr>  International Symposium  “Ancient Strategies of Medical Authority”  3rd March 2026, 10.00-14.30 Eastern Hall, Academy of Athens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Symposium  “Ancient Strategies of Medical Authority”  3rd March 2026, 10.00-14.30 Eastern Hall, Academy of Athens</dc:title>
  <dc:creator>Sofia Xenofontos</dc:creator>
  <cp:lastModifiedBy>Athena Bazou</cp:lastModifiedBy>
  <cp:revision>6</cp:revision>
  <dcterms:created xsi:type="dcterms:W3CDTF">2026-02-11T12:33:19Z</dcterms:created>
  <dcterms:modified xsi:type="dcterms:W3CDTF">2026-02-15T21:16:22Z</dcterms:modified>
</cp:coreProperties>
</file>