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3" name="Maria Petropoulou"/>
  <p:cmAuthor clrIdx="1" id="1" initials="" lastIdx="1" name="Stavros Dimitrakoudis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2-27T06:56:08.704">
    <p:pos x="737" y="507"/>
    <p:text>From this paper: https://iopscience.iop.org/article/10.3847/1538-4357/abee7a
You may want to focus on magnetically dominated jets, saying that if there is an instability can trigger locally reconnection</p:text>
  </p:cm>
  <p:cm authorId="0" idx="2" dt="2026-02-27T06:56:08.704">
    <p:pos x="737" y="507"/>
    <p:text>I propose to keep this slide and add references about one-zone models invoking reconnection as emission.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6-03-01T19:07:39.243">
    <p:pos x="2578" y="396"/>
    <p:text>maybe adding a plot that shows the comparison between the volumes of a sphere and a frostum as function of z would be helpful for the audience</p:text>
  </p:cm>
  <p:cm authorId="1" idx="1" dt="2026-03-01T19:07:39.243">
    <p:pos x="2578" y="396"/>
    <p:text>the way dz is calculated the volumes are actually the same. It's the average radius that changes. I added a plot for that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39ed6cfa8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39ed6cfa8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cb8eee0e1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cb8eee0e1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6c18bbfd55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6c18bbfd55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cb8eee0e13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cb8eee0e1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6c18bbfd55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6c18bbfd5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39ed6cfa87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39ed6cfa87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39ed6cfa87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39ed6cfa87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6c18bbfd55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6c18bbfd55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39ed6cfa87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39ed6cfa8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77f99a262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77f99a262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39ed6cfa87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39ed6cfa87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39ed6cfa87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39ed6cfa87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39ed6cfa87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39ed6cfa87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39ed6cfa87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39ed6cfa87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39ed6cfa87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39ed6cfa87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6b08036864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6b08036864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77f99a2622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77f99a262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955e09a0c4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955e09a0c4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6b08036864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6b08036864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955e09a0c4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955e09a0c4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3a10500ce6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3a10500ce6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39ed6cfa87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39ed6cfa87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3a10500ce6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3a10500ce6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39ed6cfa87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339ed6cfa87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3a10500ce6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3a10500ce6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39ed6cfa87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39ed6cfa87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comments" Target="../comments/comment1.xml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hyperlink" Target="http://drive.google.com/file/d/11bGZY-pPOLr6In4jJ63TiPDGM-Cs08CR/view" TargetMode="External"/><Relationship Id="rId6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1.png"/><Relationship Id="rId7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19.png"/><Relationship Id="rId6" Type="http://schemas.openxmlformats.org/officeDocument/2006/relationships/image" Target="../media/image27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4.png"/><Relationship Id="rId11" Type="http://schemas.openxmlformats.org/officeDocument/2006/relationships/image" Target="../media/image11.png"/><Relationship Id="rId10" Type="http://schemas.openxmlformats.org/officeDocument/2006/relationships/image" Target="../media/image25.png"/><Relationship Id="rId9" Type="http://schemas.openxmlformats.org/officeDocument/2006/relationships/image" Target="../media/image22.png"/><Relationship Id="rId5" Type="http://schemas.openxmlformats.org/officeDocument/2006/relationships/image" Target="../media/image9.png"/><Relationship Id="rId6" Type="http://schemas.openxmlformats.org/officeDocument/2006/relationships/image" Target="../media/image24.png"/><Relationship Id="rId7" Type="http://schemas.openxmlformats.org/officeDocument/2006/relationships/image" Target="../media/image10.png"/><Relationship Id="rId8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33.png"/><Relationship Id="rId6" Type="http://schemas.openxmlformats.org/officeDocument/2006/relationships/image" Target="../media/image23.png"/><Relationship Id="rId7" Type="http://schemas.openxmlformats.org/officeDocument/2006/relationships/image" Target="../media/image14.png"/><Relationship Id="rId8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3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comments" Target="../comments/comment2.xml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21.png"/><Relationship Id="rId7" Type="http://schemas.openxmlformats.org/officeDocument/2006/relationships/image" Target="../media/image18.png"/><Relationship Id="rId8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6.png"/><Relationship Id="rId7" Type="http://schemas.openxmlformats.org/officeDocument/2006/relationships/hyperlink" Target="https://github.com/mariapetro/LeHaMoC" TargetMode="External"/><Relationship Id="rId8" Type="http://schemas.openxmlformats.org/officeDocument/2006/relationships/image" Target="../media/image4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35.png"/><Relationship Id="rId6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39.png"/><Relationship Id="rId6" Type="http://schemas.openxmlformats.org/officeDocument/2006/relationships/image" Target="../media/image31.png"/><Relationship Id="rId7" Type="http://schemas.openxmlformats.org/officeDocument/2006/relationships/image" Target="../media/image4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31.png"/><Relationship Id="rId6" Type="http://schemas.openxmlformats.org/officeDocument/2006/relationships/image" Target="../media/image3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31.png"/><Relationship Id="rId6" Type="http://schemas.openxmlformats.org/officeDocument/2006/relationships/image" Target="../media/image3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41.png"/><Relationship Id="rId6" Type="http://schemas.openxmlformats.org/officeDocument/2006/relationships/image" Target="../media/image3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43.png"/><Relationship Id="rId6" Type="http://schemas.openxmlformats.org/officeDocument/2006/relationships/image" Target="../media/image3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4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55.png"/><Relationship Id="rId6" Type="http://schemas.openxmlformats.org/officeDocument/2006/relationships/image" Target="../media/image4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51.png"/><Relationship Id="rId6" Type="http://schemas.openxmlformats.org/officeDocument/2006/relationships/image" Target="../media/image5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5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4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46.png"/><Relationship Id="rId6" Type="http://schemas.openxmlformats.org/officeDocument/2006/relationships/image" Target="../media/image4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57.png"/><Relationship Id="rId5" Type="http://schemas.openxmlformats.org/officeDocument/2006/relationships/image" Target="../media/image54.png"/><Relationship Id="rId6" Type="http://schemas.openxmlformats.org/officeDocument/2006/relationships/image" Target="../media/image52.png"/><Relationship Id="rId7" Type="http://schemas.openxmlformats.org/officeDocument/2006/relationships/image" Target="../media/image56.png"/><Relationship Id="rId8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519150"/>
            <a:ext cx="8520600" cy="166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Electromagnetic signatures of gradual magnetic dissipation in leptohadronic jets from supermassive black holes</a:t>
            </a:r>
            <a:endParaRPr sz="32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786800"/>
            <a:ext cx="8520600" cy="97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S. Dimitrakoudis</a:t>
            </a:r>
            <a:br>
              <a:rPr lang="en"/>
            </a:b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32"/>
              <a:t>In collaboration with:</a:t>
            </a:r>
            <a:r>
              <a:rPr lang="en" sz="2132"/>
              <a:t> M. Petropoulou, D. Giannios, and S. I. Stathopoulos</a:t>
            </a:r>
            <a:endParaRPr sz="2132"/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1983750" y="3828500"/>
            <a:ext cx="5176500" cy="63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Department of Physics, </a:t>
            </a:r>
            <a:endParaRPr sz="1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National and Kapodistrian University of Athens</a:t>
            </a:r>
            <a:endParaRPr sz="1900"/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</a:t>
            </a:r>
            <a:r>
              <a:rPr lang="en" sz="1800">
                <a:solidFill>
                  <a:schemeClr val="lt1"/>
                </a:solidFill>
              </a:rPr>
              <a:t>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1242950" y="0"/>
            <a:ext cx="65550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AGN jets: a multi-scale </a:t>
            </a:r>
            <a:r>
              <a:rPr lang="en" sz="1900">
                <a:solidFill>
                  <a:schemeClr val="lt1"/>
                </a:solidFill>
              </a:rPr>
              <a:t>physics laboratory</a:t>
            </a:r>
            <a:endParaRPr sz="1900">
              <a:solidFill>
                <a:schemeClr val="lt1"/>
              </a:solidFill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2638" y="940638"/>
            <a:ext cx="7018726" cy="347849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278025" y="4497500"/>
            <a:ext cx="1275600" cy="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0" y="666350"/>
            <a:ext cx="3353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Marscher </a:t>
            </a:r>
            <a:r>
              <a:rPr lang="en" sz="1100">
                <a:solidFill>
                  <a:schemeClr val="dk1"/>
                </a:solidFill>
              </a:rPr>
              <a:t> (2009)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/>
        </p:nvSpPr>
        <p:spPr>
          <a:xfrm>
            <a:off x="1529150" y="0"/>
            <a:ext cx="61002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Local dissipation due to </a:t>
            </a:r>
            <a:r>
              <a:rPr lang="en" sz="1900">
                <a:solidFill>
                  <a:schemeClr val="lt1"/>
                </a:solidFill>
              </a:rPr>
              <a:t>reconnection in the jet</a:t>
            </a:r>
            <a:endParaRPr sz="1900">
              <a:solidFill>
                <a:schemeClr val="lt1"/>
              </a:solidFill>
            </a:endParaRPr>
          </a:p>
        </p:txBody>
      </p:sp>
      <p:sp>
        <p:nvSpPr>
          <p:cNvPr id="81" name="Google Shape;81;p15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71255" y="805924"/>
            <a:ext cx="6846927" cy="3333412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5"/>
          <p:cNvSpPr txBox="1"/>
          <p:nvPr/>
        </p:nvSpPr>
        <p:spPr>
          <a:xfrm>
            <a:off x="47750" y="4317100"/>
            <a:ext cx="2065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Kadowaki et al. 2021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 txBox="1"/>
          <p:nvPr/>
        </p:nvSpPr>
        <p:spPr>
          <a:xfrm>
            <a:off x="1471900" y="0"/>
            <a:ext cx="62637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The “striped wind” model</a:t>
            </a:r>
            <a:r>
              <a:rPr lang="en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1171850" y="4170075"/>
            <a:ext cx="3353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Spruit+ (2001)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93" name="Google Shape;93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1150" y="956491"/>
            <a:ext cx="4334494" cy="3333126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 txBox="1"/>
          <p:nvPr/>
        </p:nvSpPr>
        <p:spPr>
          <a:xfrm>
            <a:off x="5180675" y="1459525"/>
            <a:ext cx="34956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outflow field becomes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“pancake” of toroidal flux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kink instability leads to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magnetic</a:t>
            </a:r>
            <a:r>
              <a:rPr lang="en"/>
              <a:t> reconnection</a:t>
            </a:r>
            <a:endParaRPr/>
          </a:p>
        </p:txBody>
      </p:sp>
      <p:sp>
        <p:nvSpPr>
          <p:cNvPr id="95" name="Google Shape;95;p16"/>
          <p:cNvSpPr txBox="1"/>
          <p:nvPr/>
        </p:nvSpPr>
        <p:spPr>
          <a:xfrm>
            <a:off x="5251925" y="3047525"/>
            <a:ext cx="3353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Drenkhahn (2002)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Drenkhahn &amp; </a:t>
            </a:r>
            <a:r>
              <a:rPr lang="en" sz="1100">
                <a:solidFill>
                  <a:schemeClr val="dk1"/>
                </a:solidFill>
              </a:rPr>
              <a:t>Spruit+ (2002)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Giannios (2006)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2" name="Google Shape;10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7"/>
          <p:cNvSpPr txBox="1"/>
          <p:nvPr/>
        </p:nvSpPr>
        <p:spPr>
          <a:xfrm>
            <a:off x="717182" y="1042600"/>
            <a:ext cx="19938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54350" lIns="54350" spcFirstLastPara="1" rIns="54350" wrap="square" tIns="543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29">
                <a:solidFill>
                  <a:schemeClr val="lt1"/>
                </a:solidFill>
              </a:rPr>
              <a:t>Gradual dissipation jet model</a:t>
            </a:r>
            <a:endParaRPr sz="1129">
              <a:solidFill>
                <a:schemeClr val="lt1"/>
              </a:solidFill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3784250" y="4205300"/>
            <a:ext cx="1223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Parfrey+ (2016)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107" name="Google Shape;107;p17" title="BHjet_prograde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6534" y="1001225"/>
            <a:ext cx="2938550" cy="2938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7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Gradual dissipation jet model</a:t>
            </a:r>
            <a:endParaRPr sz="19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4" name="Google Shape;11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Gradual dissipation jet model</a:t>
            </a:r>
            <a:endParaRPr sz="1900">
              <a:solidFill>
                <a:schemeClr val="lt1"/>
              </a:solidFill>
            </a:endParaRPr>
          </a:p>
        </p:txBody>
      </p:sp>
      <p:sp>
        <p:nvSpPr>
          <p:cNvPr id="117" name="Google Shape;117;p18"/>
          <p:cNvSpPr txBox="1"/>
          <p:nvPr/>
        </p:nvSpPr>
        <p:spPr>
          <a:xfrm>
            <a:off x="5251913" y="4309225"/>
            <a:ext cx="3353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Giannios &amp; Uzdensky (2019)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118" name="Google Shape;118;p18"/>
          <p:cNvSpPr txBox="1"/>
          <p:nvPr/>
        </p:nvSpPr>
        <p:spPr>
          <a:xfrm>
            <a:off x="5251925" y="619656"/>
            <a:ext cx="34956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magnetorotational instability (MRI)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6A5AF"/>
                </a:solidFill>
              </a:rPr>
              <a:t>leads to</a:t>
            </a:r>
            <a:endParaRPr>
              <a:solidFill>
                <a:srgbClr val="76A5A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reconnection in the jet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6A5AF"/>
                </a:solidFill>
              </a:rPr>
              <a:t>which </a:t>
            </a:r>
            <a:endParaRPr>
              <a:solidFill>
                <a:srgbClr val="76A5A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dissipates energy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6A5AF"/>
                </a:solidFill>
              </a:rPr>
              <a:t>and</a:t>
            </a:r>
            <a:endParaRPr>
              <a:solidFill>
                <a:srgbClr val="76A5A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drives bulk flow and particle acceleration</a:t>
            </a:r>
            <a:endParaRPr/>
          </a:p>
        </p:txBody>
      </p:sp>
      <p:pic>
        <p:nvPicPr>
          <p:cNvPr id="119" name="Google Shape;119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207" y="801325"/>
            <a:ext cx="4267201" cy="360596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/>
        </p:nvSpPr>
        <p:spPr>
          <a:xfrm>
            <a:off x="4179757" y="3503225"/>
            <a:ext cx="1223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Parfrey+ (2016)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121" name="Google Shape;121;p18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122" name="Google Shape;12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69043" y="2275575"/>
            <a:ext cx="1987324" cy="145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40906" y="3726350"/>
            <a:ext cx="2964119" cy="58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9" name="Google Shape;12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9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Gradual dissipation jet model</a:t>
            </a:r>
            <a:endParaRPr sz="1900">
              <a:solidFill>
                <a:schemeClr val="lt1"/>
              </a:solidFill>
            </a:endParaRPr>
          </a:p>
        </p:txBody>
      </p:sp>
      <p:sp>
        <p:nvSpPr>
          <p:cNvPr id="132" name="Google Shape;132;p19"/>
          <p:cNvSpPr txBox="1"/>
          <p:nvPr/>
        </p:nvSpPr>
        <p:spPr>
          <a:xfrm>
            <a:off x="940038" y="743813"/>
            <a:ext cx="335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51C75"/>
                </a:solidFill>
              </a:rPr>
              <a:t>Conserved quantities:</a:t>
            </a:r>
            <a:endParaRPr sz="1500">
              <a:solidFill>
                <a:srgbClr val="351C75"/>
              </a:solidFill>
            </a:endParaRPr>
          </a:p>
        </p:txBody>
      </p:sp>
      <p:pic>
        <p:nvPicPr>
          <p:cNvPr id="133" name="Google Shape;13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6487" y="3153850"/>
            <a:ext cx="1920975" cy="26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 txBox="1"/>
          <p:nvPr/>
        </p:nvSpPr>
        <p:spPr>
          <a:xfrm>
            <a:off x="870338" y="2722750"/>
            <a:ext cx="335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351C75"/>
                </a:solidFill>
              </a:rPr>
              <a:t>Additional parameters</a:t>
            </a:r>
            <a:r>
              <a:rPr lang="en" sz="1500">
                <a:solidFill>
                  <a:srgbClr val="351C75"/>
                </a:solidFill>
              </a:rPr>
              <a:t>:</a:t>
            </a:r>
            <a:endParaRPr sz="1500">
              <a:solidFill>
                <a:srgbClr val="351C75"/>
              </a:solidFill>
            </a:endParaRPr>
          </a:p>
        </p:txBody>
      </p:sp>
      <p:sp>
        <p:nvSpPr>
          <p:cNvPr id="135" name="Google Shape;135;p19"/>
          <p:cNvSpPr txBox="1"/>
          <p:nvPr/>
        </p:nvSpPr>
        <p:spPr>
          <a:xfrm>
            <a:off x="1168638" y="3474950"/>
            <a:ext cx="335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: jet opening angle </a:t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136" name="Google Shape;13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00007" y="3554113"/>
            <a:ext cx="238125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9"/>
          <p:cNvSpPr txBox="1"/>
          <p:nvPr/>
        </p:nvSpPr>
        <p:spPr>
          <a:xfrm>
            <a:off x="940038" y="3873900"/>
            <a:ext cx="3804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α:</a:t>
            </a:r>
            <a:r>
              <a:rPr lang="en" sz="1500">
                <a:solidFill>
                  <a:schemeClr val="dk1"/>
                </a:solidFill>
              </a:rPr>
              <a:t> </a:t>
            </a:r>
            <a:r>
              <a:rPr lang="en" sz="1500">
                <a:solidFill>
                  <a:schemeClr val="dk1"/>
                </a:solidFill>
              </a:rPr>
              <a:t>power-law index</a:t>
            </a:r>
            <a:r>
              <a:rPr lang="en" sz="1500">
                <a:solidFill>
                  <a:schemeClr val="dk1"/>
                </a:solidFill>
              </a:rPr>
              <a:t> of loop size distribution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38" name="Google Shape;138;p19"/>
          <p:cNvSpPr txBox="1"/>
          <p:nvPr/>
        </p:nvSpPr>
        <p:spPr>
          <a:xfrm>
            <a:off x="4851263" y="3093963"/>
            <a:ext cx="335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z</a:t>
            </a:r>
            <a:r>
              <a:rPr lang="en" sz="1500">
                <a:solidFill>
                  <a:schemeClr val="dk1"/>
                </a:solidFill>
              </a:rPr>
              <a:t>: distance along jet axis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39" name="Google Shape;139;p19"/>
          <p:cNvSpPr txBox="1"/>
          <p:nvPr/>
        </p:nvSpPr>
        <p:spPr>
          <a:xfrm>
            <a:off x="1115488" y="1142725"/>
            <a:ext cx="335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:</a:t>
            </a:r>
            <a:r>
              <a:rPr lang="en" sz="1500">
                <a:solidFill>
                  <a:schemeClr val="dk1"/>
                </a:solidFill>
              </a:rPr>
              <a:t> jet power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40" name="Google Shape;140;p19"/>
          <p:cNvSpPr txBox="1"/>
          <p:nvPr/>
        </p:nvSpPr>
        <p:spPr>
          <a:xfrm>
            <a:off x="4851263" y="3492888"/>
            <a:ext cx="335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s</a:t>
            </a:r>
            <a:r>
              <a:rPr lang="en" sz="1500">
                <a:solidFill>
                  <a:schemeClr val="dk1"/>
                </a:solidFill>
              </a:rPr>
              <a:t>: electron power-law slope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41" name="Google Shape;141;p19"/>
          <p:cNvSpPr txBox="1"/>
          <p:nvPr/>
        </p:nvSpPr>
        <p:spPr>
          <a:xfrm>
            <a:off x="4851263" y="3855913"/>
            <a:ext cx="335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θ</a:t>
            </a:r>
            <a:r>
              <a:rPr baseline="-25000" lang="en" sz="1500">
                <a:solidFill>
                  <a:schemeClr val="dk1"/>
                </a:solidFill>
              </a:rPr>
              <a:t>obs</a:t>
            </a:r>
            <a:r>
              <a:rPr lang="en" sz="1500">
                <a:solidFill>
                  <a:schemeClr val="dk1"/>
                </a:solidFill>
              </a:rPr>
              <a:t>: viewing angle</a:t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142" name="Google Shape;14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40057" y="1558225"/>
            <a:ext cx="4836780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9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144" name="Google Shape;14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40046" y="1245266"/>
            <a:ext cx="171450" cy="21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938" y="1486187"/>
            <a:ext cx="3064550" cy="204812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1" name="Google Shape;15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0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Gradual dissipation jet model</a:t>
            </a:r>
            <a:endParaRPr sz="1900">
              <a:solidFill>
                <a:schemeClr val="lt1"/>
              </a:solidFill>
            </a:endParaRPr>
          </a:p>
        </p:txBody>
      </p:sp>
      <p:sp>
        <p:nvSpPr>
          <p:cNvPr id="154" name="Google Shape;154;p20"/>
          <p:cNvSpPr txBox="1"/>
          <p:nvPr/>
        </p:nvSpPr>
        <p:spPr>
          <a:xfrm>
            <a:off x="3538925" y="768800"/>
            <a:ext cx="5253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- </a:t>
            </a:r>
            <a:r>
              <a:rPr lang="en" sz="1500">
                <a:solidFill>
                  <a:schemeClr val="accent1"/>
                </a:solidFill>
              </a:rPr>
              <a:t>slope</a:t>
            </a:r>
            <a:r>
              <a:rPr lang="en" sz="1500">
                <a:solidFill>
                  <a:schemeClr val="dk1"/>
                </a:solidFill>
              </a:rPr>
              <a:t> is derived from </a:t>
            </a:r>
            <a:r>
              <a:rPr lang="en" sz="1500">
                <a:solidFill>
                  <a:schemeClr val="accent1"/>
                </a:solidFill>
              </a:rPr>
              <a:t>σ</a:t>
            </a:r>
            <a:r>
              <a:rPr lang="en" sz="1500">
                <a:solidFill>
                  <a:schemeClr val="dk1"/>
                </a:solidFill>
              </a:rPr>
              <a:t> (PIC simulations)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- </a:t>
            </a:r>
            <a:r>
              <a:rPr lang="en" sz="1500">
                <a:solidFill>
                  <a:schemeClr val="accent1"/>
                </a:solidFill>
              </a:rPr>
              <a:t>σ</a:t>
            </a:r>
            <a:r>
              <a:rPr lang="en" sz="1500">
                <a:solidFill>
                  <a:schemeClr val="dk1"/>
                </a:solidFill>
              </a:rPr>
              <a:t> is derived from: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w</a:t>
            </a:r>
            <a:r>
              <a:rPr lang="en" sz="1500">
                <a:solidFill>
                  <a:schemeClr val="dk1"/>
                </a:solidFill>
              </a:rPr>
              <a:t>here χ is derived from α and      :</a:t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155" name="Google Shape;155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25000" y="1383196"/>
            <a:ext cx="2202075" cy="5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99579" y="2422348"/>
            <a:ext cx="4273120" cy="729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84773" y="3237786"/>
            <a:ext cx="1989478" cy="331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02266" y="1993996"/>
            <a:ext cx="263199" cy="27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84775" y="3609866"/>
            <a:ext cx="4807260" cy="29020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0"/>
          <p:cNvSpPr txBox="1"/>
          <p:nvPr/>
        </p:nvSpPr>
        <p:spPr>
          <a:xfrm>
            <a:off x="5674250" y="4218950"/>
            <a:ext cx="3353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Giannios &amp; Uzdensky (2019)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161" name="Google Shape;161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36725" y="3877075"/>
            <a:ext cx="323850" cy="3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0"/>
          <p:cNvSpPr txBox="1"/>
          <p:nvPr/>
        </p:nvSpPr>
        <p:spPr>
          <a:xfrm>
            <a:off x="2376725" y="2449775"/>
            <a:ext cx="756300" cy="3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</a:rPr>
              <a:t>Hard</a:t>
            </a:r>
            <a:endParaRPr sz="1800">
              <a:solidFill>
                <a:schemeClr val="accent1"/>
              </a:solidFill>
            </a:endParaRPr>
          </a:p>
        </p:txBody>
      </p:sp>
      <p:sp>
        <p:nvSpPr>
          <p:cNvPr id="163" name="Google Shape;163;p20"/>
          <p:cNvSpPr txBox="1"/>
          <p:nvPr/>
        </p:nvSpPr>
        <p:spPr>
          <a:xfrm>
            <a:off x="700325" y="2449775"/>
            <a:ext cx="756300" cy="3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</a:rPr>
              <a:t>Soft</a:t>
            </a:r>
            <a:endParaRPr sz="1800">
              <a:solidFill>
                <a:schemeClr val="accent1"/>
              </a:solidFill>
            </a:endParaRPr>
          </a:p>
        </p:txBody>
      </p:sp>
      <p:cxnSp>
        <p:nvCxnSpPr>
          <p:cNvPr id="164" name="Google Shape;164;p20"/>
          <p:cNvCxnSpPr/>
          <p:nvPr/>
        </p:nvCxnSpPr>
        <p:spPr>
          <a:xfrm rot="10800000">
            <a:off x="1455625" y="1569650"/>
            <a:ext cx="0" cy="160590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65" name="Google Shape;165;p20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1" name="Google Shape;17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1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Gradual dissipation jet model</a:t>
            </a:r>
            <a:endParaRPr sz="1900">
              <a:solidFill>
                <a:schemeClr val="lt1"/>
              </a:solidFill>
            </a:endParaRPr>
          </a:p>
        </p:txBody>
      </p:sp>
      <p:pic>
        <p:nvPicPr>
          <p:cNvPr id="174" name="Google Shape;17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0375" y="1245675"/>
            <a:ext cx="3790950" cy="7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60375" y="2398700"/>
            <a:ext cx="5734050" cy="7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60375" y="3616600"/>
            <a:ext cx="173355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1"/>
          <p:cNvSpPr txBox="1"/>
          <p:nvPr/>
        </p:nvSpPr>
        <p:spPr>
          <a:xfrm>
            <a:off x="3769625" y="3580288"/>
            <a:ext cx="335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1"/>
                </a:solidFill>
              </a:rPr>
              <a:t>injection power in comoving frame</a:t>
            </a:r>
            <a:endParaRPr sz="1500">
              <a:solidFill>
                <a:schemeClr val="accent1"/>
              </a:solidFill>
            </a:endParaRPr>
          </a:p>
        </p:txBody>
      </p:sp>
      <p:sp>
        <p:nvSpPr>
          <p:cNvPr id="178" name="Google Shape;178;p21"/>
          <p:cNvSpPr txBox="1"/>
          <p:nvPr/>
        </p:nvSpPr>
        <p:spPr>
          <a:xfrm>
            <a:off x="5436625" y="1414150"/>
            <a:ext cx="335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1"/>
                </a:solidFill>
              </a:rPr>
              <a:t>differential energy dissipation rate</a:t>
            </a:r>
            <a:endParaRPr sz="1500">
              <a:solidFill>
                <a:schemeClr val="accent1"/>
              </a:solidFill>
            </a:endParaRPr>
          </a:p>
        </p:txBody>
      </p:sp>
      <p:sp>
        <p:nvSpPr>
          <p:cNvPr id="179" name="Google Shape;179;p21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80" name="Google Shape;180;p21"/>
          <p:cNvSpPr/>
          <p:nvPr/>
        </p:nvSpPr>
        <p:spPr>
          <a:xfrm>
            <a:off x="1112025" y="2315975"/>
            <a:ext cx="5882400" cy="982800"/>
          </a:xfrm>
          <a:prstGeom prst="rect">
            <a:avLst/>
          </a:prstGeom>
          <a:solidFill>
            <a:srgbClr val="8FB8FF">
              <a:alpha val="218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1" name="Google Shape;181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97225" y="2515938"/>
            <a:ext cx="1292494" cy="58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7" name="Google Shape;18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2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Our segmented jet model</a:t>
            </a:r>
            <a:endParaRPr sz="1900">
              <a:solidFill>
                <a:schemeClr val="lt1"/>
              </a:solidFill>
            </a:endParaRPr>
          </a:p>
        </p:txBody>
      </p:sp>
      <p:pic>
        <p:nvPicPr>
          <p:cNvPr id="190" name="Google Shape;19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818750"/>
            <a:ext cx="8559226" cy="3692066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2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7" name="Google Shape;19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3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Segment shape</a:t>
            </a:r>
            <a:endParaRPr sz="1900">
              <a:solidFill>
                <a:schemeClr val="lt1"/>
              </a:solidFill>
            </a:endParaRPr>
          </a:p>
        </p:txBody>
      </p:sp>
      <p:pic>
        <p:nvPicPr>
          <p:cNvPr id="200" name="Google Shape;20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1150" y="629400"/>
            <a:ext cx="2552032" cy="3949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93075" y="629398"/>
            <a:ext cx="2942924" cy="218452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3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203" name="Google Shape;203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41374" y="2714200"/>
            <a:ext cx="2760399" cy="186502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3"/>
          <p:cNvSpPr txBox="1"/>
          <p:nvPr/>
        </p:nvSpPr>
        <p:spPr>
          <a:xfrm>
            <a:off x="6940525" y="2813925"/>
            <a:ext cx="19413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Average radius of frustum vs average radius of ellipsoid with distance (same volume or observer frame sphere)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0" name="Google Shape;21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4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Setup</a:t>
            </a:r>
            <a:endParaRPr sz="1900">
              <a:solidFill>
                <a:schemeClr val="lt1"/>
              </a:solidFill>
            </a:endParaRPr>
          </a:p>
        </p:txBody>
      </p:sp>
      <p:pic>
        <p:nvPicPr>
          <p:cNvPr id="213" name="Google Shape;213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9075" y="841350"/>
            <a:ext cx="1407975" cy="155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2875" y="2472425"/>
            <a:ext cx="2544550" cy="187892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4"/>
          <p:cNvSpPr txBox="1"/>
          <p:nvPr/>
        </p:nvSpPr>
        <p:spPr>
          <a:xfrm>
            <a:off x="1838450" y="988100"/>
            <a:ext cx="2243700" cy="13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Numerical density of particles computed in time and energy through partial differential equations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216" name="Google Shape;216;p24"/>
          <p:cNvSpPr txBox="1"/>
          <p:nvPr/>
        </p:nvSpPr>
        <p:spPr>
          <a:xfrm>
            <a:off x="3847263" y="4309225"/>
            <a:ext cx="1559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Stathopoulos+ (2023)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217" name="Google Shape;217;p24"/>
          <p:cNvSpPr txBox="1"/>
          <p:nvPr/>
        </p:nvSpPr>
        <p:spPr>
          <a:xfrm>
            <a:off x="5464075" y="4260325"/>
            <a:ext cx="3636600" cy="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https://github.com/mariapetro/LeHaMoC</a:t>
            </a:r>
            <a:endParaRPr sz="1500">
              <a:solidFill>
                <a:srgbClr val="C9211E"/>
              </a:solidFill>
            </a:endParaRPr>
          </a:p>
        </p:txBody>
      </p:sp>
      <p:sp>
        <p:nvSpPr>
          <p:cNvPr id="218" name="Google Shape;218;p24"/>
          <p:cNvSpPr txBox="1"/>
          <p:nvPr/>
        </p:nvSpPr>
        <p:spPr>
          <a:xfrm>
            <a:off x="-88950" y="567625"/>
            <a:ext cx="3918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1"/>
                </a:solidFill>
              </a:rPr>
              <a:t>Open-source lepto-hadronic code in Python</a:t>
            </a:r>
            <a:endParaRPr sz="1500">
              <a:solidFill>
                <a:schemeClr val="accent1"/>
              </a:solidFill>
            </a:endParaRPr>
          </a:p>
        </p:txBody>
      </p:sp>
      <p:sp>
        <p:nvSpPr>
          <p:cNvPr id="219" name="Google Shape;219;p24"/>
          <p:cNvSpPr txBox="1"/>
          <p:nvPr/>
        </p:nvSpPr>
        <p:spPr>
          <a:xfrm>
            <a:off x="4648275" y="615550"/>
            <a:ext cx="4148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List of parameters for following slides</a:t>
            </a:r>
            <a:endParaRPr sz="1500">
              <a:solidFill>
                <a:schemeClr val="dk1"/>
              </a:solidFill>
            </a:endParaRPr>
          </a:p>
        </p:txBody>
      </p:sp>
      <p:cxnSp>
        <p:nvCxnSpPr>
          <p:cNvPr id="220" name="Google Shape;220;p24"/>
          <p:cNvCxnSpPr/>
          <p:nvPr/>
        </p:nvCxnSpPr>
        <p:spPr>
          <a:xfrm>
            <a:off x="4098150" y="760400"/>
            <a:ext cx="0" cy="3185700"/>
          </a:xfrm>
          <a:prstGeom prst="straightConnector1">
            <a:avLst/>
          </a:prstGeom>
          <a:noFill/>
          <a:ln cap="flat" cmpd="sng" w="9525">
            <a:solidFill>
              <a:srgbClr val="8E7CC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1" name="Google Shape;221;p24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222" name="Google Shape;222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2625" y="3946089"/>
            <a:ext cx="1395025" cy="2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48275" y="1183450"/>
            <a:ext cx="3839333" cy="2610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9" name="Google Shape;2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5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Selected scenarios</a:t>
            </a:r>
            <a:endParaRPr sz="1900">
              <a:solidFill>
                <a:schemeClr val="lt1"/>
              </a:solidFill>
            </a:endParaRPr>
          </a:p>
        </p:txBody>
      </p:sp>
      <p:pic>
        <p:nvPicPr>
          <p:cNvPr id="232" name="Google Shape;23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57225" y="876975"/>
            <a:ext cx="5986776" cy="3150936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5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234" name="Google Shape;234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6800" y="754324"/>
            <a:ext cx="2990426" cy="3452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0" name="Google Shape;24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25304" y="629400"/>
            <a:ext cx="5956722" cy="32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6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244" name="Google Shape;244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525270"/>
            <a:ext cx="4394302" cy="2976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99102" y="1525270"/>
            <a:ext cx="4292498" cy="2932997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6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Selected scenarios</a:t>
            </a:r>
            <a:endParaRPr sz="1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2" name="Google Shape;25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7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255" name="Google Shape;255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5270"/>
            <a:ext cx="4394302" cy="2976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99102" y="1529688"/>
            <a:ext cx="4292498" cy="2955799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7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Selected scenarios</a:t>
            </a:r>
            <a:endParaRPr sz="1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3" name="Google Shape;26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8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266" name="Google Shape;26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5270"/>
            <a:ext cx="4394302" cy="2976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28652" y="1525280"/>
            <a:ext cx="4292498" cy="2861666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8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Selected scenarios</a:t>
            </a:r>
            <a:endParaRPr sz="1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74" name="Google Shape;27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9"/>
          <p:cNvSpPr txBox="1"/>
          <p:nvPr/>
        </p:nvSpPr>
        <p:spPr>
          <a:xfrm>
            <a:off x="1445700" y="581650"/>
            <a:ext cx="6252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Electron retention: for segment at distance z, all electrons at steady state in previous segments down to z/2 are still in it </a:t>
            </a:r>
            <a:endParaRPr sz="1500">
              <a:solidFill>
                <a:schemeClr val="dk1"/>
              </a:solidFill>
            </a:endParaRPr>
          </a:p>
        </p:txBody>
      </p:sp>
      <p:cxnSp>
        <p:nvCxnSpPr>
          <p:cNvPr id="277" name="Google Shape;277;p29"/>
          <p:cNvCxnSpPr/>
          <p:nvPr/>
        </p:nvCxnSpPr>
        <p:spPr>
          <a:xfrm>
            <a:off x="6924500" y="1101125"/>
            <a:ext cx="51900" cy="18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8" name="Google Shape;278;p29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279" name="Google Shape;27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99102" y="1438325"/>
            <a:ext cx="4292498" cy="2921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380550"/>
            <a:ext cx="4394302" cy="297617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9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Selected scenarios</a:t>
            </a:r>
            <a:endParaRPr sz="1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7" name="Google Shape;28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0"/>
          <p:cNvSpPr txBox="1"/>
          <p:nvPr/>
        </p:nvSpPr>
        <p:spPr>
          <a:xfrm>
            <a:off x="1445700" y="581650"/>
            <a:ext cx="6252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Electron retention: for segment at distance z, all electrons at steady state in </a:t>
            </a:r>
            <a:r>
              <a:rPr i="1" lang="en" sz="1500">
                <a:solidFill>
                  <a:schemeClr val="dk1"/>
                </a:solidFill>
              </a:rPr>
              <a:t>all</a:t>
            </a:r>
            <a:r>
              <a:rPr lang="en" sz="1500">
                <a:solidFill>
                  <a:schemeClr val="dk1"/>
                </a:solidFill>
              </a:rPr>
              <a:t> previous segments are still in it </a:t>
            </a:r>
            <a:endParaRPr sz="1500">
              <a:solidFill>
                <a:schemeClr val="dk1"/>
              </a:solidFill>
            </a:endParaRPr>
          </a:p>
        </p:txBody>
      </p:sp>
      <p:cxnSp>
        <p:nvCxnSpPr>
          <p:cNvPr id="290" name="Google Shape;290;p30"/>
          <p:cNvCxnSpPr/>
          <p:nvPr/>
        </p:nvCxnSpPr>
        <p:spPr>
          <a:xfrm>
            <a:off x="6924500" y="1101125"/>
            <a:ext cx="51900" cy="18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91" name="Google Shape;29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398406"/>
            <a:ext cx="8957000" cy="3035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93750" y="1530385"/>
            <a:ext cx="1237175" cy="72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0"/>
          <p:cNvSpPr txBox="1"/>
          <p:nvPr/>
        </p:nvSpPr>
        <p:spPr>
          <a:xfrm>
            <a:off x="284790" y="1459220"/>
            <a:ext cx="2459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Zhang &amp; Giannios 2021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94" name="Google Shape;294;p30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295" name="Google Shape;295;p30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Selected scenarios</a:t>
            </a:r>
            <a:endParaRPr sz="1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1" name="Google Shape;30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1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Large scale jet emission</a:t>
            </a:r>
            <a:endParaRPr sz="1900">
              <a:solidFill>
                <a:schemeClr val="lt1"/>
              </a:solidFill>
            </a:endParaRPr>
          </a:p>
        </p:txBody>
      </p:sp>
      <p:sp>
        <p:nvSpPr>
          <p:cNvPr id="304" name="Google Shape;304;p31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05" name="Google Shape;305;p31"/>
          <p:cNvSpPr txBox="1"/>
          <p:nvPr/>
        </p:nvSpPr>
        <p:spPr>
          <a:xfrm>
            <a:off x="6918700" y="726325"/>
            <a:ext cx="201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Individual segments shown for two cases</a:t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306" name="Google Shape;30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1150" y="629400"/>
            <a:ext cx="5816103" cy="394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2" name="Google Shape;31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2"/>
          <p:cNvSpPr txBox="1"/>
          <p:nvPr/>
        </p:nvSpPr>
        <p:spPr>
          <a:xfrm>
            <a:off x="1445700" y="559500"/>
            <a:ext cx="6252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External photon field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315" name="Google Shape;315;p32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16" name="Google Shape;316;p32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Selected scenarios</a:t>
            </a:r>
            <a:endParaRPr sz="1900">
              <a:solidFill>
                <a:schemeClr val="lt1"/>
              </a:solidFill>
            </a:endParaRPr>
          </a:p>
        </p:txBody>
      </p:sp>
      <p:pic>
        <p:nvPicPr>
          <p:cNvPr id="317" name="Google Shape;31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5425" y="1223813"/>
            <a:ext cx="4134846" cy="276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671" y="1127400"/>
            <a:ext cx="4418930" cy="2986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24" name="Google Shape;32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3"/>
          <p:cNvSpPr txBox="1"/>
          <p:nvPr/>
        </p:nvSpPr>
        <p:spPr>
          <a:xfrm>
            <a:off x="1445700" y="559500"/>
            <a:ext cx="6252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Leptohadronic scenario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327" name="Google Shape;327;p33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328" name="Google Shape;32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07663" y="1358400"/>
            <a:ext cx="3196997" cy="3152417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3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Selected scenarios</a:t>
            </a:r>
            <a:endParaRPr sz="1900">
              <a:solidFill>
                <a:schemeClr val="lt1"/>
              </a:solidFill>
            </a:endParaRPr>
          </a:p>
        </p:txBody>
      </p:sp>
      <p:pic>
        <p:nvPicPr>
          <p:cNvPr id="330" name="Google Shape;330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127400"/>
            <a:ext cx="5136471" cy="3451825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3"/>
          <p:cNvSpPr/>
          <p:nvPr/>
        </p:nvSpPr>
        <p:spPr>
          <a:xfrm>
            <a:off x="3761550" y="1358400"/>
            <a:ext cx="73800" cy="4770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33"/>
          <p:cNvSpPr txBox="1"/>
          <p:nvPr/>
        </p:nvSpPr>
        <p:spPr>
          <a:xfrm>
            <a:off x="3049200" y="1057500"/>
            <a:ext cx="1498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neutrinos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38" name="Google Shape;33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4"/>
          <p:cNvSpPr txBox="1"/>
          <p:nvPr/>
        </p:nvSpPr>
        <p:spPr>
          <a:xfrm>
            <a:off x="2542200" y="0"/>
            <a:ext cx="40350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Comparison to another approach</a:t>
            </a:r>
            <a:endParaRPr sz="1900">
              <a:solidFill>
                <a:schemeClr val="lt1"/>
              </a:solidFill>
            </a:endParaRPr>
          </a:p>
        </p:txBody>
      </p:sp>
      <p:sp>
        <p:nvSpPr>
          <p:cNvPr id="341" name="Google Shape;341;p34"/>
          <p:cNvSpPr txBox="1"/>
          <p:nvPr/>
        </p:nvSpPr>
        <p:spPr>
          <a:xfrm>
            <a:off x="47750" y="4309225"/>
            <a:ext cx="3353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Stathopoulos &amp; Petropoulou (2025)</a:t>
            </a:r>
            <a:endParaRPr sz="1100">
              <a:solidFill>
                <a:schemeClr val="dk1"/>
              </a:solidFill>
            </a:endParaRPr>
          </a:p>
        </p:txBody>
      </p:sp>
      <p:cxnSp>
        <p:nvCxnSpPr>
          <p:cNvPr id="342" name="Google Shape;342;p34"/>
          <p:cNvCxnSpPr/>
          <p:nvPr/>
        </p:nvCxnSpPr>
        <p:spPr>
          <a:xfrm rot="10800000">
            <a:off x="6977600" y="929000"/>
            <a:ext cx="28200" cy="3312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3" name="Google Shape;343;p34"/>
          <p:cNvSpPr txBox="1"/>
          <p:nvPr/>
        </p:nvSpPr>
        <p:spPr>
          <a:xfrm>
            <a:off x="7109326" y="2491638"/>
            <a:ext cx="1227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</a:rPr>
              <a:t>distance</a:t>
            </a:r>
            <a:endParaRPr sz="1300">
              <a:solidFill>
                <a:schemeClr val="dk2"/>
              </a:solidFill>
            </a:endParaRPr>
          </a:p>
        </p:txBody>
      </p:sp>
      <p:pic>
        <p:nvPicPr>
          <p:cNvPr id="344" name="Google Shape;344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22200" y="703537"/>
            <a:ext cx="4474998" cy="3736427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4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51" name="Google Shape;35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5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Conclusions</a:t>
            </a:r>
            <a:endParaRPr sz="1900">
              <a:solidFill>
                <a:schemeClr val="lt1"/>
              </a:solidFill>
            </a:endParaRPr>
          </a:p>
        </p:txBody>
      </p:sp>
      <p:sp>
        <p:nvSpPr>
          <p:cNvPr id="354" name="Google Shape;354;p35"/>
          <p:cNvSpPr txBox="1"/>
          <p:nvPr/>
        </p:nvSpPr>
        <p:spPr>
          <a:xfrm>
            <a:off x="288150" y="894425"/>
            <a:ext cx="8588400" cy="4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We </a:t>
            </a:r>
            <a:r>
              <a:rPr lang="en" sz="1700"/>
              <a:t>calculated, for the first time,</a:t>
            </a:r>
            <a:r>
              <a:rPr lang="en" sz="1700"/>
              <a:t> blazar photon emission across the jet by taking into account photon spillage across different parts of the jet.</a:t>
            </a:r>
            <a:br>
              <a:rPr lang="en" sz="1700"/>
            </a:b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This </a:t>
            </a:r>
            <a:r>
              <a:rPr lang="en" sz="1700"/>
              <a:t>exploration</a:t>
            </a:r>
            <a:r>
              <a:rPr lang="en" sz="1700"/>
              <a:t> is performed in the physical framework of gradual magnetic dissipation for magnetically dominated jets.  </a:t>
            </a:r>
            <a:br>
              <a:rPr lang="en" sz="1700"/>
            </a:b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Inter-segment photon spillage is important for the inverse Compton hump. </a:t>
            </a:r>
            <a:endParaRPr sz="17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Neutrinos are only prominent in upstream segments.</a:t>
            </a:r>
            <a:br>
              <a:rPr lang="en" sz="1700"/>
            </a:b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SEDs have an almost universal shape, with a low Compton ratio. </a:t>
            </a:r>
            <a:endParaRPr sz="17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C9211E"/>
              </a:buClr>
              <a:buSzPts val="1700"/>
              <a:buChar char="●"/>
            </a:pPr>
            <a:r>
              <a:rPr b="1" lang="en" sz="1700">
                <a:solidFill>
                  <a:srgbClr val="C9211E"/>
                </a:solidFill>
              </a:rPr>
              <a:t>The code (adjustable for other dissipation schemes) will soon be </a:t>
            </a:r>
            <a:r>
              <a:rPr b="1" lang="en" sz="1700">
                <a:solidFill>
                  <a:srgbClr val="C9211E"/>
                </a:solidFill>
              </a:rPr>
              <a:t>available</a:t>
            </a:r>
            <a:r>
              <a:rPr b="1" lang="en" sz="1700">
                <a:solidFill>
                  <a:srgbClr val="C9211E"/>
                </a:solidFill>
              </a:rPr>
              <a:t> on github</a:t>
            </a:r>
            <a:br>
              <a:rPr b="1" lang="en" sz="1700">
                <a:solidFill>
                  <a:srgbClr val="C9211E"/>
                </a:solidFill>
              </a:rPr>
            </a:br>
            <a:endParaRPr b="1" sz="1700">
              <a:solidFill>
                <a:srgbClr val="C9211E"/>
              </a:solidFill>
            </a:endParaRPr>
          </a:p>
        </p:txBody>
      </p:sp>
      <p:sp>
        <p:nvSpPr>
          <p:cNvPr id="355" name="Google Shape;355;p35"/>
          <p:cNvSpPr txBox="1"/>
          <p:nvPr/>
        </p:nvSpPr>
        <p:spPr>
          <a:xfrm>
            <a:off x="2808425" y="4411094"/>
            <a:ext cx="349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356" name="Google Shape;356;p35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62" name="Google Shape;36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6"/>
          <p:cNvSpPr txBox="1"/>
          <p:nvPr>
            <p:ph type="ctrTitle"/>
          </p:nvPr>
        </p:nvSpPr>
        <p:spPr>
          <a:xfrm>
            <a:off x="311708" y="5191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Backup slides</a:t>
            </a:r>
            <a:endParaRPr sz="3800"/>
          </a:p>
        </p:txBody>
      </p:sp>
      <p:sp>
        <p:nvSpPr>
          <p:cNvPr id="365" name="Google Shape;365;p36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71" name="Google Shape;37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6400" y="834225"/>
            <a:ext cx="7536360" cy="3760474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7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700000" dist="19050">
              <a:srgbClr val="000000"/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Segment geometry selection</a:t>
            </a:r>
            <a:endParaRPr sz="1900">
              <a:solidFill>
                <a:schemeClr val="lt1"/>
              </a:solidFill>
            </a:endParaRPr>
          </a:p>
        </p:txBody>
      </p:sp>
      <p:sp>
        <p:nvSpPr>
          <p:cNvPr id="375" name="Google Shape;375;p37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81" name="Google Shape;38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8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Technical details</a:t>
            </a:r>
            <a:endParaRPr sz="1900">
              <a:solidFill>
                <a:schemeClr val="lt1"/>
              </a:solidFill>
            </a:endParaRPr>
          </a:p>
        </p:txBody>
      </p:sp>
      <p:sp>
        <p:nvSpPr>
          <p:cNvPr id="384" name="Google Shape;384;p38"/>
          <p:cNvSpPr txBox="1"/>
          <p:nvPr/>
        </p:nvSpPr>
        <p:spPr>
          <a:xfrm>
            <a:off x="2370900" y="477000"/>
            <a:ext cx="4402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Convergence over n iterations for ν &gt; 10</a:t>
            </a:r>
            <a:r>
              <a:rPr baseline="30000" lang="en" sz="1500">
                <a:solidFill>
                  <a:schemeClr val="dk1"/>
                </a:solidFill>
              </a:rPr>
              <a:t>20</a:t>
            </a:r>
            <a:r>
              <a:rPr lang="en" sz="1500">
                <a:solidFill>
                  <a:schemeClr val="dk1"/>
                </a:solidFill>
              </a:rPr>
              <a:t> Hz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385" name="Google Shape;385;p38"/>
          <p:cNvSpPr txBox="1"/>
          <p:nvPr/>
        </p:nvSpPr>
        <p:spPr>
          <a:xfrm>
            <a:off x="240700" y="4068025"/>
            <a:ext cx="2769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Execution time: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386" name="Google Shape;386;p38"/>
          <p:cNvSpPr txBox="1"/>
          <p:nvPr/>
        </p:nvSpPr>
        <p:spPr>
          <a:xfrm>
            <a:off x="2554250" y="3837175"/>
            <a:ext cx="5874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1286 s (~21min) for 8 iterations of 21 segments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4783 s (~80 min) for 4 iterations of 131 segments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</a:rPr>
              <a:t>About 7 s per segment plus some initial calculation time</a:t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387" name="Google Shape;387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7900" y="951702"/>
            <a:ext cx="3896299" cy="27960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8" name="Google Shape;388;p38"/>
          <p:cNvCxnSpPr/>
          <p:nvPr/>
        </p:nvCxnSpPr>
        <p:spPr>
          <a:xfrm>
            <a:off x="2745450" y="3745975"/>
            <a:ext cx="952500" cy="0"/>
          </a:xfrm>
          <a:prstGeom prst="straightConnector1">
            <a:avLst/>
          </a:prstGeom>
          <a:noFill/>
          <a:ln cap="flat" cmpd="sng" w="9525">
            <a:solidFill>
              <a:srgbClr val="93C47D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89" name="Google Shape;389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12324" y="1044900"/>
            <a:ext cx="4016219" cy="2639875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8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674EA7"/>
            </a:gs>
            <a:gs pos="9000">
              <a:schemeClr val="lt1"/>
            </a:gs>
            <a:gs pos="91000">
              <a:schemeClr val="lt1"/>
            </a:gs>
            <a:gs pos="100000">
              <a:srgbClr val="1155CC"/>
            </a:gs>
          </a:gsLst>
          <a:lin ang="5400012" scaled="0"/>
        </a:gradFill>
      </p:bgPr>
    </p:bg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96" name="Google Shape;39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7925" y="45275"/>
            <a:ext cx="1311475" cy="58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8750" cy="66635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9"/>
          <p:cNvSpPr txBox="1"/>
          <p:nvPr/>
        </p:nvSpPr>
        <p:spPr>
          <a:xfrm>
            <a:off x="2895450" y="0"/>
            <a:ext cx="33531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</a:rPr>
              <a:t>Spectral shape</a:t>
            </a:r>
            <a:endParaRPr sz="1900">
              <a:solidFill>
                <a:schemeClr val="lt1"/>
              </a:solidFill>
            </a:endParaRPr>
          </a:p>
        </p:txBody>
      </p:sp>
      <p:pic>
        <p:nvPicPr>
          <p:cNvPr id="399" name="Google Shape;399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750" y="1797020"/>
            <a:ext cx="3712101" cy="2630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35900" y="1797025"/>
            <a:ext cx="3715482" cy="2630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mathml&quot;:&quot;&lt;math style=\&quot;font-family:stix;font-size:16px;\&quot; xmlns=\&quot;http://www.w3.org/1998/Math/MathML\&quot;&gt;&lt;mstyle mathsize=\&quot;16px\&quot;&gt;&lt;msub&gt;&lt;mi&gt;&amp;#x393;&lt;/mi&gt;&lt;mo&gt;&amp;#x221E;&lt;/mo&gt;&lt;/msub&gt;&lt;mo&gt;&amp;#xA0;&lt;/mo&gt;&lt;mo&gt;=&lt;/mo&gt;&lt;mo&gt;&amp;#xA0;&lt;/mo&gt;&lt;mn&gt;50&lt;/mn&gt;&lt;mo&gt;,&lt;/mo&gt;&lt;mo&gt;&amp;#xA0;&lt;/mo&gt;&lt;msub&gt;&lt;mi&gt;&amp;#x3B8;&lt;/mi&gt;&lt;mrow&gt;&lt;mi&gt;o&lt;/mi&gt;&lt;mi&gt;b&lt;/mi&gt;&lt;mi&gt;s&lt;/mi&gt;&lt;/mrow&gt;&lt;/msub&gt;&lt;mo&gt;&amp;#xA0;&lt;/mo&gt;&lt;mo&gt;=&lt;/mo&gt;&lt;mo&gt;&amp;#xA0;&lt;/mo&gt;&lt;msup&gt;&lt;mn&gt;0&lt;/mn&gt;&lt;mi&gt;o&lt;/mi&gt;&lt;/msup&gt;&lt;mo&gt;,&lt;/mo&gt;&lt;mo&gt;&amp;#xA0;&lt;/mo&gt;&lt;mi&gt;z&lt;/mi&gt;&lt;mo&gt;&amp;#xA0;&lt;/mo&gt;&lt;mo&gt;=&lt;/mo&gt;&lt;mo&gt;&amp;#xA0;&lt;/mo&gt;&lt;mfenced open=\&quot;{\&quot; close=\&quot;}\&quot;&gt;&lt;mrow&gt;&lt;msup&gt;&lt;mn&gt;10&lt;/mn&gt;&lt;mn&gt;5&lt;/mn&gt;&lt;/msup&gt;&lt;mo&gt;&amp;#xA0;&lt;/mo&gt;&lt;msub&gt;&lt;mi&gt;R&lt;/mi&gt;&lt;mrow&gt;&lt;mi&gt;g&lt;/mi&gt;&lt;mo&gt;&amp;#xA0;&lt;/mo&gt;&lt;/mrow&gt;&lt;/msub&gt;&lt;mo&gt;&amp;#xA0;&lt;/mo&gt;&lt;mo&gt;,&lt;/mo&gt;&lt;mo&gt;&amp;#xA0;&lt;/mo&gt;&lt;mn&gt;2&lt;/mn&gt;&lt;mo&gt;.&lt;/mo&gt;&lt;mn&gt;5&lt;/mn&gt;&lt;mo&gt;&amp;#xB7;&lt;/mo&gt;&lt;msup&gt;&lt;mn&gt;10&lt;/mn&gt;&lt;mn&gt;8&lt;/mn&gt;&lt;/msup&gt;&lt;mo&gt;&amp;#xA0;&lt;/mo&gt;&lt;msub&gt;&lt;mi&gt;R&lt;/mi&gt;&lt;mi&gt;g&lt;/mi&gt;&lt;/msub&gt;&lt;/mrow&gt;&lt;/mfenced&gt;&lt;mo&gt;,&lt;/mo&gt;&lt;mo&gt;&amp;#xA0;&lt;/mo&gt;&lt;mi&gt;a&lt;/mi&gt;&lt;mo&gt;=&lt;/mo&gt;&lt;mn&gt;1&lt;/mn&gt;&lt;mo&gt;.&lt;/mo&gt;&lt;mn&gt;4&lt;/mn&gt;&lt;mo&gt;,&lt;/mo&gt;&lt;mo&gt;&amp;#xA0;&lt;/mo&gt;&lt;msub&gt;&lt;mi&gt;&amp;#x3B8;&lt;/mi&gt;&lt;mi&gt;j&lt;/mi&gt;&lt;/msub&gt;&lt;mo&gt;=&lt;/mo&gt;&lt;msup&gt;&lt;mn&gt;3&lt;/mn&gt;&lt;mi&gt;o&lt;/mi&gt;&lt;/msup&gt;&lt;/mstyle&gt;&lt;/math&gt;&quot;,&quot;truncated&quot;:false}" id="401" name="Google Shape;401;p39" title="capital gamma subscript infinity space equals space 50 comma space theta subscript o b s end subscript space equals space 0 to the power of o comma space z space equals space open curly brackets 10 to the power of 5 space R subscript g space end subscript space comma space 2.5 times 10 to the power of 8 space R subscript g close curly brackets comma space a equals 1.4 comma space theta subscript j equals 3 to the power of o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82928" y="607822"/>
            <a:ext cx="5693747" cy="3274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mathml&quot;:&quot;&lt;math style=\&quot;font-family:stix;font-size:16px;\&quot; xmlns=\&quot;http://www.w3.org/1998/Math/MathML\&quot;&gt;&lt;mstyle mathsize=\&quot;16px\&quot;&gt;&lt;mover&gt;&lt;mi mathvariant=\&quot;bold\&quot;&gt;M&lt;/mi&gt;&lt;mo mathvariant=\&quot;bold\&quot;&gt;&amp;#x2D9;&lt;/mo&gt;&lt;/mover&gt;&lt;msup&gt;&lt;mi mathvariant=\&quot;bold-italic\&quot;&gt;c&lt;/mi&gt;&lt;mn mathvariant=\&quot;bold\&quot;&gt;2&lt;/mn&gt;&lt;/msup&gt;&lt;mo mathvariant=\&quot;bold\&quot;&gt;&amp;#xA0;&lt;/mo&gt;&lt;mo mathvariant=\&quot;bold\&quot;&gt;=&lt;/mo&gt;&lt;mo mathvariant=\&quot;bold\&quot;&gt;&amp;#xA0;&lt;/mo&gt;&lt;msup&gt;&lt;mn mathvariant=\&quot;bold\&quot;&gt;10&lt;/mn&gt;&lt;mn mathvariant=\&quot;bold\&quot;&gt;44&lt;/mn&gt;&lt;/msup&gt;&lt;mo mathvariant=\&quot;bold\&quot;&gt;&amp;#xA0;&lt;/mo&gt;&lt;mi mathvariant=\&quot;bold-italic\&quot;&gt;e&lt;/mi&gt;&lt;mi mathvariant=\&quot;bold-italic\&quot;&gt;r&lt;/mi&gt;&lt;mi mathvariant=\&quot;bold-italic\&quot;&gt;g&lt;/mi&gt;&lt;mo mathvariant=\&quot;bold\&quot;&gt;&amp;#xA0;&lt;/mo&gt;&lt;msup&gt;&lt;mi mathvariant=\&quot;bold-italic\&quot;&gt;s&lt;/mi&gt;&lt;mrow&gt;&lt;mo mathvariant=\&quot;bold\&quot;&gt;-&lt;/mo&gt;&lt;mn mathvariant=\&quot;bold\&quot;&gt;1&lt;/mn&gt;&lt;/mrow&gt;&lt;/msup&gt;&lt;/mstyle&gt;&lt;/math&gt;&quot;,&quot;truncated&quot;:false}" id="402" name="Google Shape;402;p39" title="bold M with bold dot on top bold italic c to the power of bold 2 bold space bold equals bold space bold 10 to the power of bold 44 bold space bold italic e bold italic r bold italic g bold space bold italic s to the power of bold minus bold 1 end exponent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90472" y="1163574"/>
            <a:ext cx="1883664" cy="2580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mathml&quot;:&quot;&lt;math style=\&quot;font-family:stix;font-size:16px;\&quot; xmlns=\&quot;http://www.w3.org/1998/Math/MathML\&quot;&gt;&lt;mstyle mathsize=\&quot;16px\&quot;&gt;&lt;mover&gt;&lt;mi mathvariant=\&quot;bold\&quot;&gt;M&lt;/mi&gt;&lt;mo mathvariant=\&quot;bold\&quot;&gt;&amp;#x2D9;&lt;/mo&gt;&lt;/mover&gt;&lt;msup&gt;&lt;mi mathvariant=\&quot;bold-italic\&quot;&gt;c&lt;/mi&gt;&lt;mn mathvariant=\&quot;bold\&quot;&gt;2&lt;/mn&gt;&lt;/msup&gt;&lt;mo mathvariant=\&quot;bold\&quot;&gt;&amp;#xA0;&lt;/mo&gt;&lt;mo mathvariant=\&quot;bold\&quot;&gt;=&lt;/mo&gt;&lt;mo mathvariant=\&quot;bold\&quot;&gt;&amp;#xA0;&lt;/mo&gt;&lt;msup&gt;&lt;mn mathvariant=\&quot;bold\&quot;&gt;10&lt;/mn&gt;&lt;mn mathvariant=\&quot;bold\&quot;&gt;46&lt;/mn&gt;&lt;/msup&gt;&lt;mo mathvariant=\&quot;bold\&quot;&gt;&amp;#xA0;&lt;/mo&gt;&lt;mi mathvariant=\&quot;bold-italic\&quot;&gt;e&lt;/mi&gt;&lt;mi mathvariant=\&quot;bold-italic\&quot;&gt;r&lt;/mi&gt;&lt;mi mathvariant=\&quot;bold-italic\&quot;&gt;g&lt;/mi&gt;&lt;mo mathvariant=\&quot;bold\&quot;&gt;&amp;#xA0;&lt;/mo&gt;&lt;msup&gt;&lt;mi mathvariant=\&quot;bold-italic\&quot;&gt;s&lt;/mi&gt;&lt;mrow&gt;&lt;mo mathvariant=\&quot;bold\&quot;&gt;-&lt;/mo&gt;&lt;mn mathvariant=\&quot;bold\&quot;&gt;1&lt;/mn&gt;&lt;/mrow&gt;&lt;/msup&gt;&lt;/mstyle&gt;&lt;/math&gt;&quot;,&quot;truncated&quot;:false}" id="403" name="Google Shape;403;p39" title="bold M with bold dot on top bold italic c to the power of bold 2 bold space bold equals bold space bold 10 to the power of bold 46 bold space bold italic e bold italic r bold italic g bold space bold italic s to the power of bold minus bold 1 end exponent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33872" y="1163574"/>
            <a:ext cx="1883664" cy="258064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9"/>
          <p:cNvSpPr txBox="1"/>
          <p:nvPr/>
        </p:nvSpPr>
        <p:spPr>
          <a:xfrm>
            <a:off x="47750" y="4731625"/>
            <a:ext cx="8696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MuMeNTA                                           Athens                                            2-3-2026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