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89" r:id="rId2"/>
    <p:sldId id="540" r:id="rId3"/>
    <p:sldId id="539" r:id="rId4"/>
    <p:sldId id="571" r:id="rId5"/>
    <p:sldId id="459" r:id="rId6"/>
    <p:sldId id="578" r:id="rId7"/>
    <p:sldId id="520" r:id="rId8"/>
    <p:sldId id="523" r:id="rId9"/>
    <p:sldId id="564" r:id="rId10"/>
    <p:sldId id="548" r:id="rId11"/>
    <p:sldId id="575" r:id="rId12"/>
    <p:sldId id="550" r:id="rId13"/>
    <p:sldId id="521" r:id="rId14"/>
    <p:sldId id="580" r:id="rId15"/>
    <p:sldId id="525" r:id="rId16"/>
    <p:sldId id="543" r:id="rId17"/>
    <p:sldId id="529" r:id="rId18"/>
    <p:sldId id="526" r:id="rId19"/>
    <p:sldId id="507" r:id="rId20"/>
    <p:sldId id="557" r:id="rId21"/>
    <p:sldId id="554" r:id="rId22"/>
    <p:sldId id="555" r:id="rId23"/>
    <p:sldId id="567" r:id="rId24"/>
    <p:sldId id="576" r:id="rId25"/>
    <p:sldId id="545" r:id="rId26"/>
    <p:sldId id="553" r:id="rId27"/>
    <p:sldId id="558" r:id="rId28"/>
    <p:sldId id="569" r:id="rId29"/>
    <p:sldId id="579" r:id="rId30"/>
    <p:sldId id="474" r:id="rId31"/>
    <p:sldId id="55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B17"/>
    <a:srgbClr val="1483F2"/>
    <a:srgbClr val="0DA375"/>
    <a:srgbClr val="067FF8"/>
    <a:srgbClr val="7A986E"/>
    <a:srgbClr val="FB0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0" autoAdjust="0"/>
    <p:restoredTop sz="94631" autoAdjust="0"/>
  </p:normalViewPr>
  <p:slideViewPr>
    <p:cSldViewPr>
      <p:cViewPr varScale="1">
        <p:scale>
          <a:sx n="89" d="100"/>
          <a:sy n="89" d="100"/>
        </p:scale>
        <p:origin x="62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555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24DAE-A685-4306-A1B4-D9192273C73A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8C48C-929E-468E-8994-BFBBB8574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8F9E5-7387-0BE4-A2AE-F975733F6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D029A-B9A5-44CC-80F0-42E689745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B01359-9DDC-1D1E-FA8C-1C28E26BE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F836C-6EEE-A02E-CA46-6676241C7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8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23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A61F3-662A-37DA-B3A5-A395539B9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B9D0BE-FA1D-7402-FD4F-A293D9CF0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6E863B-318A-4903-7863-45D2EEB09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6381-7689-2610-CCAF-935D4D030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6B903-8362-12E5-A929-A21E6E3DA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681246-4746-3240-590E-5692B69D7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55116-F05F-EE4F-B98F-4AE3FAA2A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A06B5-8003-8741-388E-9CC2E47DB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48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63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3E8CB-C498-1B8F-0FE2-D50426F24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01E0B-030D-2893-C85C-B7AE313AF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24C40-8ACC-7CD3-1F01-609875752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465FB-DAEA-31AB-608B-D82990AE5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6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8837F-5338-FAA8-9CF9-FCC1D9B0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0BAC3D-A899-19C9-4C0B-5200847E5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ECFCDC-12F1-E98C-E525-947664268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C084A-5F3C-1634-CA38-E66B8C79D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87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CB4E4-7C69-B8AC-917B-6583DE6D3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2CDA7-0A6F-322E-A78D-8165E7D21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25BEE-F862-BBC7-3114-89F8872FB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DD8D8-1FFD-3468-D6DF-4F76401C9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83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99798-2077-146C-6416-D11207C0C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DA511-31D6-E0A5-B452-7D8810664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799B2-A9B9-E9CA-DD84-124AC1B23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1AF13-CF85-155D-DCB9-AA519E69C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8C48C-929E-468E-8994-BFBBB85748B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7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514601"/>
            <a:ext cx="9144000" cy="1470025"/>
          </a:xfrm>
        </p:spPr>
        <p:txBody>
          <a:bodyPr>
            <a:noAutofit/>
          </a:bodyPr>
          <a:lstStyle/>
          <a:p>
            <a:r>
              <a:rPr lang="en-US" sz="6600" dirty="0"/>
              <a:t>Pulsars with PINNs</a:t>
            </a:r>
            <a:br>
              <a:rPr lang="en-US" sz="6600" dirty="0"/>
            </a:br>
            <a:r>
              <a:rPr lang="en-US" sz="6600" dirty="0"/>
              <a:t>part 2: 3D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0" y="4436227"/>
            <a:ext cx="9144000" cy="2438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Ioannis Contopoulos</a:t>
            </a:r>
          </a:p>
          <a:p>
            <a:r>
              <a:rPr lang="en-US" sz="2400" dirty="0">
                <a:solidFill>
                  <a:srgbClr val="1483F2"/>
                </a:solidFill>
              </a:rPr>
              <a:t>Research Center for Astronomy of the Academy of Athens</a:t>
            </a:r>
          </a:p>
          <a:p>
            <a:r>
              <a:rPr lang="en-US" sz="2400" dirty="0" err="1"/>
              <a:t>MuMeNTA</a:t>
            </a:r>
            <a:r>
              <a:rPr lang="el-GR" sz="2400" dirty="0"/>
              <a:t>, </a:t>
            </a:r>
            <a:r>
              <a:rPr lang="en-US" sz="2400" dirty="0"/>
              <a:t>March 4,</a:t>
            </a:r>
            <a:r>
              <a:rPr lang="el-GR" sz="2400" dirty="0"/>
              <a:t> 2026</a:t>
            </a:r>
            <a:endParaRPr lang="en-US" sz="2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171F19C-E7F9-4312-ADB5-896725F2E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842" y="533400"/>
            <a:ext cx="293032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72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1053-5866-1C60-2490-BB85301E7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E5B6F0-BE00-DB9B-6CBD-8F9D6BC75CF2}"/>
              </a:ext>
            </a:extLst>
          </p:cNvPr>
          <p:cNvSpPr txBox="1">
            <a:spLocks/>
          </p:cNvSpPr>
          <p:nvPr/>
        </p:nvSpPr>
        <p:spPr>
          <a:xfrm>
            <a:off x="421481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The steady-state Magnetosphere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BB780-FD1C-20E2-4CB0-D7EF01B92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481" y="1600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ym typeface="Wingdings" panose="05000000000000000000" pitchFamily="2" charset="2"/>
              </a:rPr>
              <a:t>Run a time-dependent FFE/MHD/PIC simulation starting from no rotation at t=0</a:t>
            </a:r>
            <a:r>
              <a:rPr lang="en-US" dirty="0"/>
              <a:t>. Wait </a:t>
            </a:r>
            <a:r>
              <a:rPr lang="en-US" dirty="0">
                <a:sym typeface="Wingdings" panose="05000000000000000000" pitchFamily="2" charset="2"/>
              </a:rPr>
              <a:t>for 1 to 2 rotations </a:t>
            </a:r>
            <a:r>
              <a:rPr lang="en-US" dirty="0"/>
              <a:t>to r</a:t>
            </a:r>
            <a:r>
              <a:rPr lang="en-US" dirty="0">
                <a:sym typeface="Wingdings" panose="05000000000000000000" pitchFamily="2" charset="2"/>
              </a:rPr>
              <a:t>elax to the steady-state</a:t>
            </a:r>
            <a:endParaRPr lang="el-GR" dirty="0">
              <a:sym typeface="Wingdings" panose="05000000000000000000" pitchFamily="2" charset="2"/>
            </a:endParaRPr>
          </a:p>
          <a:p>
            <a:pPr marL="0" indent="0" algn="r">
              <a:buNone/>
            </a:pPr>
            <a:r>
              <a:rPr lang="el-GR" dirty="0">
                <a:sym typeface="Wingdings" panose="05000000000000000000" pitchFamily="2" charset="2"/>
              </a:rPr>
              <a:t>(</a:t>
            </a:r>
            <a:r>
              <a:rPr lang="en-US" dirty="0">
                <a:sym typeface="Wingdings" panose="05000000000000000000" pitchFamily="2" charset="2"/>
              </a:rPr>
              <a:t>hyperbolic problem)</a:t>
            </a:r>
          </a:p>
          <a:p>
            <a:pPr marL="0" indent="0" algn="ctr">
              <a:buNone/>
            </a:pPr>
            <a:r>
              <a:rPr lang="en-US" dirty="0">
                <a:sym typeface="Wingdings" panose="05000000000000000000" pitchFamily="2" charset="2"/>
              </a:rPr>
              <a:t>or</a:t>
            </a:r>
          </a:p>
          <a:p>
            <a:pPr marL="0" indent="0" algn="ctr">
              <a:buNone/>
            </a:pPr>
            <a:r>
              <a:rPr lang="en-US" dirty="0"/>
              <a:t>Solve directly for the steady-state</a:t>
            </a:r>
          </a:p>
          <a:p>
            <a:pPr marL="0" indent="0" algn="r">
              <a:buNone/>
            </a:pPr>
            <a:r>
              <a:rPr lang="en-US" dirty="0"/>
              <a:t>(elliptic problem)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567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285E0-C5B1-F68C-098A-EF611360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9303647-F134-0DAD-A281-8AC20D777862}"/>
              </a:ext>
            </a:extLst>
          </p:cNvPr>
          <p:cNvSpPr txBox="1"/>
          <p:nvPr/>
        </p:nvSpPr>
        <p:spPr>
          <a:xfrm>
            <a:off x="2313357" y="6211669"/>
            <a:ext cx="451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Hakobyan, </a:t>
            </a:r>
            <a:r>
              <a:rPr lang="en-US" dirty="0" err="1">
                <a:solidFill>
                  <a:schemeClr val="bg1"/>
                </a:solidFill>
              </a:rPr>
              <a:t>Philippov</a:t>
            </a:r>
            <a:r>
              <a:rPr lang="en-US" dirty="0">
                <a:solidFill>
                  <a:schemeClr val="bg1"/>
                </a:solidFill>
              </a:rPr>
              <a:t> &amp; </a:t>
            </a:r>
            <a:r>
              <a:rPr lang="en-US" dirty="0" err="1">
                <a:solidFill>
                  <a:schemeClr val="bg1"/>
                </a:solidFill>
              </a:rPr>
              <a:t>Spitkovsky</a:t>
            </a:r>
            <a:r>
              <a:rPr lang="en-US" dirty="0">
                <a:solidFill>
                  <a:schemeClr val="bg1"/>
                </a:solidFill>
              </a:rPr>
              <a:t> 2022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4A1A28-F49E-2F92-0E92-2806117ECE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9"/>
          <a:stretch/>
        </p:blipFill>
        <p:spPr>
          <a:xfrm>
            <a:off x="0" y="1433083"/>
            <a:ext cx="9144000" cy="397711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A39DAE-4F55-4AFA-7424-37716AECB35F}"/>
              </a:ext>
            </a:extLst>
          </p:cNvPr>
          <p:cNvSpPr txBox="1">
            <a:spLocks/>
          </p:cNvSpPr>
          <p:nvPr/>
        </p:nvSpPr>
        <p:spPr>
          <a:xfrm>
            <a:off x="421481" y="274631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The steady-state Magnetosphere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EA3DE6D-9127-8061-75BA-6E918D8A5256}"/>
              </a:ext>
            </a:extLst>
          </p:cNvPr>
          <p:cNvSpPr/>
          <p:nvPr/>
        </p:nvSpPr>
        <p:spPr>
          <a:xfrm>
            <a:off x="5715000" y="3749252"/>
            <a:ext cx="1219200" cy="914400"/>
          </a:xfrm>
          <a:prstGeom prst="ellipse">
            <a:avLst/>
          </a:prstGeom>
          <a:noFill/>
          <a:ln w="635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545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9D833-8900-74F4-C399-D39FAC805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E33D-696B-0902-18A2-86EB6FE05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Issues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93A8D-00B1-2EAC-DC6E-DB0922199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57350"/>
            <a:ext cx="8686800" cy="5200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100" dirty="0">
                <a:sym typeface="Wingdings" panose="05000000000000000000" pitchFamily="2" charset="2"/>
              </a:rPr>
              <a:t>Numerical treatment of </a:t>
            </a:r>
            <a:r>
              <a:rPr lang="en-US" sz="4100" dirty="0">
                <a:solidFill>
                  <a:srgbClr val="FF0000"/>
                </a:solidFill>
                <a:sym typeface="Wingdings" panose="05000000000000000000" pitchFamily="2" charset="2"/>
              </a:rPr>
              <a:t>Current Sheets</a:t>
            </a:r>
            <a:endParaRPr lang="en-US" sz="41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56CD7-5822-49CD-B278-CC0AEA68F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33" t="13020" r="70001" b="59437"/>
          <a:stretch>
            <a:fillRect/>
          </a:stretch>
        </p:blipFill>
        <p:spPr>
          <a:xfrm>
            <a:off x="457200" y="2762250"/>
            <a:ext cx="3429000" cy="325755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9C56D53-5AA3-5AE1-F977-E67884D2F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591" y="2609850"/>
            <a:ext cx="3809688" cy="33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E36C83A-4163-D13C-3985-8F17523601EC}"/>
              </a:ext>
            </a:extLst>
          </p:cNvPr>
          <p:cNvGrpSpPr/>
          <p:nvPr/>
        </p:nvGrpSpPr>
        <p:grpSpPr>
          <a:xfrm>
            <a:off x="5268948" y="3228362"/>
            <a:ext cx="2427252" cy="2775672"/>
            <a:chOff x="5268948" y="1990112"/>
            <a:chExt cx="2427252" cy="277567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718B75C-0193-6B84-4ADE-A6E0E2EA633F}"/>
                </a:ext>
              </a:extLst>
            </p:cNvPr>
            <p:cNvSpPr/>
            <p:nvPr/>
          </p:nvSpPr>
          <p:spPr>
            <a:xfrm>
              <a:off x="5410200" y="3150746"/>
              <a:ext cx="1600200" cy="1615038"/>
            </a:xfrm>
            <a:custGeom>
              <a:avLst/>
              <a:gdLst>
                <a:gd name="connsiteX0" fmla="*/ 0 w 2581835"/>
                <a:gd name="connsiteY0" fmla="*/ 2850776 h 2850776"/>
                <a:gd name="connsiteX1" fmla="*/ 15368 w 2581835"/>
                <a:gd name="connsiteY1" fmla="*/ 2643307 h 2850776"/>
                <a:gd name="connsiteX2" fmla="*/ 23052 w 2581835"/>
                <a:gd name="connsiteY2" fmla="*/ 2597203 h 2850776"/>
                <a:gd name="connsiteX3" fmla="*/ 61472 w 2581835"/>
                <a:gd name="connsiteY3" fmla="*/ 2528047 h 2850776"/>
                <a:gd name="connsiteX4" fmla="*/ 130629 w 2581835"/>
                <a:gd name="connsiteY4" fmla="*/ 2397418 h 2850776"/>
                <a:gd name="connsiteX5" fmla="*/ 145997 w 2581835"/>
                <a:gd name="connsiteY5" fmla="*/ 2266790 h 2850776"/>
                <a:gd name="connsiteX6" fmla="*/ 153681 w 2581835"/>
                <a:gd name="connsiteY6" fmla="*/ 2228369 h 2850776"/>
                <a:gd name="connsiteX7" fmla="*/ 192101 w 2581835"/>
                <a:gd name="connsiteY7" fmla="*/ 1959428 h 2850776"/>
                <a:gd name="connsiteX8" fmla="*/ 199785 w 2581835"/>
                <a:gd name="connsiteY8" fmla="*/ 1851852 h 2850776"/>
                <a:gd name="connsiteX9" fmla="*/ 245889 w 2581835"/>
                <a:gd name="connsiteY9" fmla="*/ 1744275 h 2850776"/>
                <a:gd name="connsiteX10" fmla="*/ 261257 w 2581835"/>
                <a:gd name="connsiteY10" fmla="*/ 1629015 h 2850776"/>
                <a:gd name="connsiteX11" fmla="*/ 268941 w 2581835"/>
                <a:gd name="connsiteY11" fmla="*/ 1582911 h 2850776"/>
                <a:gd name="connsiteX12" fmla="*/ 291993 w 2581835"/>
                <a:gd name="connsiteY12" fmla="*/ 1529122 h 2850776"/>
                <a:gd name="connsiteX13" fmla="*/ 315045 w 2581835"/>
                <a:gd name="connsiteY13" fmla="*/ 1459966 h 2850776"/>
                <a:gd name="connsiteX14" fmla="*/ 330413 w 2581835"/>
                <a:gd name="connsiteY14" fmla="*/ 1436914 h 2850776"/>
                <a:gd name="connsiteX15" fmla="*/ 353465 w 2581835"/>
                <a:gd name="connsiteY15" fmla="*/ 1383126 h 2850776"/>
                <a:gd name="connsiteX16" fmla="*/ 384202 w 2581835"/>
                <a:gd name="connsiteY16" fmla="*/ 1290917 h 2850776"/>
                <a:gd name="connsiteX17" fmla="*/ 391886 w 2581835"/>
                <a:gd name="connsiteY17" fmla="*/ 1229445 h 2850776"/>
                <a:gd name="connsiteX18" fmla="*/ 422622 w 2581835"/>
                <a:gd name="connsiteY18" fmla="*/ 1167973 h 2850776"/>
                <a:gd name="connsiteX19" fmla="*/ 461042 w 2581835"/>
                <a:gd name="connsiteY19" fmla="*/ 1068080 h 2850776"/>
                <a:gd name="connsiteX20" fmla="*/ 514830 w 2581835"/>
                <a:gd name="connsiteY20" fmla="*/ 929768 h 2850776"/>
                <a:gd name="connsiteX21" fmla="*/ 537882 w 2581835"/>
                <a:gd name="connsiteY21" fmla="*/ 899032 h 2850776"/>
                <a:gd name="connsiteX22" fmla="*/ 576302 w 2581835"/>
                <a:gd name="connsiteY22" fmla="*/ 822191 h 2850776"/>
                <a:gd name="connsiteX23" fmla="*/ 591671 w 2581835"/>
                <a:gd name="connsiteY23" fmla="*/ 791455 h 2850776"/>
                <a:gd name="connsiteX24" fmla="*/ 599355 w 2581835"/>
                <a:gd name="connsiteY24" fmla="*/ 768403 h 2850776"/>
                <a:gd name="connsiteX25" fmla="*/ 630091 w 2581835"/>
                <a:gd name="connsiteY25" fmla="*/ 737667 h 2850776"/>
                <a:gd name="connsiteX26" fmla="*/ 660827 w 2581835"/>
                <a:gd name="connsiteY26" fmla="*/ 699247 h 2850776"/>
                <a:gd name="connsiteX27" fmla="*/ 706931 w 2581835"/>
                <a:gd name="connsiteY27" fmla="*/ 653142 h 2850776"/>
                <a:gd name="connsiteX28" fmla="*/ 814507 w 2581835"/>
                <a:gd name="connsiteY28" fmla="*/ 530198 h 2850776"/>
                <a:gd name="connsiteX29" fmla="*/ 983556 w 2581835"/>
                <a:gd name="connsiteY29" fmla="*/ 353465 h 2850776"/>
                <a:gd name="connsiteX30" fmla="*/ 1045029 w 2581835"/>
                <a:gd name="connsiteY30" fmla="*/ 315045 h 2850776"/>
                <a:gd name="connsiteX31" fmla="*/ 1068081 w 2581835"/>
                <a:gd name="connsiteY31" fmla="*/ 291993 h 2850776"/>
                <a:gd name="connsiteX32" fmla="*/ 1091133 w 2581835"/>
                <a:gd name="connsiteY32" fmla="*/ 276625 h 2850776"/>
                <a:gd name="connsiteX33" fmla="*/ 1214077 w 2581835"/>
                <a:gd name="connsiteY33" fmla="*/ 222837 h 2850776"/>
                <a:gd name="connsiteX34" fmla="*/ 1306286 w 2581835"/>
                <a:gd name="connsiteY34" fmla="*/ 184416 h 2850776"/>
                <a:gd name="connsiteX35" fmla="*/ 1360074 w 2581835"/>
                <a:gd name="connsiteY35" fmla="*/ 169048 h 2850776"/>
                <a:gd name="connsiteX36" fmla="*/ 1406178 w 2581835"/>
                <a:gd name="connsiteY36" fmla="*/ 145996 h 2850776"/>
                <a:gd name="connsiteX37" fmla="*/ 1467650 w 2581835"/>
                <a:gd name="connsiteY37" fmla="*/ 122944 h 2850776"/>
                <a:gd name="connsiteX38" fmla="*/ 1544491 w 2581835"/>
                <a:gd name="connsiteY38" fmla="*/ 84524 h 2850776"/>
                <a:gd name="connsiteX39" fmla="*/ 1582911 w 2581835"/>
                <a:gd name="connsiteY39" fmla="*/ 69156 h 2850776"/>
                <a:gd name="connsiteX40" fmla="*/ 1659751 w 2581835"/>
                <a:gd name="connsiteY40" fmla="*/ 46104 h 2850776"/>
                <a:gd name="connsiteX41" fmla="*/ 1821116 w 2581835"/>
                <a:gd name="connsiteY41" fmla="*/ 30736 h 2850776"/>
                <a:gd name="connsiteX42" fmla="*/ 1867220 w 2581835"/>
                <a:gd name="connsiteY42" fmla="*/ 23052 h 2850776"/>
                <a:gd name="connsiteX43" fmla="*/ 1974797 w 2581835"/>
                <a:gd name="connsiteY43" fmla="*/ 0 h 2850776"/>
                <a:gd name="connsiteX44" fmla="*/ 2443523 w 2581835"/>
                <a:gd name="connsiteY44" fmla="*/ 7684 h 2850776"/>
                <a:gd name="connsiteX45" fmla="*/ 2504995 w 2581835"/>
                <a:gd name="connsiteY45" fmla="*/ 23052 h 2850776"/>
                <a:gd name="connsiteX46" fmla="*/ 2535731 w 2581835"/>
                <a:gd name="connsiteY46" fmla="*/ 30736 h 2850776"/>
                <a:gd name="connsiteX47" fmla="*/ 2581835 w 2581835"/>
                <a:gd name="connsiteY47" fmla="*/ 46104 h 2850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581835" h="2850776">
                  <a:moveTo>
                    <a:pt x="0" y="2850776"/>
                  </a:moveTo>
                  <a:cubicBezTo>
                    <a:pt x="10731" y="2614702"/>
                    <a:pt x="-3947" y="2749537"/>
                    <a:pt x="15368" y="2643307"/>
                  </a:cubicBezTo>
                  <a:cubicBezTo>
                    <a:pt x="18155" y="2627978"/>
                    <a:pt x="17266" y="2611669"/>
                    <a:pt x="23052" y="2597203"/>
                  </a:cubicBezTo>
                  <a:cubicBezTo>
                    <a:pt x="32846" y="2572719"/>
                    <a:pt x="49679" y="2551634"/>
                    <a:pt x="61472" y="2528047"/>
                  </a:cubicBezTo>
                  <a:cubicBezTo>
                    <a:pt x="125959" y="2399072"/>
                    <a:pt x="71729" y="2485765"/>
                    <a:pt x="130629" y="2397418"/>
                  </a:cubicBezTo>
                  <a:cubicBezTo>
                    <a:pt x="135752" y="2353875"/>
                    <a:pt x="140073" y="2310231"/>
                    <a:pt x="145997" y="2266790"/>
                  </a:cubicBezTo>
                  <a:cubicBezTo>
                    <a:pt x="147762" y="2253849"/>
                    <a:pt x="152061" y="2241329"/>
                    <a:pt x="153681" y="2228369"/>
                  </a:cubicBezTo>
                  <a:cubicBezTo>
                    <a:pt x="185411" y="1974524"/>
                    <a:pt x="157931" y="2096109"/>
                    <a:pt x="192101" y="1959428"/>
                  </a:cubicBezTo>
                  <a:cubicBezTo>
                    <a:pt x="194662" y="1923569"/>
                    <a:pt x="193354" y="1887222"/>
                    <a:pt x="199785" y="1851852"/>
                  </a:cubicBezTo>
                  <a:cubicBezTo>
                    <a:pt x="205325" y="1821380"/>
                    <a:pt x="231535" y="1772982"/>
                    <a:pt x="245889" y="1744275"/>
                  </a:cubicBezTo>
                  <a:cubicBezTo>
                    <a:pt x="251789" y="1697074"/>
                    <a:pt x="254187" y="1674967"/>
                    <a:pt x="261257" y="1629015"/>
                  </a:cubicBezTo>
                  <a:cubicBezTo>
                    <a:pt x="263626" y="1613616"/>
                    <a:pt x="264359" y="1597802"/>
                    <a:pt x="268941" y="1582911"/>
                  </a:cubicBezTo>
                  <a:cubicBezTo>
                    <a:pt x="274678" y="1564267"/>
                    <a:pt x="285144" y="1547387"/>
                    <a:pt x="291993" y="1529122"/>
                  </a:cubicBezTo>
                  <a:cubicBezTo>
                    <a:pt x="300525" y="1506370"/>
                    <a:pt x="305699" y="1482396"/>
                    <a:pt x="315045" y="1459966"/>
                  </a:cubicBezTo>
                  <a:cubicBezTo>
                    <a:pt x="318597" y="1451441"/>
                    <a:pt x="326283" y="1445174"/>
                    <a:pt x="330413" y="1436914"/>
                  </a:cubicBezTo>
                  <a:cubicBezTo>
                    <a:pt x="339137" y="1419467"/>
                    <a:pt x="346721" y="1401430"/>
                    <a:pt x="353465" y="1383126"/>
                  </a:cubicBezTo>
                  <a:cubicBezTo>
                    <a:pt x="364666" y="1352725"/>
                    <a:pt x="384202" y="1290917"/>
                    <a:pt x="384202" y="1290917"/>
                  </a:cubicBezTo>
                  <a:cubicBezTo>
                    <a:pt x="386763" y="1270426"/>
                    <a:pt x="385727" y="1249155"/>
                    <a:pt x="391886" y="1229445"/>
                  </a:cubicBezTo>
                  <a:cubicBezTo>
                    <a:pt x="398719" y="1207579"/>
                    <a:pt x="413598" y="1189030"/>
                    <a:pt x="422622" y="1167973"/>
                  </a:cubicBezTo>
                  <a:cubicBezTo>
                    <a:pt x="436675" y="1135182"/>
                    <a:pt x="448342" y="1101418"/>
                    <a:pt x="461042" y="1068080"/>
                  </a:cubicBezTo>
                  <a:cubicBezTo>
                    <a:pt x="466990" y="1052467"/>
                    <a:pt x="509738" y="936558"/>
                    <a:pt x="514830" y="929768"/>
                  </a:cubicBezTo>
                  <a:lnTo>
                    <a:pt x="537882" y="899032"/>
                  </a:lnTo>
                  <a:cubicBezTo>
                    <a:pt x="565194" y="817094"/>
                    <a:pt x="537289" y="884609"/>
                    <a:pt x="576302" y="822191"/>
                  </a:cubicBezTo>
                  <a:cubicBezTo>
                    <a:pt x="582373" y="812477"/>
                    <a:pt x="587159" y="801984"/>
                    <a:pt x="591671" y="791455"/>
                  </a:cubicBezTo>
                  <a:cubicBezTo>
                    <a:pt x="594862" y="784010"/>
                    <a:pt x="594647" y="774994"/>
                    <a:pt x="599355" y="768403"/>
                  </a:cubicBezTo>
                  <a:cubicBezTo>
                    <a:pt x="607777" y="756613"/>
                    <a:pt x="620465" y="748496"/>
                    <a:pt x="630091" y="737667"/>
                  </a:cubicBezTo>
                  <a:cubicBezTo>
                    <a:pt x="640987" y="725409"/>
                    <a:pt x="649795" y="711382"/>
                    <a:pt x="660827" y="699247"/>
                  </a:cubicBezTo>
                  <a:cubicBezTo>
                    <a:pt x="675447" y="683165"/>
                    <a:pt x="692619" y="669498"/>
                    <a:pt x="706931" y="653142"/>
                  </a:cubicBezTo>
                  <a:cubicBezTo>
                    <a:pt x="742790" y="612161"/>
                    <a:pt x="779068" y="571543"/>
                    <a:pt x="814507" y="530198"/>
                  </a:cubicBezTo>
                  <a:cubicBezTo>
                    <a:pt x="870860" y="464454"/>
                    <a:pt x="893740" y="409599"/>
                    <a:pt x="983556" y="353465"/>
                  </a:cubicBezTo>
                  <a:cubicBezTo>
                    <a:pt x="1004047" y="340658"/>
                    <a:pt x="1025487" y="329257"/>
                    <a:pt x="1045029" y="315045"/>
                  </a:cubicBezTo>
                  <a:cubicBezTo>
                    <a:pt x="1053817" y="308653"/>
                    <a:pt x="1059733" y="298950"/>
                    <a:pt x="1068081" y="291993"/>
                  </a:cubicBezTo>
                  <a:cubicBezTo>
                    <a:pt x="1075176" y="286081"/>
                    <a:pt x="1082984" y="280971"/>
                    <a:pt x="1091133" y="276625"/>
                  </a:cubicBezTo>
                  <a:cubicBezTo>
                    <a:pt x="1180827" y="228788"/>
                    <a:pt x="1153678" y="237937"/>
                    <a:pt x="1214077" y="222837"/>
                  </a:cubicBezTo>
                  <a:cubicBezTo>
                    <a:pt x="1263641" y="198054"/>
                    <a:pt x="1254279" y="200018"/>
                    <a:pt x="1306286" y="184416"/>
                  </a:cubicBezTo>
                  <a:cubicBezTo>
                    <a:pt x="1325070" y="178781"/>
                    <a:pt x="1342196" y="176994"/>
                    <a:pt x="1360074" y="169048"/>
                  </a:cubicBezTo>
                  <a:cubicBezTo>
                    <a:pt x="1375775" y="162070"/>
                    <a:pt x="1390385" y="152764"/>
                    <a:pt x="1406178" y="145996"/>
                  </a:cubicBezTo>
                  <a:cubicBezTo>
                    <a:pt x="1426293" y="137375"/>
                    <a:pt x="1447652" y="131832"/>
                    <a:pt x="1467650" y="122944"/>
                  </a:cubicBezTo>
                  <a:cubicBezTo>
                    <a:pt x="1493819" y="111314"/>
                    <a:pt x="1517902" y="95159"/>
                    <a:pt x="1544491" y="84524"/>
                  </a:cubicBezTo>
                  <a:cubicBezTo>
                    <a:pt x="1557298" y="79401"/>
                    <a:pt x="1569996" y="73999"/>
                    <a:pt x="1582911" y="69156"/>
                  </a:cubicBezTo>
                  <a:cubicBezTo>
                    <a:pt x="1601203" y="62297"/>
                    <a:pt x="1649859" y="48224"/>
                    <a:pt x="1659751" y="46104"/>
                  </a:cubicBezTo>
                  <a:cubicBezTo>
                    <a:pt x="1704440" y="36528"/>
                    <a:pt x="1784178" y="33374"/>
                    <a:pt x="1821116" y="30736"/>
                  </a:cubicBezTo>
                  <a:lnTo>
                    <a:pt x="1867220" y="23052"/>
                  </a:lnTo>
                  <a:cubicBezTo>
                    <a:pt x="1901085" y="16895"/>
                    <a:pt x="1942996" y="7067"/>
                    <a:pt x="1974797" y="0"/>
                  </a:cubicBezTo>
                  <a:lnTo>
                    <a:pt x="2443523" y="7684"/>
                  </a:lnTo>
                  <a:cubicBezTo>
                    <a:pt x="2469737" y="8478"/>
                    <a:pt x="2482049" y="16496"/>
                    <a:pt x="2504995" y="23052"/>
                  </a:cubicBezTo>
                  <a:cubicBezTo>
                    <a:pt x="2515149" y="25953"/>
                    <a:pt x="2525712" y="27396"/>
                    <a:pt x="2535731" y="30736"/>
                  </a:cubicBezTo>
                  <a:cubicBezTo>
                    <a:pt x="2584689" y="47055"/>
                    <a:pt x="2558843" y="46104"/>
                    <a:pt x="2581835" y="46104"/>
                  </a:cubicBezTo>
                </a:path>
              </a:pathLst>
            </a:custGeom>
            <a:noFill/>
            <a:ln w="1270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C08019-2447-71A6-AF02-C4013F4EA3FF}"/>
                </a:ext>
              </a:extLst>
            </p:cNvPr>
            <p:cNvSpPr/>
            <p:nvPr/>
          </p:nvSpPr>
          <p:spPr>
            <a:xfrm>
              <a:off x="5268948" y="1990112"/>
              <a:ext cx="2427252" cy="955142"/>
            </a:xfrm>
            <a:custGeom>
              <a:avLst/>
              <a:gdLst>
                <a:gd name="connsiteX0" fmla="*/ 0 w 3795913"/>
                <a:gd name="connsiteY0" fmla="*/ 1521439 h 1521439"/>
                <a:gd name="connsiteX1" fmla="*/ 122945 w 3795913"/>
                <a:gd name="connsiteY1" fmla="*/ 1121869 h 1521439"/>
                <a:gd name="connsiteX2" fmla="*/ 145997 w 3795913"/>
                <a:gd name="connsiteY2" fmla="*/ 1083449 h 1521439"/>
                <a:gd name="connsiteX3" fmla="*/ 169049 w 3795913"/>
                <a:gd name="connsiteY3" fmla="*/ 1006609 h 1521439"/>
                <a:gd name="connsiteX4" fmla="*/ 192101 w 3795913"/>
                <a:gd name="connsiteY4" fmla="*/ 968188 h 1521439"/>
                <a:gd name="connsiteX5" fmla="*/ 276625 w 3795913"/>
                <a:gd name="connsiteY5" fmla="*/ 868296 h 1521439"/>
                <a:gd name="connsiteX6" fmla="*/ 338097 w 3795913"/>
                <a:gd name="connsiteY6" fmla="*/ 776088 h 1521439"/>
                <a:gd name="connsiteX7" fmla="*/ 361150 w 3795913"/>
                <a:gd name="connsiteY7" fmla="*/ 737667 h 1521439"/>
                <a:gd name="connsiteX8" fmla="*/ 399570 w 3795913"/>
                <a:gd name="connsiteY8" fmla="*/ 668511 h 1521439"/>
                <a:gd name="connsiteX9" fmla="*/ 453358 w 3795913"/>
                <a:gd name="connsiteY9" fmla="*/ 614723 h 1521439"/>
                <a:gd name="connsiteX10" fmla="*/ 507146 w 3795913"/>
                <a:gd name="connsiteY10" fmla="*/ 568619 h 1521439"/>
                <a:gd name="connsiteX11" fmla="*/ 553250 w 3795913"/>
                <a:gd name="connsiteY11" fmla="*/ 522514 h 1521439"/>
                <a:gd name="connsiteX12" fmla="*/ 614723 w 3795913"/>
                <a:gd name="connsiteY12" fmla="*/ 453358 h 1521439"/>
                <a:gd name="connsiteX13" fmla="*/ 699247 w 3795913"/>
                <a:gd name="connsiteY13" fmla="*/ 384202 h 1521439"/>
                <a:gd name="connsiteX14" fmla="*/ 776087 w 3795913"/>
                <a:gd name="connsiteY14" fmla="*/ 307362 h 1521439"/>
                <a:gd name="connsiteX15" fmla="*/ 837560 w 3795913"/>
                <a:gd name="connsiteY15" fmla="*/ 276625 h 1521439"/>
                <a:gd name="connsiteX16" fmla="*/ 899032 w 3795913"/>
                <a:gd name="connsiteY16" fmla="*/ 245889 h 1521439"/>
                <a:gd name="connsiteX17" fmla="*/ 945136 w 3795913"/>
                <a:gd name="connsiteY17" fmla="*/ 215153 h 1521439"/>
                <a:gd name="connsiteX18" fmla="*/ 1021976 w 3795913"/>
                <a:gd name="connsiteY18" fmla="*/ 199785 h 1521439"/>
                <a:gd name="connsiteX19" fmla="*/ 1114185 w 3795913"/>
                <a:gd name="connsiteY19" fmla="*/ 161365 h 1521439"/>
                <a:gd name="connsiteX20" fmla="*/ 1191025 w 3795913"/>
                <a:gd name="connsiteY20" fmla="*/ 145997 h 1521439"/>
                <a:gd name="connsiteX21" fmla="*/ 1252497 w 3795913"/>
                <a:gd name="connsiteY21" fmla="*/ 115261 h 1521439"/>
                <a:gd name="connsiteX22" fmla="*/ 1390810 w 3795913"/>
                <a:gd name="connsiteY22" fmla="*/ 69156 h 1521439"/>
                <a:gd name="connsiteX23" fmla="*/ 1529123 w 3795913"/>
                <a:gd name="connsiteY23" fmla="*/ 0 h 1521439"/>
                <a:gd name="connsiteX24" fmla="*/ 1897956 w 3795913"/>
                <a:gd name="connsiteY24" fmla="*/ 7684 h 1521439"/>
                <a:gd name="connsiteX25" fmla="*/ 2113109 w 3795913"/>
                <a:gd name="connsiteY25" fmla="*/ 38420 h 1521439"/>
                <a:gd name="connsiteX26" fmla="*/ 2213002 w 3795913"/>
                <a:gd name="connsiteY26" fmla="*/ 46104 h 1521439"/>
                <a:gd name="connsiteX27" fmla="*/ 2412787 w 3795913"/>
                <a:gd name="connsiteY27" fmla="*/ 69156 h 1521439"/>
                <a:gd name="connsiteX28" fmla="*/ 2474259 w 3795913"/>
                <a:gd name="connsiteY28" fmla="*/ 76841 h 1521439"/>
                <a:gd name="connsiteX29" fmla="*/ 2574151 w 3795913"/>
                <a:gd name="connsiteY29" fmla="*/ 92209 h 1521439"/>
                <a:gd name="connsiteX30" fmla="*/ 2650992 w 3795913"/>
                <a:gd name="connsiteY30" fmla="*/ 107577 h 1521439"/>
                <a:gd name="connsiteX31" fmla="*/ 2720148 w 3795913"/>
                <a:gd name="connsiteY31" fmla="*/ 122945 h 1521439"/>
                <a:gd name="connsiteX32" fmla="*/ 2789304 w 3795913"/>
                <a:gd name="connsiteY32" fmla="*/ 138313 h 1521439"/>
                <a:gd name="connsiteX33" fmla="*/ 2835408 w 3795913"/>
                <a:gd name="connsiteY33" fmla="*/ 145997 h 1521439"/>
                <a:gd name="connsiteX34" fmla="*/ 2889197 w 3795913"/>
                <a:gd name="connsiteY34" fmla="*/ 161365 h 1521439"/>
                <a:gd name="connsiteX35" fmla="*/ 2912249 w 3795913"/>
                <a:gd name="connsiteY35" fmla="*/ 169049 h 1521439"/>
                <a:gd name="connsiteX36" fmla="*/ 2966037 w 3795913"/>
                <a:gd name="connsiteY36" fmla="*/ 176733 h 1521439"/>
                <a:gd name="connsiteX37" fmla="*/ 3004457 w 3795913"/>
                <a:gd name="connsiteY37" fmla="*/ 192101 h 1521439"/>
                <a:gd name="connsiteX38" fmla="*/ 3104350 w 3795913"/>
                <a:gd name="connsiteY38" fmla="*/ 215153 h 1521439"/>
                <a:gd name="connsiteX39" fmla="*/ 3150454 w 3795913"/>
                <a:gd name="connsiteY39" fmla="*/ 230521 h 1521439"/>
                <a:gd name="connsiteX40" fmla="*/ 3188874 w 3795913"/>
                <a:gd name="connsiteY40" fmla="*/ 253573 h 1521439"/>
                <a:gd name="connsiteX41" fmla="*/ 3250346 w 3795913"/>
                <a:gd name="connsiteY41" fmla="*/ 276625 h 1521439"/>
                <a:gd name="connsiteX42" fmla="*/ 3334871 w 3795913"/>
                <a:gd name="connsiteY42" fmla="*/ 330414 h 1521439"/>
                <a:gd name="connsiteX43" fmla="*/ 3380975 w 3795913"/>
                <a:gd name="connsiteY43" fmla="*/ 345782 h 1521439"/>
                <a:gd name="connsiteX44" fmla="*/ 3404027 w 3795913"/>
                <a:gd name="connsiteY44" fmla="*/ 361150 h 1521439"/>
                <a:gd name="connsiteX45" fmla="*/ 3427079 w 3795913"/>
                <a:gd name="connsiteY45" fmla="*/ 368834 h 1521439"/>
                <a:gd name="connsiteX46" fmla="*/ 3457815 w 3795913"/>
                <a:gd name="connsiteY46" fmla="*/ 384202 h 1521439"/>
                <a:gd name="connsiteX47" fmla="*/ 3534655 w 3795913"/>
                <a:gd name="connsiteY47" fmla="*/ 407254 h 1521439"/>
                <a:gd name="connsiteX48" fmla="*/ 3565392 w 3795913"/>
                <a:gd name="connsiteY48" fmla="*/ 422622 h 1521439"/>
                <a:gd name="connsiteX49" fmla="*/ 3611496 w 3795913"/>
                <a:gd name="connsiteY49" fmla="*/ 437990 h 1521439"/>
                <a:gd name="connsiteX50" fmla="*/ 3688336 w 3795913"/>
                <a:gd name="connsiteY50" fmla="*/ 476410 h 1521439"/>
                <a:gd name="connsiteX51" fmla="*/ 3711388 w 3795913"/>
                <a:gd name="connsiteY51" fmla="*/ 491778 h 1521439"/>
                <a:gd name="connsiteX52" fmla="*/ 3772860 w 3795913"/>
                <a:gd name="connsiteY52" fmla="*/ 507146 h 1521439"/>
                <a:gd name="connsiteX53" fmla="*/ 3795913 w 3795913"/>
                <a:gd name="connsiteY53" fmla="*/ 514830 h 152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795913" h="1521439">
                  <a:moveTo>
                    <a:pt x="0" y="1521439"/>
                  </a:moveTo>
                  <a:cubicBezTo>
                    <a:pt x="40374" y="1377887"/>
                    <a:pt x="68743" y="1257374"/>
                    <a:pt x="122945" y="1121869"/>
                  </a:cubicBezTo>
                  <a:cubicBezTo>
                    <a:pt x="128492" y="1108002"/>
                    <a:pt x="140450" y="1097316"/>
                    <a:pt x="145997" y="1083449"/>
                  </a:cubicBezTo>
                  <a:cubicBezTo>
                    <a:pt x="155928" y="1058621"/>
                    <a:pt x="159118" y="1031438"/>
                    <a:pt x="169049" y="1006609"/>
                  </a:cubicBezTo>
                  <a:cubicBezTo>
                    <a:pt x="174596" y="992742"/>
                    <a:pt x="184185" y="980853"/>
                    <a:pt x="192101" y="968188"/>
                  </a:cubicBezTo>
                  <a:cubicBezTo>
                    <a:pt x="227387" y="911730"/>
                    <a:pt x="198295" y="969664"/>
                    <a:pt x="276625" y="868296"/>
                  </a:cubicBezTo>
                  <a:cubicBezTo>
                    <a:pt x="299212" y="839066"/>
                    <a:pt x="318029" y="807102"/>
                    <a:pt x="338097" y="776088"/>
                  </a:cubicBezTo>
                  <a:cubicBezTo>
                    <a:pt x="346211" y="763549"/>
                    <a:pt x="354471" y="751026"/>
                    <a:pt x="361150" y="737667"/>
                  </a:cubicBezTo>
                  <a:cubicBezTo>
                    <a:pt x="385198" y="689572"/>
                    <a:pt x="340344" y="738505"/>
                    <a:pt x="399570" y="668511"/>
                  </a:cubicBezTo>
                  <a:cubicBezTo>
                    <a:pt x="415948" y="649155"/>
                    <a:pt x="436224" y="633414"/>
                    <a:pt x="453358" y="614723"/>
                  </a:cubicBezTo>
                  <a:cubicBezTo>
                    <a:pt x="496671" y="567473"/>
                    <a:pt x="464823" y="582727"/>
                    <a:pt x="507146" y="568619"/>
                  </a:cubicBezTo>
                  <a:cubicBezTo>
                    <a:pt x="522514" y="553251"/>
                    <a:pt x="538564" y="538535"/>
                    <a:pt x="553250" y="522514"/>
                  </a:cubicBezTo>
                  <a:cubicBezTo>
                    <a:pt x="577951" y="495568"/>
                    <a:pt x="588757" y="475614"/>
                    <a:pt x="614723" y="453358"/>
                  </a:cubicBezTo>
                  <a:cubicBezTo>
                    <a:pt x="693182" y="386108"/>
                    <a:pt x="582574" y="494012"/>
                    <a:pt x="699247" y="384202"/>
                  </a:cubicBezTo>
                  <a:cubicBezTo>
                    <a:pt x="725624" y="359376"/>
                    <a:pt x="741723" y="318817"/>
                    <a:pt x="776087" y="307362"/>
                  </a:cubicBezTo>
                  <a:cubicBezTo>
                    <a:pt x="820689" y="292495"/>
                    <a:pt x="778583" y="308382"/>
                    <a:pt x="837560" y="276625"/>
                  </a:cubicBezTo>
                  <a:cubicBezTo>
                    <a:pt x="857731" y="265764"/>
                    <a:pt x="879141" y="257255"/>
                    <a:pt x="899032" y="245889"/>
                  </a:cubicBezTo>
                  <a:cubicBezTo>
                    <a:pt x="915068" y="236725"/>
                    <a:pt x="928990" y="224123"/>
                    <a:pt x="945136" y="215153"/>
                  </a:cubicBezTo>
                  <a:cubicBezTo>
                    <a:pt x="963706" y="204837"/>
                    <a:pt x="1008613" y="201694"/>
                    <a:pt x="1021976" y="199785"/>
                  </a:cubicBezTo>
                  <a:cubicBezTo>
                    <a:pt x="1052712" y="186978"/>
                    <a:pt x="1081534" y="167895"/>
                    <a:pt x="1114185" y="161365"/>
                  </a:cubicBezTo>
                  <a:lnTo>
                    <a:pt x="1191025" y="145997"/>
                  </a:lnTo>
                  <a:cubicBezTo>
                    <a:pt x="1211516" y="135752"/>
                    <a:pt x="1231313" y="123984"/>
                    <a:pt x="1252497" y="115261"/>
                  </a:cubicBezTo>
                  <a:cubicBezTo>
                    <a:pt x="1252539" y="115244"/>
                    <a:pt x="1390768" y="69175"/>
                    <a:pt x="1390810" y="69156"/>
                  </a:cubicBezTo>
                  <a:cubicBezTo>
                    <a:pt x="1494133" y="22191"/>
                    <a:pt x="1448463" y="46091"/>
                    <a:pt x="1529123" y="0"/>
                  </a:cubicBezTo>
                  <a:lnTo>
                    <a:pt x="1897956" y="7684"/>
                  </a:lnTo>
                  <a:cubicBezTo>
                    <a:pt x="2021535" y="11945"/>
                    <a:pt x="1948988" y="25795"/>
                    <a:pt x="2113109" y="38420"/>
                  </a:cubicBezTo>
                  <a:lnTo>
                    <a:pt x="2213002" y="46104"/>
                  </a:lnTo>
                  <a:cubicBezTo>
                    <a:pt x="2307991" y="65102"/>
                    <a:pt x="2223585" y="49583"/>
                    <a:pt x="2412787" y="69156"/>
                  </a:cubicBezTo>
                  <a:cubicBezTo>
                    <a:pt x="2433328" y="71281"/>
                    <a:pt x="2453790" y="74112"/>
                    <a:pt x="2474259" y="76841"/>
                  </a:cubicBezTo>
                  <a:cubicBezTo>
                    <a:pt x="2496405" y="79794"/>
                    <a:pt x="2550669" y="87513"/>
                    <a:pt x="2574151" y="92209"/>
                  </a:cubicBezTo>
                  <a:cubicBezTo>
                    <a:pt x="2688771" y="115133"/>
                    <a:pt x="2493014" y="81248"/>
                    <a:pt x="2650992" y="107577"/>
                  </a:cubicBezTo>
                  <a:cubicBezTo>
                    <a:pt x="2695855" y="122531"/>
                    <a:pt x="2652531" y="109422"/>
                    <a:pt x="2720148" y="122945"/>
                  </a:cubicBezTo>
                  <a:cubicBezTo>
                    <a:pt x="2743304" y="127576"/>
                    <a:pt x="2766148" y="133682"/>
                    <a:pt x="2789304" y="138313"/>
                  </a:cubicBezTo>
                  <a:cubicBezTo>
                    <a:pt x="2804581" y="141368"/>
                    <a:pt x="2820227" y="142494"/>
                    <a:pt x="2835408" y="145997"/>
                  </a:cubicBezTo>
                  <a:cubicBezTo>
                    <a:pt x="2853578" y="150190"/>
                    <a:pt x="2871336" y="156007"/>
                    <a:pt x="2889197" y="161365"/>
                  </a:cubicBezTo>
                  <a:cubicBezTo>
                    <a:pt x="2896955" y="163692"/>
                    <a:pt x="2904307" y="167461"/>
                    <a:pt x="2912249" y="169049"/>
                  </a:cubicBezTo>
                  <a:cubicBezTo>
                    <a:pt x="2930009" y="172601"/>
                    <a:pt x="2948108" y="174172"/>
                    <a:pt x="2966037" y="176733"/>
                  </a:cubicBezTo>
                  <a:cubicBezTo>
                    <a:pt x="2978844" y="181856"/>
                    <a:pt x="2991076" y="188756"/>
                    <a:pt x="3004457" y="192101"/>
                  </a:cubicBezTo>
                  <a:cubicBezTo>
                    <a:pt x="3164057" y="232001"/>
                    <a:pt x="2960764" y="167291"/>
                    <a:pt x="3104350" y="215153"/>
                  </a:cubicBezTo>
                  <a:cubicBezTo>
                    <a:pt x="3119718" y="220276"/>
                    <a:pt x="3136563" y="222187"/>
                    <a:pt x="3150454" y="230521"/>
                  </a:cubicBezTo>
                  <a:cubicBezTo>
                    <a:pt x="3163261" y="238205"/>
                    <a:pt x="3175516" y="246894"/>
                    <a:pt x="3188874" y="253573"/>
                  </a:cubicBezTo>
                  <a:cubicBezTo>
                    <a:pt x="3207250" y="262761"/>
                    <a:pt x="3230395" y="269975"/>
                    <a:pt x="3250346" y="276625"/>
                  </a:cubicBezTo>
                  <a:cubicBezTo>
                    <a:pt x="3262874" y="284977"/>
                    <a:pt x="3317811" y="322659"/>
                    <a:pt x="3334871" y="330414"/>
                  </a:cubicBezTo>
                  <a:cubicBezTo>
                    <a:pt x="3349618" y="337117"/>
                    <a:pt x="3366172" y="339203"/>
                    <a:pt x="3380975" y="345782"/>
                  </a:cubicBezTo>
                  <a:cubicBezTo>
                    <a:pt x="3389414" y="349533"/>
                    <a:pt x="3395767" y="357020"/>
                    <a:pt x="3404027" y="361150"/>
                  </a:cubicBezTo>
                  <a:cubicBezTo>
                    <a:pt x="3411272" y="364772"/>
                    <a:pt x="3419634" y="365643"/>
                    <a:pt x="3427079" y="368834"/>
                  </a:cubicBezTo>
                  <a:cubicBezTo>
                    <a:pt x="3437607" y="373346"/>
                    <a:pt x="3446948" y="380580"/>
                    <a:pt x="3457815" y="384202"/>
                  </a:cubicBezTo>
                  <a:cubicBezTo>
                    <a:pt x="3552956" y="415916"/>
                    <a:pt x="3438489" y="364514"/>
                    <a:pt x="3534655" y="407254"/>
                  </a:cubicBezTo>
                  <a:cubicBezTo>
                    <a:pt x="3545123" y="411906"/>
                    <a:pt x="3554756" y="418368"/>
                    <a:pt x="3565392" y="422622"/>
                  </a:cubicBezTo>
                  <a:cubicBezTo>
                    <a:pt x="3580433" y="428638"/>
                    <a:pt x="3597007" y="430745"/>
                    <a:pt x="3611496" y="437990"/>
                  </a:cubicBezTo>
                  <a:cubicBezTo>
                    <a:pt x="3637109" y="450797"/>
                    <a:pt x="3664509" y="460525"/>
                    <a:pt x="3688336" y="476410"/>
                  </a:cubicBezTo>
                  <a:cubicBezTo>
                    <a:pt x="3696020" y="481533"/>
                    <a:pt x="3702709" y="488622"/>
                    <a:pt x="3711388" y="491778"/>
                  </a:cubicBezTo>
                  <a:cubicBezTo>
                    <a:pt x="3731238" y="498996"/>
                    <a:pt x="3752822" y="500467"/>
                    <a:pt x="3772860" y="507146"/>
                  </a:cubicBezTo>
                  <a:lnTo>
                    <a:pt x="3795913" y="514830"/>
                  </a:lnTo>
                </a:path>
              </a:pathLst>
            </a:custGeom>
            <a:noFill/>
            <a:ln w="1270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A481D8-5F8E-DE22-FD66-CAB9B48001EF}"/>
              </a:ext>
            </a:extLst>
          </p:cNvPr>
          <p:cNvGrpSpPr/>
          <p:nvPr/>
        </p:nvGrpSpPr>
        <p:grpSpPr>
          <a:xfrm>
            <a:off x="838200" y="3228362"/>
            <a:ext cx="6400800" cy="2505688"/>
            <a:chOff x="838200" y="1990112"/>
            <a:chExt cx="6400800" cy="250568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92BAEE-C2CF-7B7C-A596-E622670F4D8C}"/>
                </a:ext>
              </a:extLst>
            </p:cNvPr>
            <p:cNvCxnSpPr>
              <a:cxnSpLocks/>
            </p:cNvCxnSpPr>
            <p:nvPr/>
          </p:nvCxnSpPr>
          <p:spPr>
            <a:xfrm>
              <a:off x="5268948" y="1990112"/>
              <a:ext cx="1970052" cy="2048488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DD1F4D8-BE3E-07B2-E01D-02EDBC5FDD1C}"/>
                </a:ext>
              </a:extLst>
            </p:cNvPr>
            <p:cNvCxnSpPr>
              <a:cxnSpLocks/>
            </p:cNvCxnSpPr>
            <p:nvPr/>
          </p:nvCxnSpPr>
          <p:spPr>
            <a:xfrm>
              <a:off x="838200" y="4267200"/>
              <a:ext cx="990600" cy="22860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7F29B0D-C7F6-887E-C9E3-DB4FE09C2FA2}"/>
              </a:ext>
            </a:extLst>
          </p:cNvPr>
          <p:cNvCxnSpPr>
            <a:cxnSpLocks/>
          </p:cNvCxnSpPr>
          <p:nvPr/>
        </p:nvCxnSpPr>
        <p:spPr>
          <a:xfrm>
            <a:off x="6781800" y="2762250"/>
            <a:ext cx="76200" cy="325755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FF5C672-2A67-C16A-6247-9A8AEB00FBD5}"/>
              </a:ext>
            </a:extLst>
          </p:cNvPr>
          <p:cNvSpPr txBox="1"/>
          <p:nvPr/>
        </p:nvSpPr>
        <p:spPr>
          <a:xfrm rot="16200000">
            <a:off x="-1055132" y="42043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</a:t>
            </a:r>
            <a:endParaRPr lang="el-G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6D3047-CDC1-47F7-8E76-3CA4EA2FC693}"/>
              </a:ext>
            </a:extLst>
          </p:cNvPr>
          <p:cNvSpPr txBox="1"/>
          <p:nvPr/>
        </p:nvSpPr>
        <p:spPr>
          <a:xfrm rot="16200000">
            <a:off x="7315200" y="4339096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Spitkovsky</a:t>
            </a:r>
            <a:r>
              <a:rPr lang="en-US" dirty="0"/>
              <a:t> 2006</a:t>
            </a:r>
            <a:endParaRPr lang="el-G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182A3-918D-DFAC-3631-D07BE9F359D0}"/>
              </a:ext>
            </a:extLst>
          </p:cNvPr>
          <p:cNvSpPr/>
          <p:nvPr/>
        </p:nvSpPr>
        <p:spPr>
          <a:xfrm>
            <a:off x="4343400" y="3228362"/>
            <a:ext cx="468348" cy="44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287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Visually searched image">
            <a:extLst>
              <a:ext uri="{FF2B5EF4-FFF2-40B4-BE49-F238E27FC236}">
                <a16:creationId xmlns:a16="http://schemas.microsoft.com/office/drawing/2014/main" id="{6DE14DEE-A7E8-1A7F-F992-64E6B5ADD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138661"/>
            <a:ext cx="4533900" cy="49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7ADDCB-E283-32B7-8068-4CF0A7DEB90B}"/>
              </a:ext>
            </a:extLst>
          </p:cNvPr>
          <p:cNvSpPr txBox="1"/>
          <p:nvPr/>
        </p:nvSpPr>
        <p:spPr>
          <a:xfrm>
            <a:off x="4626714" y="6211669"/>
            <a:ext cx="4517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Philippov</a:t>
            </a:r>
            <a:r>
              <a:rPr lang="en-US" dirty="0"/>
              <a:t> &amp; Kramer 2022</a:t>
            </a:r>
          </a:p>
          <a:p>
            <a:pPr algn="ctr"/>
            <a:r>
              <a:rPr lang="en-US" dirty="0"/>
              <a:t>“Pulsar Magnetospheres and their Radiation”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50503F-C6A0-0D54-D18D-53D7FA38C74D}"/>
              </a:ext>
            </a:extLst>
          </p:cNvPr>
          <p:cNvSpPr txBox="1"/>
          <p:nvPr/>
        </p:nvSpPr>
        <p:spPr>
          <a:xfrm>
            <a:off x="0" y="62116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Lorimer &amp; Kramer 2005</a:t>
            </a:r>
          </a:p>
          <a:p>
            <a:pPr algn="ctr"/>
            <a:r>
              <a:rPr lang="en-US" dirty="0"/>
              <a:t>“Handbook of pulsar astronomy”</a:t>
            </a:r>
            <a:endParaRPr lang="el-G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CF28E7-A329-9A8F-F348-B4EF108FD1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33"/>
          <a:stretch/>
        </p:blipFill>
        <p:spPr>
          <a:xfrm>
            <a:off x="4612567" y="1342440"/>
            <a:ext cx="4455233" cy="4654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F4D7AE-244E-08EB-4F12-5D6748402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81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The steady-state Magnetosphere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5797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C959E-A910-40F5-E9C4-955A03D76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cientific experiment&#10;&#10;AI-generated content may be incorrect.">
            <a:extLst>
              <a:ext uri="{FF2B5EF4-FFF2-40B4-BE49-F238E27FC236}">
                <a16:creationId xmlns:a16="http://schemas.microsoft.com/office/drawing/2014/main" id="{D0FA96D9-7854-9B54-0C72-2154B4AC35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8229600" cy="46291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DAD909-CED0-F906-82DB-22090449A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l-GR" dirty="0"/>
              <a:t>Ε</a:t>
            </a:r>
            <a:r>
              <a:rPr lang="en-US" dirty="0" err="1"/>
              <a:t>xascale</a:t>
            </a:r>
            <a:r>
              <a:rPr lang="en-US" dirty="0"/>
              <a:t> Computing</a:t>
            </a:r>
            <a:br>
              <a:rPr lang="el-GR" dirty="0"/>
            </a:br>
            <a:r>
              <a:rPr lang="en-US" dirty="0"/>
              <a:t>vs Neural Networks</a:t>
            </a:r>
            <a:endParaRPr lang="el-GR" dirty="0"/>
          </a:p>
        </p:txBody>
      </p:sp>
      <p:pic>
        <p:nvPicPr>
          <p:cNvPr id="1030" name="Picture 6" descr="The Frontier supercomputer at Oak Ridge National Laboratory (ORNL) is expected to be the first exascale computer in the United States.">
            <a:extLst>
              <a:ext uri="{FF2B5EF4-FFF2-40B4-BE49-F238E27FC236}">
                <a16:creationId xmlns:a16="http://schemas.microsoft.com/office/drawing/2014/main" id="{486222BC-CA14-5C3A-B6D0-EE7A92A9C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261409"/>
            <a:ext cx="4229007" cy="156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91B678-BF43-DC62-90E6-01D43D913FED}"/>
              </a:ext>
            </a:extLst>
          </p:cNvPr>
          <p:cNvSpPr/>
          <p:nvPr/>
        </p:nvSpPr>
        <p:spPr>
          <a:xfrm>
            <a:off x="5029200" y="4953000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F29845-CC9E-F596-EE48-272F4C2777BF}"/>
              </a:ext>
            </a:extLst>
          </p:cNvPr>
          <p:cNvSpPr/>
          <p:nvPr/>
        </p:nvSpPr>
        <p:spPr>
          <a:xfrm>
            <a:off x="5027919" y="34213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ECF50CC-F3B1-C383-12F5-FD327CBAE626}"/>
              </a:ext>
            </a:extLst>
          </p:cNvPr>
          <p:cNvSpPr/>
          <p:nvPr/>
        </p:nvSpPr>
        <p:spPr>
          <a:xfrm>
            <a:off x="5029200" y="2581617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C97AD45-0175-36DF-DC7F-11D672F79931}"/>
              </a:ext>
            </a:extLst>
          </p:cNvPr>
          <p:cNvSpPr/>
          <p:nvPr/>
        </p:nvSpPr>
        <p:spPr>
          <a:xfrm>
            <a:off x="5027919" y="42228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DC2434-BA6F-77A2-0FF1-ED760E03CBA5}"/>
              </a:ext>
            </a:extLst>
          </p:cNvPr>
          <p:cNvSpPr txBox="1"/>
          <p:nvPr/>
        </p:nvSpPr>
        <p:spPr>
          <a:xfrm>
            <a:off x="5053719" y="2551541"/>
            <a:ext cx="481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x</a:t>
            </a:r>
            <a:endParaRPr lang="el-GR" sz="28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87BBB3-3E4D-5593-91B8-28A3DD8C468C}"/>
              </a:ext>
            </a:extLst>
          </p:cNvPr>
          <p:cNvSpPr txBox="1"/>
          <p:nvPr/>
        </p:nvSpPr>
        <p:spPr>
          <a:xfrm>
            <a:off x="5027919" y="3388207"/>
            <a:ext cx="485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y</a:t>
            </a:r>
            <a:endParaRPr lang="el-GR" sz="2800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B26ED9-C868-EA86-3C88-F804F9A65C1F}"/>
              </a:ext>
            </a:extLst>
          </p:cNvPr>
          <p:cNvSpPr txBox="1"/>
          <p:nvPr/>
        </p:nvSpPr>
        <p:spPr>
          <a:xfrm>
            <a:off x="5027919" y="4203541"/>
            <a:ext cx="474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B</a:t>
            </a:r>
            <a:r>
              <a:rPr lang="en-US" sz="2800" baseline="-25000" dirty="0" err="1"/>
              <a:t>z</a:t>
            </a:r>
            <a:endParaRPr lang="el-GR" sz="2800" baseline="-25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A39300-810D-4D23-A1E1-0927CF3555E2}"/>
              </a:ext>
            </a:extLst>
          </p:cNvPr>
          <p:cNvSpPr/>
          <p:nvPr/>
        </p:nvSpPr>
        <p:spPr>
          <a:xfrm>
            <a:off x="770965" y="491437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7DB9DB-0670-3A5C-2EDD-32EFA6981AC9}"/>
              </a:ext>
            </a:extLst>
          </p:cNvPr>
          <p:cNvSpPr/>
          <p:nvPr/>
        </p:nvSpPr>
        <p:spPr>
          <a:xfrm rot="19819937">
            <a:off x="1133431" y="4823679"/>
            <a:ext cx="914400" cy="1602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1406C2-5B44-E48E-3DA9-0F11AA35DB8A}"/>
              </a:ext>
            </a:extLst>
          </p:cNvPr>
          <p:cNvSpPr txBox="1"/>
          <p:nvPr/>
        </p:nvSpPr>
        <p:spPr>
          <a:xfrm>
            <a:off x="5071200" y="4937765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α</a:t>
            </a:r>
            <a:endParaRPr lang="el-GR" sz="28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F82916-FC46-AC8A-17C8-BCAECFD8AEF9}"/>
              </a:ext>
            </a:extLst>
          </p:cNvPr>
          <p:cNvSpPr txBox="1"/>
          <p:nvPr/>
        </p:nvSpPr>
        <p:spPr>
          <a:xfrm>
            <a:off x="5596174" y="4630707"/>
            <a:ext cx="354782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Data: radio, X-ray/NICER, </a:t>
            </a:r>
            <a:r>
              <a:rPr lang="el-GR" sz="2000" b="1" dirty="0"/>
              <a:t>γ-</a:t>
            </a:r>
            <a:r>
              <a:rPr lang="en-US" sz="2000" b="1" dirty="0"/>
              <a:t>ray</a:t>
            </a:r>
            <a:endParaRPr lang="el-GR" sz="2000" b="1" baseline="-25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CA335C-ABA2-3045-A134-83E57A022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3631417"/>
            <a:ext cx="687014" cy="1977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08FBE1-D4D1-A6EC-ACA6-46108CBD5C4C}"/>
              </a:ext>
            </a:extLst>
          </p:cNvPr>
          <p:cNvSpPr/>
          <p:nvPr/>
        </p:nvSpPr>
        <p:spPr>
          <a:xfrm>
            <a:off x="5596174" y="2457979"/>
            <a:ext cx="3243026" cy="1961621"/>
          </a:xfrm>
          <a:prstGeom prst="rect">
            <a:avLst/>
          </a:prstGeom>
          <a:solidFill>
            <a:schemeClr val="bg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853F33-A73F-1F28-E355-CAC31A2C6602}"/>
              </a:ext>
            </a:extLst>
          </p:cNvPr>
          <p:cNvSpPr txBox="1"/>
          <p:nvPr/>
        </p:nvSpPr>
        <p:spPr>
          <a:xfrm>
            <a:off x="5600700" y="4171890"/>
            <a:ext cx="35433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The Pulsar physical Equations</a:t>
            </a:r>
            <a:endParaRPr lang="el-GR" sz="2000" b="1" baseline="-25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9C8F5B-DC0D-8822-D560-F0CA0B9DEDD7}"/>
              </a:ext>
            </a:extLst>
          </p:cNvPr>
          <p:cNvSpPr txBox="1"/>
          <p:nvPr/>
        </p:nvSpPr>
        <p:spPr>
          <a:xfrm>
            <a:off x="3810000" y="6491059"/>
            <a:ext cx="533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Petros Stefanou, Jorge Urban and Jose Pons 2023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895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523B-88A6-BB13-014E-10D425532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D643-2665-A538-30F4-F1E4EFBBD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915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Neural Networks vs current simulations</a:t>
            </a:r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DEA6C-1BA7-36B1-0F12-37738D37AD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0" t="11437" r="7500" b="24645"/>
          <a:stretch>
            <a:fillRect/>
          </a:stretch>
        </p:blipFill>
        <p:spPr>
          <a:xfrm>
            <a:off x="-3267" y="1905000"/>
            <a:ext cx="8990309" cy="3886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02AB1-F1E8-806C-1445-691C9F713AD7}"/>
              </a:ext>
            </a:extLst>
          </p:cNvPr>
          <p:cNvSpPr txBox="1"/>
          <p:nvPr/>
        </p:nvSpPr>
        <p:spPr>
          <a:xfrm>
            <a:off x="5257800" y="6211669"/>
            <a:ext cx="3886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Philippov</a:t>
            </a:r>
            <a:r>
              <a:rPr lang="en-US" dirty="0"/>
              <a:t> &amp; Kramer 2022</a:t>
            </a:r>
          </a:p>
          <a:p>
            <a:pPr algn="ctr"/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2B00B1-0C55-7912-3762-074A712576DF}"/>
              </a:ext>
            </a:extLst>
          </p:cNvPr>
          <p:cNvSpPr txBox="1"/>
          <p:nvPr/>
        </p:nvSpPr>
        <p:spPr>
          <a:xfrm>
            <a:off x="228600" y="6211668"/>
            <a:ext cx="451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2024, 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0706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7079D-86C1-BA4F-E7C0-398BFA76D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54D1B-4749-B4F8-C9EE-8CFF4CD18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Methodology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C8302-734A-8AFC-B12D-1C31CC2AF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Solve directly for the ideal force-free steady-state in the corotating frame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the generalization of </a:t>
            </a:r>
            <a:r>
              <a:rPr lang="en-US" dirty="0">
                <a:solidFill>
                  <a:srgbClr val="FF0000"/>
                </a:solidFill>
              </a:rPr>
              <a:t>the Pulsar Equation</a:t>
            </a:r>
            <a:r>
              <a:rPr lang="en-US" dirty="0"/>
              <a:t>. It has never been solved before in 3D.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AE5D85-0DC1-BF2E-2560-922D4F85D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33" t="1120" r="30833" b="72560"/>
          <a:stretch/>
        </p:blipFill>
        <p:spPr>
          <a:xfrm>
            <a:off x="762000" y="2868386"/>
            <a:ext cx="7848600" cy="11212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67C8F-02FD-924E-0AE2-4CFBDB7F2C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167" t="42480" r="44166" b="38720"/>
          <a:stretch/>
        </p:blipFill>
        <p:spPr>
          <a:xfrm>
            <a:off x="2971800" y="4092088"/>
            <a:ext cx="2197194" cy="78471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EF49204-A43F-464A-DEF2-AC5E03D94D2A}"/>
              </a:ext>
            </a:extLst>
          </p:cNvPr>
          <p:cNvGrpSpPr/>
          <p:nvPr/>
        </p:nvGrpSpPr>
        <p:grpSpPr>
          <a:xfrm>
            <a:off x="3962400" y="3094407"/>
            <a:ext cx="3962400" cy="1713202"/>
            <a:chOff x="3962400" y="3094407"/>
            <a:chExt cx="3962400" cy="17132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EEC393-64F0-C6E4-A3C8-D4158CFCA32B}"/>
                </a:ext>
              </a:extLst>
            </p:cNvPr>
            <p:cNvSpPr txBox="1"/>
            <p:nvPr/>
          </p:nvSpPr>
          <p:spPr>
            <a:xfrm>
              <a:off x="7467600" y="3094407"/>
              <a:ext cx="4572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3600" i="1" dirty="0"/>
                <a:t>Λ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FAEA3E-BCA2-E173-0BF6-8FDBABD159FF}"/>
                </a:ext>
              </a:extLst>
            </p:cNvPr>
            <p:cNvSpPr txBox="1"/>
            <p:nvPr/>
          </p:nvSpPr>
          <p:spPr>
            <a:xfrm>
              <a:off x="3962400" y="4161278"/>
              <a:ext cx="4572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3600" i="1" dirty="0"/>
                <a:t>Λ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752D49CE-D892-5082-7EF5-784CE6A7E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47581"/>
            <a:ext cx="9144000" cy="170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6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E138D-D96F-9496-5BFB-E1E350C23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9CF4938-6108-90D2-FFBC-627032467917}"/>
              </a:ext>
            </a:extLst>
          </p:cNvPr>
          <p:cNvGrpSpPr/>
          <p:nvPr/>
        </p:nvGrpSpPr>
        <p:grpSpPr>
          <a:xfrm>
            <a:off x="5415676" y="338257"/>
            <a:ext cx="3494247" cy="2274601"/>
            <a:chOff x="5415676" y="338257"/>
            <a:chExt cx="3494247" cy="227460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21DF656-0C7A-3457-CEB6-3E5D16BE89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830"/>
            <a:stretch/>
          </p:blipFill>
          <p:spPr>
            <a:xfrm rot="1571266">
              <a:off x="5415676" y="404987"/>
              <a:ext cx="3494247" cy="220787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1E49F84-C2E9-5FA2-254C-2513FF0CF959}"/>
                </a:ext>
              </a:extLst>
            </p:cNvPr>
            <p:cNvSpPr/>
            <p:nvPr/>
          </p:nvSpPr>
          <p:spPr>
            <a:xfrm rot="1714718">
              <a:off x="7605109" y="338257"/>
              <a:ext cx="756574" cy="768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4CA287-5538-9E51-6657-89CE8620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Methodology</a:t>
            </a:r>
            <a:endParaRPr lang="el-GR" dirty="0"/>
          </a:p>
        </p:txBody>
      </p:sp>
      <p:sp>
        <p:nvSpPr>
          <p:cNvPr id="6" name="Arrow: Curved Down 5">
            <a:extLst>
              <a:ext uri="{FF2B5EF4-FFF2-40B4-BE49-F238E27FC236}">
                <a16:creationId xmlns:a16="http://schemas.microsoft.com/office/drawing/2014/main" id="{20A748D0-F33D-F56C-529D-853DDAB24773}"/>
              </a:ext>
            </a:extLst>
          </p:cNvPr>
          <p:cNvSpPr/>
          <p:nvPr/>
        </p:nvSpPr>
        <p:spPr>
          <a:xfrm rot="16200000">
            <a:off x="-266700" y="3542945"/>
            <a:ext cx="1295400" cy="304800"/>
          </a:xfrm>
          <a:prstGeom prst="curvedDownArrow">
            <a:avLst>
              <a:gd name="adj1" fmla="val 25000"/>
              <a:gd name="adj2" fmla="val 88707"/>
              <a:gd name="adj3" fmla="val 418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F46E8-28B6-9ABE-D538-BFB069FF63B8}"/>
              </a:ext>
            </a:extLst>
          </p:cNvPr>
          <p:cNvSpPr/>
          <p:nvPr/>
        </p:nvSpPr>
        <p:spPr>
          <a:xfrm>
            <a:off x="3962400" y="3043037"/>
            <a:ext cx="4114800" cy="4525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CBA846-4590-58BB-73BA-41F8C498A973}"/>
              </a:ext>
            </a:extLst>
          </p:cNvPr>
          <p:cNvGrpSpPr/>
          <p:nvPr/>
        </p:nvGrpSpPr>
        <p:grpSpPr>
          <a:xfrm>
            <a:off x="4995607" y="-226328"/>
            <a:ext cx="3988563" cy="2917409"/>
            <a:chOff x="4995607" y="-226328"/>
            <a:chExt cx="3988563" cy="291740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036BB1-5C5E-926F-BC4B-B68052F627BE}"/>
                </a:ext>
              </a:extLst>
            </p:cNvPr>
            <p:cNvSpPr/>
            <p:nvPr/>
          </p:nvSpPr>
          <p:spPr>
            <a:xfrm>
              <a:off x="5334000" y="1600206"/>
              <a:ext cx="609600" cy="304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D9C6734-1EC5-CB87-A407-5EEDC5921629}"/>
                </a:ext>
              </a:extLst>
            </p:cNvPr>
            <p:cNvSpPr/>
            <p:nvPr/>
          </p:nvSpPr>
          <p:spPr>
            <a:xfrm rot="1714718">
              <a:off x="7330999" y="1874393"/>
              <a:ext cx="1492402" cy="304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24B4DC-E141-6215-5835-AE962B40E816}"/>
                </a:ext>
              </a:extLst>
            </p:cNvPr>
            <p:cNvSpPr txBox="1"/>
            <p:nvPr/>
          </p:nvSpPr>
          <p:spPr>
            <a:xfrm>
              <a:off x="8374570" y="1171638"/>
              <a:ext cx="609600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500" dirty="0" err="1"/>
                <a:t>θ,φ</a:t>
              </a:r>
              <a:endParaRPr lang="el-GR" sz="15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6A729D-B9E5-C9D0-3256-53BE1C1014FB}"/>
                </a:ext>
              </a:extLst>
            </p:cNvPr>
            <p:cNvSpPr txBox="1"/>
            <p:nvPr/>
          </p:nvSpPr>
          <p:spPr>
            <a:xfrm>
              <a:off x="6773902" y="914853"/>
              <a:ext cx="1031882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 err="1"/>
                <a:t>r</a:t>
              </a:r>
              <a:r>
                <a:rPr lang="en-US" sz="1500" baseline="-25000" dirty="0" err="1"/>
                <a:t>S</a:t>
              </a:r>
              <a:r>
                <a:rPr lang="en-US" sz="1500" dirty="0"/>
                <a:t>(</a:t>
              </a:r>
              <a:r>
                <a:rPr lang="el-GR" sz="1500" dirty="0" err="1"/>
                <a:t>θ,φ</a:t>
              </a:r>
              <a:r>
                <a:rPr lang="en-US" sz="1500" dirty="0"/>
                <a:t>)</a:t>
              </a:r>
              <a:endParaRPr lang="el-GR" sz="15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CA7043-8C05-5BB6-4A46-6030D763E6E3}"/>
                </a:ext>
              </a:extLst>
            </p:cNvPr>
            <p:cNvSpPr/>
            <p:nvPr/>
          </p:nvSpPr>
          <p:spPr>
            <a:xfrm>
              <a:off x="5709699" y="28236"/>
              <a:ext cx="609600" cy="304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B244AD0-564D-FA92-6B73-3BC649811AE9}"/>
                </a:ext>
              </a:extLst>
            </p:cNvPr>
            <p:cNvSpPr/>
            <p:nvPr/>
          </p:nvSpPr>
          <p:spPr>
            <a:xfrm rot="1714718">
              <a:off x="6804407" y="2183430"/>
              <a:ext cx="1492402" cy="507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84705F-30FF-AC35-0D62-025C9B012A3C}"/>
                </a:ext>
              </a:extLst>
            </p:cNvPr>
            <p:cNvSpPr/>
            <p:nvPr/>
          </p:nvSpPr>
          <p:spPr>
            <a:xfrm rot="1714718">
              <a:off x="5395775" y="1400410"/>
              <a:ext cx="756574" cy="3047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644CB9C-161C-CBB3-11C9-D9C01E6742EC}"/>
                </a:ext>
              </a:extLst>
            </p:cNvPr>
            <p:cNvSpPr/>
            <p:nvPr/>
          </p:nvSpPr>
          <p:spPr>
            <a:xfrm rot="1714718">
              <a:off x="5996532" y="-226328"/>
              <a:ext cx="756574" cy="768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3C728DF-F5AE-0EDD-D1EB-0AE73B3F3D32}"/>
                </a:ext>
              </a:extLst>
            </p:cNvPr>
            <p:cNvSpPr/>
            <p:nvPr/>
          </p:nvSpPr>
          <p:spPr>
            <a:xfrm rot="1714718">
              <a:off x="5577128" y="-159826"/>
              <a:ext cx="756574" cy="768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FFD47F-8855-F358-7FC9-05BB717E6C79}"/>
                </a:ext>
              </a:extLst>
            </p:cNvPr>
            <p:cNvSpPr/>
            <p:nvPr/>
          </p:nvSpPr>
          <p:spPr>
            <a:xfrm rot="1714718">
              <a:off x="4995607" y="949114"/>
              <a:ext cx="756574" cy="768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C6D919-7174-58F1-AFCA-B78F4A2D783D}"/>
                </a:ext>
              </a:extLst>
            </p:cNvPr>
            <p:cNvSpPr txBox="1"/>
            <p:nvPr/>
          </p:nvSpPr>
          <p:spPr>
            <a:xfrm>
              <a:off x="6029672" y="176314"/>
              <a:ext cx="75104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500" dirty="0"/>
                <a:t>θ</a:t>
              </a:r>
              <a:r>
                <a:rPr lang="en-US" sz="1500" baseline="-25000" dirty="0"/>
                <a:t>pc</a:t>
              </a:r>
              <a:r>
                <a:rPr lang="el-GR" sz="1500" dirty="0"/>
                <a:t>,φ</a:t>
              </a:r>
              <a:r>
                <a:rPr lang="en-US" sz="1500" baseline="-25000" dirty="0"/>
                <a:t>pc</a:t>
              </a:r>
              <a:endParaRPr lang="el-GR" sz="1500" baseline="-250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039DA10-6353-F8C8-DE90-12388DFBA805}"/>
                </a:ext>
              </a:extLst>
            </p:cNvPr>
            <p:cNvCxnSpPr/>
            <p:nvPr/>
          </p:nvCxnSpPr>
          <p:spPr>
            <a:xfrm flipH="1" flipV="1">
              <a:off x="5943600" y="157779"/>
              <a:ext cx="11815" cy="58476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F672D-46BA-88C6-3152-42485B711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Choose open lines (</a:t>
            </a:r>
            <a:r>
              <a:rPr lang="el-GR" dirty="0"/>
              <a:t>θ</a:t>
            </a:r>
            <a:r>
              <a:rPr lang="en-US" baseline="-25000" dirty="0"/>
              <a:t>pc</a:t>
            </a:r>
            <a:r>
              <a:rPr lang="en-US" dirty="0"/>
              <a:t>,</a:t>
            </a:r>
            <a:r>
              <a:rPr lang="el-GR" dirty="0"/>
              <a:t>φ</a:t>
            </a:r>
            <a:r>
              <a:rPr lang="en-US" baseline="-25000" dirty="0"/>
              <a:t>pc</a:t>
            </a:r>
            <a:r>
              <a:rPr lang="en-US" dirty="0"/>
              <a:t>)</a:t>
            </a:r>
          </a:p>
          <a:p>
            <a:r>
              <a:rPr lang="en-US" dirty="0"/>
              <a:t>Separate closed (IN) and open (OUT) regions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Monopole OUT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equatorial CS disappears!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Solve IN, solve OUT (meshless with PINNs)</a:t>
            </a:r>
          </a:p>
          <a:p>
            <a:r>
              <a:rPr lang="en-US" dirty="0"/>
              <a:t>Check for pressure imbalance across separatrix</a:t>
            </a:r>
          </a:p>
          <a:p>
            <a:r>
              <a:rPr lang="en-US" dirty="0"/>
              <a:t>Adjust separatrix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Solution with pressure balance across separatrix</a:t>
            </a:r>
            <a:endParaRPr lang="en-US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Equatorial CS restored in the end</a:t>
            </a: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02364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83245-8AD9-ED21-9EAA-630693F6C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cientific experiment&#10;&#10;AI-generated content may be incorrect.">
            <a:extLst>
              <a:ext uri="{FF2B5EF4-FFF2-40B4-BE49-F238E27FC236}">
                <a16:creationId xmlns:a16="http://schemas.microsoft.com/office/drawing/2014/main" id="{DF3CFA3B-26C2-9B38-141E-B5C0A6E11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8229600" cy="4629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A1DABA-5962-C5CF-2ADF-D58C55F3C871}"/>
              </a:ext>
            </a:extLst>
          </p:cNvPr>
          <p:cNvSpPr/>
          <p:nvPr/>
        </p:nvSpPr>
        <p:spPr>
          <a:xfrm>
            <a:off x="5585838" y="2895600"/>
            <a:ext cx="3252721" cy="1524000"/>
          </a:xfrm>
          <a:prstGeom prst="rect">
            <a:avLst/>
          </a:prstGeom>
          <a:solidFill>
            <a:schemeClr val="bg1"/>
          </a:solidFill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8EAE1E-F40E-B20D-6EB5-8DD1B06B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7"/>
            <a:ext cx="8670131" cy="1801813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Physics Informed Neural Networks</a:t>
            </a:r>
            <a:br>
              <a:rPr lang="el-GR" dirty="0"/>
            </a:br>
            <a:r>
              <a:rPr lang="en-US" dirty="0"/>
              <a:t>as </a:t>
            </a:r>
            <a:r>
              <a:rPr lang="en-US" dirty="0">
                <a:solidFill>
                  <a:srgbClr val="FF0000"/>
                </a:solidFill>
              </a:rPr>
              <a:t>Universal Function Approximators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072550C-9924-3C4A-A6C0-44E7C3206855}"/>
              </a:ext>
            </a:extLst>
          </p:cNvPr>
          <p:cNvSpPr txBox="1">
            <a:spLocks/>
          </p:cNvSpPr>
          <p:nvPr/>
        </p:nvSpPr>
        <p:spPr>
          <a:xfrm>
            <a:off x="685800" y="884238"/>
            <a:ext cx="5562600" cy="1162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88AFD13-8E8B-C77D-A5AB-8BE8FB2CD1C8}"/>
              </a:ext>
            </a:extLst>
          </p:cNvPr>
          <p:cNvSpPr/>
          <p:nvPr/>
        </p:nvSpPr>
        <p:spPr>
          <a:xfrm>
            <a:off x="5029200" y="4953000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3C55490-C320-189F-328E-6F5C7C872B1E}"/>
              </a:ext>
            </a:extLst>
          </p:cNvPr>
          <p:cNvSpPr/>
          <p:nvPr/>
        </p:nvSpPr>
        <p:spPr>
          <a:xfrm>
            <a:off x="5027919" y="34213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51119A-BB52-1317-820D-FDC54309A30A}"/>
              </a:ext>
            </a:extLst>
          </p:cNvPr>
          <p:cNvSpPr/>
          <p:nvPr/>
        </p:nvSpPr>
        <p:spPr>
          <a:xfrm>
            <a:off x="5029200" y="2581617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A0D56BE-7D40-90C3-AC9B-4D30814E42DF}"/>
              </a:ext>
            </a:extLst>
          </p:cNvPr>
          <p:cNvSpPr/>
          <p:nvPr/>
        </p:nvSpPr>
        <p:spPr>
          <a:xfrm>
            <a:off x="5027919" y="42228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EA037-69FE-172B-C7EE-C747D4342295}"/>
              </a:ext>
            </a:extLst>
          </p:cNvPr>
          <p:cNvSpPr txBox="1"/>
          <p:nvPr/>
        </p:nvSpPr>
        <p:spPr>
          <a:xfrm>
            <a:off x="5053719" y="2551541"/>
            <a:ext cx="481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x</a:t>
            </a:r>
            <a:endParaRPr lang="el-GR" sz="28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E48BF5-7DAF-8749-C6FB-D0EBB2FA46C6}"/>
              </a:ext>
            </a:extLst>
          </p:cNvPr>
          <p:cNvSpPr txBox="1"/>
          <p:nvPr/>
        </p:nvSpPr>
        <p:spPr>
          <a:xfrm>
            <a:off x="5027919" y="3388207"/>
            <a:ext cx="485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y</a:t>
            </a:r>
            <a:endParaRPr lang="el-GR" sz="2800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63B5E2-8A92-02EC-F5FE-7DCD9A2261BF}"/>
              </a:ext>
            </a:extLst>
          </p:cNvPr>
          <p:cNvSpPr txBox="1"/>
          <p:nvPr/>
        </p:nvSpPr>
        <p:spPr>
          <a:xfrm>
            <a:off x="5027919" y="4203541"/>
            <a:ext cx="474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B</a:t>
            </a:r>
            <a:r>
              <a:rPr lang="en-US" sz="2800" baseline="-25000" dirty="0" err="1"/>
              <a:t>z</a:t>
            </a:r>
            <a:endParaRPr lang="el-GR" sz="2800" baseline="-25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0BC89-47BB-F234-7B78-97F8C8FC99D8}"/>
              </a:ext>
            </a:extLst>
          </p:cNvPr>
          <p:cNvSpPr/>
          <p:nvPr/>
        </p:nvSpPr>
        <p:spPr>
          <a:xfrm>
            <a:off x="770965" y="491437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55F086-406E-68FC-F368-5D2C673AAD3D}"/>
              </a:ext>
            </a:extLst>
          </p:cNvPr>
          <p:cNvSpPr/>
          <p:nvPr/>
        </p:nvSpPr>
        <p:spPr>
          <a:xfrm rot="19819937">
            <a:off x="1133431" y="4823679"/>
            <a:ext cx="914400" cy="1602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A14F22-1839-6B04-12F6-E0E5187FBE7A}"/>
              </a:ext>
            </a:extLst>
          </p:cNvPr>
          <p:cNvSpPr txBox="1"/>
          <p:nvPr/>
        </p:nvSpPr>
        <p:spPr>
          <a:xfrm>
            <a:off x="5905500" y="2430694"/>
            <a:ext cx="2667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The 3D Pulsar Equation</a:t>
            </a:r>
            <a:endParaRPr lang="el-GR" sz="2000" b="1" baseline="-25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6CBE49-4AE9-DD53-374F-123ACC4D5E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33" t="1120" r="30833" b="72560"/>
          <a:stretch/>
        </p:blipFill>
        <p:spPr>
          <a:xfrm>
            <a:off x="5638159" y="3048000"/>
            <a:ext cx="3124841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2AF570-9E7C-7729-96B1-65ADFD06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67" t="42480" r="44166" b="38720"/>
          <a:stretch/>
        </p:blipFill>
        <p:spPr>
          <a:xfrm>
            <a:off x="6096000" y="3569996"/>
            <a:ext cx="895943" cy="3199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F7AA445-7735-DEC1-3159-153D70230C7B}"/>
              </a:ext>
            </a:extLst>
          </p:cNvPr>
          <p:cNvSpPr txBox="1"/>
          <p:nvPr/>
        </p:nvSpPr>
        <p:spPr>
          <a:xfrm>
            <a:off x="5981379" y="3941413"/>
            <a:ext cx="2438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Boundary conditions</a:t>
            </a:r>
            <a:endParaRPr lang="el-GR" sz="1600" i="1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2F0F80-8269-7F37-FD52-E924E790A83E}"/>
              </a:ext>
            </a:extLst>
          </p:cNvPr>
          <p:cNvSpPr txBox="1"/>
          <p:nvPr/>
        </p:nvSpPr>
        <p:spPr>
          <a:xfrm>
            <a:off x="5071200" y="4937765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α</a:t>
            </a:r>
            <a:endParaRPr lang="el-GR" sz="28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A618A5-793F-03DB-4FF2-E1F65AD14833}"/>
              </a:ext>
            </a:extLst>
          </p:cNvPr>
          <p:cNvSpPr txBox="1"/>
          <p:nvPr/>
        </p:nvSpPr>
        <p:spPr>
          <a:xfrm>
            <a:off x="5596174" y="4630707"/>
            <a:ext cx="354782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Data: radio, X-ray/NICER, </a:t>
            </a:r>
            <a:r>
              <a:rPr lang="el-GR" sz="2000" b="1" dirty="0"/>
              <a:t>γ-</a:t>
            </a:r>
            <a:r>
              <a:rPr lang="en-US" sz="2000" b="1" dirty="0"/>
              <a:t>ray</a:t>
            </a:r>
            <a:endParaRPr lang="el-GR" sz="2000" b="1" baseline="-25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5B7BAD-EAB4-76D0-958F-347452A62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3631417"/>
            <a:ext cx="687014" cy="197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F2C525-C88A-8FB6-8B61-03C40044F9F7}"/>
              </a:ext>
            </a:extLst>
          </p:cNvPr>
          <p:cNvSpPr txBox="1"/>
          <p:nvPr/>
        </p:nvSpPr>
        <p:spPr>
          <a:xfrm>
            <a:off x="6536531" y="649104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</a:t>
            </a:r>
            <a:endParaRPr lang="el-G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1CBA98-E628-52FE-EAC2-111DD33A832C}"/>
              </a:ext>
            </a:extLst>
          </p:cNvPr>
          <p:cNvSpPr/>
          <p:nvPr/>
        </p:nvSpPr>
        <p:spPr>
          <a:xfrm>
            <a:off x="5596174" y="4630707"/>
            <a:ext cx="3404391" cy="1109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03EBE-D94F-3807-ED36-21BA00E6F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cientific experiment&#10;&#10;AI-generated content may be incorrect.">
            <a:extLst>
              <a:ext uri="{FF2B5EF4-FFF2-40B4-BE49-F238E27FC236}">
                <a16:creationId xmlns:a16="http://schemas.microsoft.com/office/drawing/2014/main" id="{B2645697-F566-C194-34A3-F9CBBA30D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8229600" cy="46291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4F46652-7783-41EE-8B65-D334F189483B}"/>
              </a:ext>
            </a:extLst>
          </p:cNvPr>
          <p:cNvSpPr/>
          <p:nvPr/>
        </p:nvSpPr>
        <p:spPr>
          <a:xfrm>
            <a:off x="5585838" y="2895600"/>
            <a:ext cx="3252721" cy="1524000"/>
          </a:xfrm>
          <a:prstGeom prst="rect">
            <a:avLst/>
          </a:prstGeom>
          <a:solidFill>
            <a:schemeClr val="bg1"/>
          </a:solidFill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7607E8-992E-8EF5-4019-D5F821060DAA}"/>
              </a:ext>
            </a:extLst>
          </p:cNvPr>
          <p:cNvSpPr txBox="1">
            <a:spLocks/>
          </p:cNvSpPr>
          <p:nvPr/>
        </p:nvSpPr>
        <p:spPr>
          <a:xfrm>
            <a:off x="685800" y="884238"/>
            <a:ext cx="5562600" cy="11625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927357-B3BF-B5A6-A140-4C92C520C069}"/>
              </a:ext>
            </a:extLst>
          </p:cNvPr>
          <p:cNvSpPr/>
          <p:nvPr/>
        </p:nvSpPr>
        <p:spPr>
          <a:xfrm>
            <a:off x="5029200" y="4953000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43A2B9-81AF-360F-D975-2F298CB59A55}"/>
              </a:ext>
            </a:extLst>
          </p:cNvPr>
          <p:cNvSpPr/>
          <p:nvPr/>
        </p:nvSpPr>
        <p:spPr>
          <a:xfrm>
            <a:off x="5027919" y="34213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E169260-08F4-3A15-2ACD-903F203C4AED}"/>
              </a:ext>
            </a:extLst>
          </p:cNvPr>
          <p:cNvSpPr/>
          <p:nvPr/>
        </p:nvSpPr>
        <p:spPr>
          <a:xfrm>
            <a:off x="5029200" y="2581617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E7D40B9-EA7A-92D1-9882-8C410C18F418}"/>
              </a:ext>
            </a:extLst>
          </p:cNvPr>
          <p:cNvSpPr/>
          <p:nvPr/>
        </p:nvSpPr>
        <p:spPr>
          <a:xfrm>
            <a:off x="5027919" y="4222816"/>
            <a:ext cx="533400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0570D5-3AAB-B02B-25A3-B27683CC83D0}"/>
              </a:ext>
            </a:extLst>
          </p:cNvPr>
          <p:cNvSpPr txBox="1"/>
          <p:nvPr/>
        </p:nvSpPr>
        <p:spPr>
          <a:xfrm>
            <a:off x="5053719" y="2551541"/>
            <a:ext cx="481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x</a:t>
            </a:r>
            <a:endParaRPr lang="el-GR" sz="2800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5D437-DC3D-D1F8-DADD-5DB0AB37E1D3}"/>
              </a:ext>
            </a:extLst>
          </p:cNvPr>
          <p:cNvSpPr txBox="1"/>
          <p:nvPr/>
        </p:nvSpPr>
        <p:spPr>
          <a:xfrm>
            <a:off x="5027919" y="3388207"/>
            <a:ext cx="485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baseline="-25000" dirty="0"/>
              <a:t>y</a:t>
            </a:r>
            <a:endParaRPr lang="el-GR" sz="2800" baseline="-25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1638A6-D3B0-32A8-4E8D-5916DF93A834}"/>
              </a:ext>
            </a:extLst>
          </p:cNvPr>
          <p:cNvSpPr txBox="1"/>
          <p:nvPr/>
        </p:nvSpPr>
        <p:spPr>
          <a:xfrm>
            <a:off x="5027919" y="4203541"/>
            <a:ext cx="474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B</a:t>
            </a:r>
            <a:r>
              <a:rPr lang="en-US" sz="2800" baseline="-25000" dirty="0" err="1"/>
              <a:t>z</a:t>
            </a:r>
            <a:endParaRPr lang="el-GR" sz="2800" baseline="-25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FE4E1D-108F-B41F-595D-875257C8333F}"/>
              </a:ext>
            </a:extLst>
          </p:cNvPr>
          <p:cNvSpPr/>
          <p:nvPr/>
        </p:nvSpPr>
        <p:spPr>
          <a:xfrm>
            <a:off x="770965" y="4914379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16F6B-CDAA-3855-C465-BA6F2D4BC1BA}"/>
              </a:ext>
            </a:extLst>
          </p:cNvPr>
          <p:cNvSpPr/>
          <p:nvPr/>
        </p:nvSpPr>
        <p:spPr>
          <a:xfrm rot="20369218">
            <a:off x="1150365" y="4006850"/>
            <a:ext cx="914400" cy="2476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F444DB-F1DF-FF4A-4229-A658BFE2E5AE}"/>
              </a:ext>
            </a:extLst>
          </p:cNvPr>
          <p:cNvSpPr txBox="1"/>
          <p:nvPr/>
        </p:nvSpPr>
        <p:spPr>
          <a:xfrm>
            <a:off x="5905500" y="2430694"/>
            <a:ext cx="26670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The 2D Pulsar Equation</a:t>
            </a:r>
            <a:endParaRPr lang="el-GR" sz="2000" b="1" baseline="-25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70BA28-0469-F156-14FB-1E9267EBA2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33" t="1120" r="30833" b="72560"/>
          <a:stretch/>
        </p:blipFill>
        <p:spPr>
          <a:xfrm>
            <a:off x="5638159" y="3048000"/>
            <a:ext cx="3124841" cy="45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990C604-96DE-C40E-2695-25F12E8398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167" t="42480" r="44166" b="38720"/>
          <a:stretch/>
        </p:blipFill>
        <p:spPr>
          <a:xfrm>
            <a:off x="6096000" y="3569996"/>
            <a:ext cx="895943" cy="3199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2FEA4F6-BDE9-4568-1AEF-3D8328B204D8}"/>
              </a:ext>
            </a:extLst>
          </p:cNvPr>
          <p:cNvSpPr txBox="1"/>
          <p:nvPr/>
        </p:nvSpPr>
        <p:spPr>
          <a:xfrm>
            <a:off x="5981379" y="3941413"/>
            <a:ext cx="24384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Boundary conditions</a:t>
            </a:r>
            <a:endParaRPr lang="el-GR" sz="1600" i="1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9652A5-F269-6040-3331-434659E780C3}"/>
              </a:ext>
            </a:extLst>
          </p:cNvPr>
          <p:cNvSpPr txBox="1"/>
          <p:nvPr/>
        </p:nvSpPr>
        <p:spPr>
          <a:xfrm>
            <a:off x="5071200" y="4937765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dirty="0"/>
              <a:t>α</a:t>
            </a:r>
            <a:endParaRPr lang="el-GR" sz="2800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843478-7674-9C70-DCFC-46F90F045D77}"/>
              </a:ext>
            </a:extLst>
          </p:cNvPr>
          <p:cNvSpPr txBox="1"/>
          <p:nvPr/>
        </p:nvSpPr>
        <p:spPr>
          <a:xfrm>
            <a:off x="5596174" y="4630707"/>
            <a:ext cx="354782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Data: radio, X-ray/NICER, </a:t>
            </a:r>
            <a:r>
              <a:rPr lang="el-GR" sz="2000" b="1" dirty="0"/>
              <a:t>γ-</a:t>
            </a:r>
            <a:r>
              <a:rPr lang="en-US" sz="2000" b="1" dirty="0"/>
              <a:t>ray</a:t>
            </a:r>
            <a:endParaRPr lang="el-GR" sz="2000" b="1" baseline="-25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02C2E1-EB82-ABFE-9495-0515021D3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3631417"/>
            <a:ext cx="687014" cy="19777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8ADBF3D-DA46-FE72-C6B5-689C32D3281A}"/>
              </a:ext>
            </a:extLst>
          </p:cNvPr>
          <p:cNvSpPr/>
          <p:nvPr/>
        </p:nvSpPr>
        <p:spPr>
          <a:xfrm>
            <a:off x="5638159" y="3048000"/>
            <a:ext cx="3124841" cy="906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D43E01-ED1B-4C7E-7C6A-74C736295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8587" y="3246950"/>
            <a:ext cx="3136734" cy="583376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563EC549-383D-CAF8-E12F-B5AC6650975D}"/>
              </a:ext>
            </a:extLst>
          </p:cNvPr>
          <p:cNvSpPr/>
          <p:nvPr/>
        </p:nvSpPr>
        <p:spPr>
          <a:xfrm>
            <a:off x="990600" y="2581618"/>
            <a:ext cx="533400" cy="533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r</a:t>
            </a:r>
            <a:endParaRPr lang="el-GR" sz="2800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DA52BED-A7A2-40AC-6A63-7B816EF0B501}"/>
              </a:ext>
            </a:extLst>
          </p:cNvPr>
          <p:cNvSpPr/>
          <p:nvPr/>
        </p:nvSpPr>
        <p:spPr>
          <a:xfrm>
            <a:off x="990600" y="3388207"/>
            <a:ext cx="533400" cy="533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θ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0370C7D-8EF5-42B9-6486-AF98465F83B4}"/>
              </a:ext>
            </a:extLst>
          </p:cNvPr>
          <p:cNvSpPr/>
          <p:nvPr/>
        </p:nvSpPr>
        <p:spPr>
          <a:xfrm>
            <a:off x="5005962" y="2586707"/>
            <a:ext cx="553716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Ψ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73B41C9-BF4C-92FF-6D46-ADD46F957892}"/>
              </a:ext>
            </a:extLst>
          </p:cNvPr>
          <p:cNvSpPr/>
          <p:nvPr/>
        </p:nvSpPr>
        <p:spPr>
          <a:xfrm>
            <a:off x="5000362" y="3408013"/>
            <a:ext cx="553716" cy="533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Ι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98106F-66C0-F81C-4015-A6EC5A5CECB9}"/>
              </a:ext>
            </a:extLst>
          </p:cNvPr>
          <p:cNvSpPr/>
          <p:nvPr/>
        </p:nvSpPr>
        <p:spPr>
          <a:xfrm rot="1247899">
            <a:off x="4495997" y="3984819"/>
            <a:ext cx="572186" cy="2174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51D7DA4-EE1C-03CB-A658-F27AD3FEB23A}"/>
              </a:ext>
            </a:extLst>
          </p:cNvPr>
          <p:cNvSpPr/>
          <p:nvPr/>
        </p:nvSpPr>
        <p:spPr>
          <a:xfrm>
            <a:off x="5008884" y="4212636"/>
            <a:ext cx="553716" cy="1606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5D9C1AB-6BE4-F946-64F0-42DBA71F6E7D}"/>
              </a:ext>
            </a:extLst>
          </p:cNvPr>
          <p:cNvSpPr txBox="1"/>
          <p:nvPr/>
        </p:nvSpPr>
        <p:spPr>
          <a:xfrm>
            <a:off x="2895600" y="6211669"/>
            <a:ext cx="624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Dimitropoulos, Contopoulos, </a:t>
            </a:r>
            <a:r>
              <a:rPr lang="en-US" dirty="0" err="1"/>
              <a:t>Mpisketzis</a:t>
            </a:r>
            <a:r>
              <a:rPr lang="en-US" dirty="0"/>
              <a:t>, </a:t>
            </a:r>
            <a:r>
              <a:rPr lang="en-US" dirty="0" err="1"/>
              <a:t>Chaniadakis</a:t>
            </a:r>
            <a:r>
              <a:rPr lang="en-US" dirty="0"/>
              <a:t> 2024</a:t>
            </a:r>
          </a:p>
          <a:p>
            <a:pPr algn="r"/>
            <a:r>
              <a:rPr lang="en-US" dirty="0"/>
              <a:t>Stefanou, Urban, Pons 2023 </a:t>
            </a:r>
            <a:endParaRPr lang="el-GR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6D450FC-6A90-7FE0-7781-EBC063E30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7"/>
            <a:ext cx="8670131" cy="1801813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Physics Informed Neural Networks</a:t>
            </a:r>
            <a:br>
              <a:rPr lang="el-GR" dirty="0"/>
            </a:br>
            <a:r>
              <a:rPr lang="en-US" dirty="0"/>
              <a:t>as </a:t>
            </a:r>
            <a:r>
              <a:rPr lang="en-US" dirty="0">
                <a:solidFill>
                  <a:srgbClr val="FF0000"/>
                </a:solidFill>
              </a:rPr>
              <a:t>Universal Function Approximators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401B3F-E988-5714-6A26-F0DFE97619F8}"/>
              </a:ext>
            </a:extLst>
          </p:cNvPr>
          <p:cNvSpPr/>
          <p:nvPr/>
        </p:nvSpPr>
        <p:spPr>
          <a:xfrm>
            <a:off x="5596174" y="4630707"/>
            <a:ext cx="3404391" cy="11094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7919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44F9B-0BEB-5337-2A01-DB83B7962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F6454C-369C-6DE0-C585-5E709BE69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7620000" cy="56509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ABD8EA-99BF-941F-5044-FC6033F513E8}"/>
              </a:ext>
            </a:extLst>
          </p:cNvPr>
          <p:cNvSpPr txBox="1"/>
          <p:nvPr/>
        </p:nvSpPr>
        <p:spPr>
          <a:xfrm>
            <a:off x="6536531" y="6491049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4006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olorful diagram of a wave&#10;&#10;AI-generated content may be incorrect.">
            <a:extLst>
              <a:ext uri="{FF2B5EF4-FFF2-40B4-BE49-F238E27FC236}">
                <a16:creationId xmlns:a16="http://schemas.microsoft.com/office/drawing/2014/main" id="{717B64B9-ADED-FDE7-AB11-7FA521DF1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t="2115" r="10922" b="870"/>
          <a:stretch/>
        </p:blipFill>
        <p:spPr>
          <a:xfrm>
            <a:off x="4419600" y="1295400"/>
            <a:ext cx="4648200" cy="4590982"/>
          </a:xfrm>
          <a:prstGeom prst="rect">
            <a:avLst/>
          </a:prstGeom>
        </p:spPr>
      </p:pic>
      <p:pic>
        <p:nvPicPr>
          <p:cNvPr id="3" name="Picture 2" descr="A diagram of a magnetic field&#10;&#10;AI-generated content may be incorrect.">
            <a:extLst>
              <a:ext uri="{FF2B5EF4-FFF2-40B4-BE49-F238E27FC236}">
                <a16:creationId xmlns:a16="http://schemas.microsoft.com/office/drawing/2014/main" id="{1A7684EA-4758-6A6F-ECFD-D1475E774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t="2277" r="24401" b="601"/>
          <a:stretch/>
        </p:blipFill>
        <p:spPr>
          <a:xfrm>
            <a:off x="76201" y="1316831"/>
            <a:ext cx="4343401" cy="45909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AA61FE-5024-4275-6034-83143F7A9436}"/>
              </a:ext>
            </a:extLst>
          </p:cNvPr>
          <p:cNvSpPr txBox="1"/>
          <p:nvPr/>
        </p:nvSpPr>
        <p:spPr>
          <a:xfrm>
            <a:off x="3351129" y="64934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</a:t>
            </a:r>
            <a:endParaRPr lang="el-G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B6CE14-0F0E-BDCD-B000-8B2DC670A28F}"/>
              </a:ext>
            </a:extLst>
          </p:cNvPr>
          <p:cNvSpPr txBox="1">
            <a:spLocks/>
          </p:cNvSpPr>
          <p:nvPr/>
        </p:nvSpPr>
        <p:spPr>
          <a:xfrm>
            <a:off x="457200" y="32378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Inclination 20</a:t>
            </a:r>
            <a:r>
              <a:rPr lang="en-US" baseline="30000" dirty="0"/>
              <a:t>o</a:t>
            </a:r>
            <a:r>
              <a:rPr lang="en-US" dirty="0"/>
              <a:t>, polar cap 36</a:t>
            </a:r>
            <a:r>
              <a:rPr lang="en-US" baseline="30000" dirty="0"/>
              <a:t>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97568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F4DB4-5076-EE87-C4F7-70586496D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magnetic field&#10;&#10;AI-generated content may be incorrect.">
            <a:extLst>
              <a:ext uri="{FF2B5EF4-FFF2-40B4-BE49-F238E27FC236}">
                <a16:creationId xmlns:a16="http://schemas.microsoft.com/office/drawing/2014/main" id="{201A1CF7-93A5-ED21-26D4-8705EB6ACB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t="1162"/>
          <a:stretch/>
        </p:blipFill>
        <p:spPr>
          <a:xfrm>
            <a:off x="4452232" y="1704546"/>
            <a:ext cx="4648201" cy="4209504"/>
          </a:xfrm>
          <a:prstGeom prst="rect">
            <a:avLst/>
          </a:prstGeom>
        </p:spPr>
      </p:pic>
      <p:pic>
        <p:nvPicPr>
          <p:cNvPr id="6" name="Picture 5" descr="A colorful diagram of a galaxy&#10;&#10;AI-generated content may be incorrect.">
            <a:extLst>
              <a:ext uri="{FF2B5EF4-FFF2-40B4-BE49-F238E27FC236}">
                <a16:creationId xmlns:a16="http://schemas.microsoft.com/office/drawing/2014/main" id="{1FE3AC9A-A637-B3BB-C2BE-DFEB5C588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" t="1661" r="15745"/>
          <a:stretch/>
        </p:blipFill>
        <p:spPr>
          <a:xfrm>
            <a:off x="-60350" y="1676402"/>
            <a:ext cx="4479950" cy="42390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DBF5FF-465C-0FD6-C974-73B81D74A637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 (in preparation)</a:t>
            </a:r>
            <a:endParaRPr lang="el-G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873D30-29DC-7EE7-9ADB-2B478E41440C}"/>
              </a:ext>
            </a:extLst>
          </p:cNvPr>
          <p:cNvSpPr txBox="1">
            <a:spLocks/>
          </p:cNvSpPr>
          <p:nvPr/>
        </p:nvSpPr>
        <p:spPr>
          <a:xfrm>
            <a:off x="457200" y="323782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Inclination 45</a:t>
            </a:r>
            <a:r>
              <a:rPr lang="en-US" baseline="30000" dirty="0"/>
              <a:t>o</a:t>
            </a:r>
            <a:r>
              <a:rPr lang="en-US" dirty="0"/>
              <a:t>, polar cap 45</a:t>
            </a:r>
            <a:r>
              <a:rPr lang="en-US" baseline="30000" dirty="0"/>
              <a:t>o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03557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55331-AEF5-B535-EB7C-BA2455608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67F36F8-3C52-6D95-2D28-182B7973B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white object with green lines around it&#10;&#10;AI-generated content may be incorrect.">
            <a:extLst>
              <a:ext uri="{FF2B5EF4-FFF2-40B4-BE49-F238E27FC236}">
                <a16:creationId xmlns:a16="http://schemas.microsoft.com/office/drawing/2014/main" id="{F2BC55EF-3019-AE17-DF3E-47E13E867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r="14766" b="-2"/>
          <a:stretch>
            <a:fillRect/>
          </a:stretch>
        </p:blipFill>
        <p:spPr>
          <a:xfrm>
            <a:off x="2" y="437871"/>
            <a:ext cx="9147779" cy="5862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67E821-CAE4-296A-D9C5-ED798165E300}"/>
              </a:ext>
            </a:extLst>
          </p:cNvPr>
          <p:cNvSpPr txBox="1"/>
          <p:nvPr/>
        </p:nvSpPr>
        <p:spPr>
          <a:xfrm>
            <a:off x="3351129" y="64934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Dimitropoulos et al. 2026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62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D06C82-0A92-8B06-73C7-B7533F5E4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7B2AAE7-3676-3EAF-CA82-6AD1990E5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E6DD83-21F9-40AF-393D-416749E1303B}"/>
              </a:ext>
            </a:extLst>
          </p:cNvPr>
          <p:cNvSpPr txBox="1"/>
          <p:nvPr/>
        </p:nvSpPr>
        <p:spPr>
          <a:xfrm>
            <a:off x="3351129" y="64934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Dimitropoulos et al. 2026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" name="Picture 2" descr="A computer generated image of a white object&#10;&#10;AI-generated content may be incorrect.">
            <a:extLst>
              <a:ext uri="{FF2B5EF4-FFF2-40B4-BE49-F238E27FC236}">
                <a16:creationId xmlns:a16="http://schemas.microsoft.com/office/drawing/2014/main" id="{6C38A1A4-C690-C954-4586-F4BC7C437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/>
          <a:stretch/>
        </p:blipFill>
        <p:spPr>
          <a:xfrm>
            <a:off x="627052" y="609600"/>
            <a:ext cx="7889896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76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70D982-FA57-BC61-4651-7F013D06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4D44E58-E5BB-3DD1-0C5B-48225AADD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utput_movie_cs_20deg">
            <a:hlinkClick r:id="" action="ppaction://media"/>
            <a:extLst>
              <a:ext uri="{FF2B5EF4-FFF2-40B4-BE49-F238E27FC236}">
                <a16:creationId xmlns:a16="http://schemas.microsoft.com/office/drawing/2014/main" id="{3FCE92A5-5C5F-612D-0F63-F8E2AA88EF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71668" y="-113347"/>
            <a:ext cx="12644467" cy="63617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0F3692-6850-FF85-CD81-F9829FD09F97}"/>
              </a:ext>
            </a:extLst>
          </p:cNvPr>
          <p:cNvSpPr txBox="1"/>
          <p:nvPr/>
        </p:nvSpPr>
        <p:spPr>
          <a:xfrm>
            <a:off x="3351129" y="64934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Dimitropoulos et al. 2026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72B024-F2EF-DBBE-BCDC-074B15402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graph&#10;&#10;AI-generated content may be incorrect.">
            <a:extLst>
              <a:ext uri="{FF2B5EF4-FFF2-40B4-BE49-F238E27FC236}">
                <a16:creationId xmlns:a16="http://schemas.microsoft.com/office/drawing/2014/main" id="{E50B4029-8FEC-1AED-1211-8F5F715460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18647" r="2817" b="17193"/>
          <a:stretch/>
        </p:blipFill>
        <p:spPr>
          <a:xfrm>
            <a:off x="1676401" y="1331603"/>
            <a:ext cx="7010401" cy="47643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3DA3EF-9B79-A7EB-7BA3-BB069776D09D}"/>
              </a:ext>
            </a:extLst>
          </p:cNvPr>
          <p:cNvSpPr txBox="1"/>
          <p:nvPr/>
        </p:nvSpPr>
        <p:spPr>
          <a:xfrm>
            <a:off x="3351129" y="649343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Dimitropoulos et al. 2026</a:t>
            </a:r>
            <a:endParaRPr lang="el-G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7A0BFE-A3DC-5E7A-C176-05D6C230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Electric current supply 20</a:t>
            </a:r>
            <a:r>
              <a:rPr lang="en-US" baseline="30000" dirty="0"/>
              <a:t>o</a:t>
            </a:r>
            <a:endParaRPr lang="el-G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08FE7D-830A-1229-6EA3-F10E33A3A355}"/>
              </a:ext>
            </a:extLst>
          </p:cNvPr>
          <p:cNvGrpSpPr/>
          <p:nvPr/>
        </p:nvGrpSpPr>
        <p:grpSpPr>
          <a:xfrm>
            <a:off x="135733" y="2209800"/>
            <a:ext cx="6036467" cy="4479822"/>
            <a:chOff x="135733" y="2209800"/>
            <a:chExt cx="6036467" cy="4479822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ED9A85D-6F72-DBF4-89B8-C2A3ACB146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0" r="59343" b="2060"/>
            <a:stretch/>
          </p:blipFill>
          <p:spPr bwMode="auto">
            <a:xfrm>
              <a:off x="135733" y="4251222"/>
              <a:ext cx="2652711" cy="243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Arc 3">
              <a:extLst>
                <a:ext uri="{FF2B5EF4-FFF2-40B4-BE49-F238E27FC236}">
                  <a16:creationId xmlns:a16="http://schemas.microsoft.com/office/drawing/2014/main" id="{BCC2A0DF-192B-ABC3-A88C-75B016A2D807}"/>
                </a:ext>
              </a:extLst>
            </p:cNvPr>
            <p:cNvSpPr/>
            <p:nvPr/>
          </p:nvSpPr>
          <p:spPr>
            <a:xfrm>
              <a:off x="3200400" y="2209800"/>
              <a:ext cx="2971800" cy="2971800"/>
            </a:xfrm>
            <a:prstGeom prst="arc">
              <a:avLst>
                <a:gd name="adj1" fmla="val 12411441"/>
                <a:gd name="adj2" fmla="val 9121518"/>
              </a:avLst>
            </a:prstGeom>
            <a:ln w="1905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05162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71542-AEE1-4492-AABF-68606BF159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500"/>
          <a:stretch/>
        </p:blipFill>
        <p:spPr>
          <a:xfrm>
            <a:off x="228600" y="1274968"/>
            <a:ext cx="8686800" cy="4363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C8C1FF-DF14-4906-8202-15BD5A545C28}"/>
              </a:ext>
            </a:extLst>
          </p:cNvPr>
          <p:cNvSpPr txBox="1"/>
          <p:nvPr/>
        </p:nvSpPr>
        <p:spPr>
          <a:xfrm>
            <a:off x="4953000" y="610996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Timokhin</a:t>
            </a:r>
            <a:r>
              <a:rPr lang="en-US" dirty="0"/>
              <a:t> 2006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0CABA91-A5BE-4F43-88C0-3F93E8E53F97}"/>
              </a:ext>
            </a:extLst>
          </p:cNvPr>
          <p:cNvSpPr/>
          <p:nvPr/>
        </p:nvSpPr>
        <p:spPr>
          <a:xfrm rot="18768063">
            <a:off x="1910334" y="2385948"/>
            <a:ext cx="810419" cy="252875"/>
          </a:xfrm>
          <a:prstGeom prst="rightArrow">
            <a:avLst>
              <a:gd name="adj1" fmla="val 50000"/>
              <a:gd name="adj2" fmla="val 85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5F6823-E723-44E3-9F9F-62839339FE69}"/>
              </a:ext>
            </a:extLst>
          </p:cNvPr>
          <p:cNvSpPr txBox="1"/>
          <p:nvPr/>
        </p:nvSpPr>
        <p:spPr>
          <a:xfrm>
            <a:off x="2315543" y="2143049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30000" dirty="0">
                <a:solidFill>
                  <a:schemeClr val="bg1"/>
                </a:solidFill>
              </a:rPr>
              <a:t>-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5226FB4-782D-469F-BB7C-38A41023D7DC}"/>
              </a:ext>
            </a:extLst>
          </p:cNvPr>
          <p:cNvSpPr/>
          <p:nvPr/>
        </p:nvSpPr>
        <p:spPr>
          <a:xfrm rot="19846145">
            <a:off x="2293973" y="2993758"/>
            <a:ext cx="810419" cy="252875"/>
          </a:xfrm>
          <a:prstGeom prst="rightArrow">
            <a:avLst>
              <a:gd name="adj1" fmla="val 50000"/>
              <a:gd name="adj2" fmla="val 85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0248853-B2FA-4007-AF68-E03FF6650C29}"/>
              </a:ext>
            </a:extLst>
          </p:cNvPr>
          <p:cNvSpPr/>
          <p:nvPr/>
        </p:nvSpPr>
        <p:spPr>
          <a:xfrm rot="17266804">
            <a:off x="1018984" y="1961482"/>
            <a:ext cx="810419" cy="252875"/>
          </a:xfrm>
          <a:prstGeom prst="rightArrow">
            <a:avLst>
              <a:gd name="adj1" fmla="val 50000"/>
              <a:gd name="adj2" fmla="val 85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02721E-8818-4877-BA73-F49122076F44}"/>
              </a:ext>
            </a:extLst>
          </p:cNvPr>
          <p:cNvSpPr txBox="1"/>
          <p:nvPr/>
        </p:nvSpPr>
        <p:spPr>
          <a:xfrm>
            <a:off x="2711139" y="281017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30000" dirty="0">
                <a:solidFill>
                  <a:schemeClr val="bg1"/>
                </a:solidFill>
              </a:rPr>
              <a:t>-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CB16E2-5617-49AD-826A-34D9748F3B56}"/>
              </a:ext>
            </a:extLst>
          </p:cNvPr>
          <p:cNvSpPr txBox="1"/>
          <p:nvPr/>
        </p:nvSpPr>
        <p:spPr>
          <a:xfrm>
            <a:off x="1325427" y="163748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30000" dirty="0">
                <a:solidFill>
                  <a:schemeClr val="bg1"/>
                </a:solidFill>
              </a:rPr>
              <a:t>-</a:t>
            </a:r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9BFCD8E-89C6-4E5C-A9E6-F6D0C8FA4138}"/>
              </a:ext>
            </a:extLst>
          </p:cNvPr>
          <p:cNvGrpSpPr/>
          <p:nvPr/>
        </p:nvGrpSpPr>
        <p:grpSpPr>
          <a:xfrm>
            <a:off x="927853" y="2926977"/>
            <a:ext cx="824749" cy="1219200"/>
            <a:chOff x="927851" y="2926977"/>
            <a:chExt cx="824749" cy="1219200"/>
          </a:xfrm>
        </p:grpSpPr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8ED72E75-507B-4A1B-B6E1-510A1D39F9AC}"/>
                </a:ext>
              </a:extLst>
            </p:cNvPr>
            <p:cNvSpPr/>
            <p:nvPr/>
          </p:nvSpPr>
          <p:spPr>
            <a:xfrm rot="17884382">
              <a:off x="699251" y="3155577"/>
              <a:ext cx="1219200" cy="762000"/>
            </a:xfrm>
            <a:prstGeom prst="rightArrow">
              <a:avLst>
                <a:gd name="adj1" fmla="val 50000"/>
                <a:gd name="adj2" fmla="val 85333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E5211B-98F2-42D9-B0D1-5E5A823228CF}"/>
                </a:ext>
              </a:extLst>
            </p:cNvPr>
            <p:cNvSpPr txBox="1"/>
            <p:nvPr/>
          </p:nvSpPr>
          <p:spPr>
            <a:xfrm>
              <a:off x="1066800" y="32004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</a:t>
              </a:r>
              <a:r>
                <a:rPr lang="en-US" b="1" baseline="30000" dirty="0"/>
                <a:t>- </a:t>
              </a:r>
              <a:r>
                <a:rPr lang="en-US" b="1" dirty="0"/>
                <a:t>e</a:t>
              </a:r>
              <a:r>
                <a:rPr lang="en-US" b="1" baseline="30000" dirty="0"/>
                <a:t>+</a:t>
              </a:r>
              <a:endParaRPr lang="en-US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647A13A-BC16-4802-8C6D-0F6EA233B4E1}"/>
              </a:ext>
            </a:extLst>
          </p:cNvPr>
          <p:cNvGrpSpPr/>
          <p:nvPr/>
        </p:nvGrpSpPr>
        <p:grpSpPr>
          <a:xfrm>
            <a:off x="656501" y="3549427"/>
            <a:ext cx="8434177" cy="1830511"/>
            <a:chOff x="656492" y="3549425"/>
            <a:chExt cx="8434177" cy="183051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EEE84DA-2189-4AF1-90EC-91CD8BD19E21}"/>
                </a:ext>
              </a:extLst>
            </p:cNvPr>
            <p:cNvSpPr/>
            <p:nvPr/>
          </p:nvSpPr>
          <p:spPr>
            <a:xfrm>
              <a:off x="656492" y="3549425"/>
              <a:ext cx="8434177" cy="1830510"/>
            </a:xfrm>
            <a:custGeom>
              <a:avLst/>
              <a:gdLst>
                <a:gd name="connsiteX0" fmla="*/ 0 w 8434177"/>
                <a:gd name="connsiteY0" fmla="*/ 1542496 h 1770140"/>
                <a:gd name="connsiteX1" fmla="*/ 334108 w 8434177"/>
                <a:gd name="connsiteY1" fmla="*/ 979789 h 1770140"/>
                <a:gd name="connsiteX2" fmla="*/ 1072662 w 8434177"/>
                <a:gd name="connsiteY2" fmla="*/ 411219 h 1770140"/>
                <a:gd name="connsiteX3" fmla="*/ 2121877 w 8434177"/>
                <a:gd name="connsiteY3" fmla="*/ 53666 h 1770140"/>
                <a:gd name="connsiteX4" fmla="*/ 3159370 w 8434177"/>
                <a:gd name="connsiteY4" fmla="*/ 24358 h 1770140"/>
                <a:gd name="connsiteX5" fmla="*/ 4091354 w 8434177"/>
                <a:gd name="connsiteY5" fmla="*/ 276404 h 1770140"/>
                <a:gd name="connsiteX6" fmla="*/ 4788877 w 8434177"/>
                <a:gd name="connsiteY6" fmla="*/ 798081 h 1770140"/>
                <a:gd name="connsiteX7" fmla="*/ 5128846 w 8434177"/>
                <a:gd name="connsiteY7" fmla="*/ 1706619 h 1770140"/>
                <a:gd name="connsiteX8" fmla="*/ 5140570 w 8434177"/>
                <a:gd name="connsiteY8" fmla="*/ 1694896 h 1770140"/>
                <a:gd name="connsiteX9" fmla="*/ 8212016 w 8434177"/>
                <a:gd name="connsiteY9" fmla="*/ 1700758 h 1770140"/>
                <a:gd name="connsiteX10" fmla="*/ 8194431 w 8434177"/>
                <a:gd name="connsiteY10" fmla="*/ 1683173 h 1770140"/>
                <a:gd name="connsiteX11" fmla="*/ 8200293 w 8434177"/>
                <a:gd name="connsiteY11" fmla="*/ 1630419 h 1770140"/>
                <a:gd name="connsiteX12" fmla="*/ 8200293 w 8434177"/>
                <a:gd name="connsiteY12" fmla="*/ 1630419 h 1770140"/>
                <a:gd name="connsiteX13" fmla="*/ 6348046 w 8434177"/>
                <a:gd name="connsiteY13" fmla="*/ 1589389 h 1770140"/>
                <a:gd name="connsiteX14" fmla="*/ 5410200 w 8434177"/>
                <a:gd name="connsiteY14" fmla="*/ 1466296 h 1770140"/>
                <a:gd name="connsiteX15" fmla="*/ 5046785 w 8434177"/>
                <a:gd name="connsiteY15" fmla="*/ 1044266 h 1770140"/>
                <a:gd name="connsiteX16" fmla="*/ 4771293 w 8434177"/>
                <a:gd name="connsiteY16" fmla="*/ 645681 h 1770140"/>
                <a:gd name="connsiteX17" fmla="*/ 4495800 w 8434177"/>
                <a:gd name="connsiteY17" fmla="*/ 417081 h 1770140"/>
                <a:gd name="connsiteX18" fmla="*/ 4114800 w 8434177"/>
                <a:gd name="connsiteY18" fmla="*/ 235373 h 1770140"/>
                <a:gd name="connsiteX19" fmla="*/ 3716216 w 8434177"/>
                <a:gd name="connsiteY19" fmla="*/ 100558 h 1770140"/>
                <a:gd name="connsiteX20" fmla="*/ 3194539 w 8434177"/>
                <a:gd name="connsiteY20" fmla="*/ 6773 h 1770140"/>
                <a:gd name="connsiteX0" fmla="*/ 0 w 8434177"/>
                <a:gd name="connsiteY0" fmla="*/ 1542496 h 1770140"/>
                <a:gd name="connsiteX1" fmla="*/ 334108 w 8434177"/>
                <a:gd name="connsiteY1" fmla="*/ 979789 h 1770140"/>
                <a:gd name="connsiteX2" fmla="*/ 1072662 w 8434177"/>
                <a:gd name="connsiteY2" fmla="*/ 411219 h 1770140"/>
                <a:gd name="connsiteX3" fmla="*/ 2121877 w 8434177"/>
                <a:gd name="connsiteY3" fmla="*/ 53666 h 1770140"/>
                <a:gd name="connsiteX4" fmla="*/ 3159370 w 8434177"/>
                <a:gd name="connsiteY4" fmla="*/ 24358 h 1770140"/>
                <a:gd name="connsiteX5" fmla="*/ 4091354 w 8434177"/>
                <a:gd name="connsiteY5" fmla="*/ 276404 h 1770140"/>
                <a:gd name="connsiteX6" fmla="*/ 4788877 w 8434177"/>
                <a:gd name="connsiteY6" fmla="*/ 798081 h 1770140"/>
                <a:gd name="connsiteX7" fmla="*/ 5128846 w 8434177"/>
                <a:gd name="connsiteY7" fmla="*/ 1706619 h 1770140"/>
                <a:gd name="connsiteX8" fmla="*/ 5140570 w 8434177"/>
                <a:gd name="connsiteY8" fmla="*/ 1694896 h 1770140"/>
                <a:gd name="connsiteX9" fmla="*/ 8212016 w 8434177"/>
                <a:gd name="connsiteY9" fmla="*/ 1700758 h 1770140"/>
                <a:gd name="connsiteX10" fmla="*/ 8194431 w 8434177"/>
                <a:gd name="connsiteY10" fmla="*/ 1683173 h 1770140"/>
                <a:gd name="connsiteX11" fmla="*/ 8200293 w 8434177"/>
                <a:gd name="connsiteY11" fmla="*/ 1630419 h 1770140"/>
                <a:gd name="connsiteX12" fmla="*/ 8200293 w 8434177"/>
                <a:gd name="connsiteY12" fmla="*/ 1630419 h 1770140"/>
                <a:gd name="connsiteX13" fmla="*/ 6348046 w 8434177"/>
                <a:gd name="connsiteY13" fmla="*/ 1589389 h 1770140"/>
                <a:gd name="connsiteX14" fmla="*/ 5410200 w 8434177"/>
                <a:gd name="connsiteY14" fmla="*/ 1466296 h 1770140"/>
                <a:gd name="connsiteX15" fmla="*/ 5046785 w 8434177"/>
                <a:gd name="connsiteY15" fmla="*/ 1044266 h 1770140"/>
                <a:gd name="connsiteX16" fmla="*/ 4771293 w 8434177"/>
                <a:gd name="connsiteY16" fmla="*/ 645681 h 1770140"/>
                <a:gd name="connsiteX17" fmla="*/ 4495800 w 8434177"/>
                <a:gd name="connsiteY17" fmla="*/ 417081 h 1770140"/>
                <a:gd name="connsiteX18" fmla="*/ 4114800 w 8434177"/>
                <a:gd name="connsiteY18" fmla="*/ 235373 h 1770140"/>
                <a:gd name="connsiteX19" fmla="*/ 3716216 w 8434177"/>
                <a:gd name="connsiteY19" fmla="*/ 100558 h 1770140"/>
                <a:gd name="connsiteX20" fmla="*/ 3194539 w 8434177"/>
                <a:gd name="connsiteY20" fmla="*/ 6773 h 1770140"/>
                <a:gd name="connsiteX0" fmla="*/ 0 w 8434177"/>
                <a:gd name="connsiteY0" fmla="*/ 1553307 h 1780951"/>
                <a:gd name="connsiteX1" fmla="*/ 334108 w 8434177"/>
                <a:gd name="connsiteY1" fmla="*/ 990600 h 1780951"/>
                <a:gd name="connsiteX2" fmla="*/ 1072662 w 8434177"/>
                <a:gd name="connsiteY2" fmla="*/ 422030 h 1780951"/>
                <a:gd name="connsiteX3" fmla="*/ 2121877 w 8434177"/>
                <a:gd name="connsiteY3" fmla="*/ 64477 h 1780951"/>
                <a:gd name="connsiteX4" fmla="*/ 3159370 w 8434177"/>
                <a:gd name="connsiteY4" fmla="*/ 35169 h 1780951"/>
                <a:gd name="connsiteX5" fmla="*/ 4091354 w 8434177"/>
                <a:gd name="connsiteY5" fmla="*/ 287215 h 1780951"/>
                <a:gd name="connsiteX6" fmla="*/ 4788877 w 8434177"/>
                <a:gd name="connsiteY6" fmla="*/ 808892 h 1780951"/>
                <a:gd name="connsiteX7" fmla="*/ 5128846 w 8434177"/>
                <a:gd name="connsiteY7" fmla="*/ 1717430 h 1780951"/>
                <a:gd name="connsiteX8" fmla="*/ 5140570 w 8434177"/>
                <a:gd name="connsiteY8" fmla="*/ 1705707 h 1780951"/>
                <a:gd name="connsiteX9" fmla="*/ 8212016 w 8434177"/>
                <a:gd name="connsiteY9" fmla="*/ 1711569 h 1780951"/>
                <a:gd name="connsiteX10" fmla="*/ 8194431 w 8434177"/>
                <a:gd name="connsiteY10" fmla="*/ 1693984 h 1780951"/>
                <a:gd name="connsiteX11" fmla="*/ 8200293 w 8434177"/>
                <a:gd name="connsiteY11" fmla="*/ 1641230 h 1780951"/>
                <a:gd name="connsiteX12" fmla="*/ 8200293 w 8434177"/>
                <a:gd name="connsiteY12" fmla="*/ 1641230 h 1780951"/>
                <a:gd name="connsiteX13" fmla="*/ 6348046 w 8434177"/>
                <a:gd name="connsiteY13" fmla="*/ 1600200 h 1780951"/>
                <a:gd name="connsiteX14" fmla="*/ 5410200 w 8434177"/>
                <a:gd name="connsiteY14" fmla="*/ 1477107 h 1780951"/>
                <a:gd name="connsiteX15" fmla="*/ 5046785 w 8434177"/>
                <a:gd name="connsiteY15" fmla="*/ 1055077 h 1780951"/>
                <a:gd name="connsiteX16" fmla="*/ 4771293 w 8434177"/>
                <a:gd name="connsiteY16" fmla="*/ 656492 h 1780951"/>
                <a:gd name="connsiteX17" fmla="*/ 4495800 w 8434177"/>
                <a:gd name="connsiteY17" fmla="*/ 427892 h 1780951"/>
                <a:gd name="connsiteX18" fmla="*/ 4114800 w 8434177"/>
                <a:gd name="connsiteY18" fmla="*/ 246184 h 1780951"/>
                <a:gd name="connsiteX19" fmla="*/ 3716216 w 8434177"/>
                <a:gd name="connsiteY19" fmla="*/ 111369 h 1780951"/>
                <a:gd name="connsiteX20" fmla="*/ 2989385 w 8434177"/>
                <a:gd name="connsiteY20" fmla="*/ 0 h 1780951"/>
                <a:gd name="connsiteX0" fmla="*/ 0 w 8434177"/>
                <a:gd name="connsiteY0" fmla="*/ 1553307 h 1780951"/>
                <a:gd name="connsiteX1" fmla="*/ 334108 w 8434177"/>
                <a:gd name="connsiteY1" fmla="*/ 990600 h 1780951"/>
                <a:gd name="connsiteX2" fmla="*/ 1072662 w 8434177"/>
                <a:gd name="connsiteY2" fmla="*/ 422030 h 1780951"/>
                <a:gd name="connsiteX3" fmla="*/ 2121877 w 8434177"/>
                <a:gd name="connsiteY3" fmla="*/ 64477 h 1780951"/>
                <a:gd name="connsiteX4" fmla="*/ 3159370 w 8434177"/>
                <a:gd name="connsiteY4" fmla="*/ 35169 h 1780951"/>
                <a:gd name="connsiteX5" fmla="*/ 4091354 w 8434177"/>
                <a:gd name="connsiteY5" fmla="*/ 287215 h 1780951"/>
                <a:gd name="connsiteX6" fmla="*/ 4788877 w 8434177"/>
                <a:gd name="connsiteY6" fmla="*/ 808892 h 1780951"/>
                <a:gd name="connsiteX7" fmla="*/ 5128846 w 8434177"/>
                <a:gd name="connsiteY7" fmla="*/ 1717430 h 1780951"/>
                <a:gd name="connsiteX8" fmla="*/ 5140570 w 8434177"/>
                <a:gd name="connsiteY8" fmla="*/ 1705707 h 1780951"/>
                <a:gd name="connsiteX9" fmla="*/ 8212016 w 8434177"/>
                <a:gd name="connsiteY9" fmla="*/ 1711569 h 1780951"/>
                <a:gd name="connsiteX10" fmla="*/ 8194431 w 8434177"/>
                <a:gd name="connsiteY10" fmla="*/ 1693984 h 1780951"/>
                <a:gd name="connsiteX11" fmla="*/ 8200293 w 8434177"/>
                <a:gd name="connsiteY11" fmla="*/ 1641230 h 1780951"/>
                <a:gd name="connsiteX12" fmla="*/ 8200293 w 8434177"/>
                <a:gd name="connsiteY12" fmla="*/ 1641230 h 1780951"/>
                <a:gd name="connsiteX13" fmla="*/ 6348046 w 8434177"/>
                <a:gd name="connsiteY13" fmla="*/ 1600200 h 1780951"/>
                <a:gd name="connsiteX14" fmla="*/ 5410200 w 8434177"/>
                <a:gd name="connsiteY14" fmla="*/ 1477107 h 1780951"/>
                <a:gd name="connsiteX15" fmla="*/ 5046785 w 8434177"/>
                <a:gd name="connsiteY15" fmla="*/ 1055077 h 1780951"/>
                <a:gd name="connsiteX16" fmla="*/ 4771293 w 8434177"/>
                <a:gd name="connsiteY16" fmla="*/ 656492 h 1780951"/>
                <a:gd name="connsiteX17" fmla="*/ 4495800 w 8434177"/>
                <a:gd name="connsiteY17" fmla="*/ 427892 h 1780951"/>
                <a:gd name="connsiteX18" fmla="*/ 4114800 w 8434177"/>
                <a:gd name="connsiteY18" fmla="*/ 246184 h 1780951"/>
                <a:gd name="connsiteX19" fmla="*/ 3716216 w 8434177"/>
                <a:gd name="connsiteY19" fmla="*/ 111369 h 1780951"/>
                <a:gd name="connsiteX20" fmla="*/ 2989385 w 8434177"/>
                <a:gd name="connsiteY20" fmla="*/ 0 h 1780951"/>
                <a:gd name="connsiteX0" fmla="*/ 0 w 8434177"/>
                <a:gd name="connsiteY0" fmla="*/ 1542497 h 1770141"/>
                <a:gd name="connsiteX1" fmla="*/ 334108 w 8434177"/>
                <a:gd name="connsiteY1" fmla="*/ 979790 h 1770141"/>
                <a:gd name="connsiteX2" fmla="*/ 1072662 w 8434177"/>
                <a:gd name="connsiteY2" fmla="*/ 411220 h 1770141"/>
                <a:gd name="connsiteX3" fmla="*/ 2121877 w 8434177"/>
                <a:gd name="connsiteY3" fmla="*/ 53667 h 1770141"/>
                <a:gd name="connsiteX4" fmla="*/ 3159370 w 8434177"/>
                <a:gd name="connsiteY4" fmla="*/ 24359 h 1770141"/>
                <a:gd name="connsiteX5" fmla="*/ 4091354 w 8434177"/>
                <a:gd name="connsiteY5" fmla="*/ 276405 h 1770141"/>
                <a:gd name="connsiteX6" fmla="*/ 4788877 w 8434177"/>
                <a:gd name="connsiteY6" fmla="*/ 798082 h 1770141"/>
                <a:gd name="connsiteX7" fmla="*/ 5128846 w 8434177"/>
                <a:gd name="connsiteY7" fmla="*/ 1706620 h 1770141"/>
                <a:gd name="connsiteX8" fmla="*/ 5140570 w 8434177"/>
                <a:gd name="connsiteY8" fmla="*/ 1694897 h 1770141"/>
                <a:gd name="connsiteX9" fmla="*/ 8212016 w 8434177"/>
                <a:gd name="connsiteY9" fmla="*/ 1700759 h 1770141"/>
                <a:gd name="connsiteX10" fmla="*/ 8194431 w 8434177"/>
                <a:gd name="connsiteY10" fmla="*/ 1683174 h 1770141"/>
                <a:gd name="connsiteX11" fmla="*/ 8200293 w 8434177"/>
                <a:gd name="connsiteY11" fmla="*/ 1630420 h 1770141"/>
                <a:gd name="connsiteX12" fmla="*/ 8200293 w 8434177"/>
                <a:gd name="connsiteY12" fmla="*/ 1630420 h 1770141"/>
                <a:gd name="connsiteX13" fmla="*/ 6348046 w 8434177"/>
                <a:gd name="connsiteY13" fmla="*/ 1589390 h 1770141"/>
                <a:gd name="connsiteX14" fmla="*/ 5410200 w 8434177"/>
                <a:gd name="connsiteY14" fmla="*/ 1466297 h 1770141"/>
                <a:gd name="connsiteX15" fmla="*/ 5046785 w 8434177"/>
                <a:gd name="connsiteY15" fmla="*/ 1044267 h 1770141"/>
                <a:gd name="connsiteX16" fmla="*/ 4771293 w 8434177"/>
                <a:gd name="connsiteY16" fmla="*/ 645682 h 1770141"/>
                <a:gd name="connsiteX17" fmla="*/ 4495800 w 8434177"/>
                <a:gd name="connsiteY17" fmla="*/ 417082 h 1770141"/>
                <a:gd name="connsiteX18" fmla="*/ 4114800 w 8434177"/>
                <a:gd name="connsiteY18" fmla="*/ 235374 h 1770141"/>
                <a:gd name="connsiteX19" fmla="*/ 3716216 w 8434177"/>
                <a:gd name="connsiteY19" fmla="*/ 100559 h 1770141"/>
                <a:gd name="connsiteX20" fmla="*/ 17585 w 8434177"/>
                <a:gd name="connsiteY20" fmla="*/ 1554220 h 1770141"/>
                <a:gd name="connsiteX0" fmla="*/ 0 w 8434177"/>
                <a:gd name="connsiteY0" fmla="*/ 1542497 h 1770141"/>
                <a:gd name="connsiteX1" fmla="*/ 334108 w 8434177"/>
                <a:gd name="connsiteY1" fmla="*/ 979790 h 1770141"/>
                <a:gd name="connsiteX2" fmla="*/ 1072662 w 8434177"/>
                <a:gd name="connsiteY2" fmla="*/ 411220 h 1770141"/>
                <a:gd name="connsiteX3" fmla="*/ 2121877 w 8434177"/>
                <a:gd name="connsiteY3" fmla="*/ 53667 h 1770141"/>
                <a:gd name="connsiteX4" fmla="*/ 3159370 w 8434177"/>
                <a:gd name="connsiteY4" fmla="*/ 24359 h 1770141"/>
                <a:gd name="connsiteX5" fmla="*/ 4091354 w 8434177"/>
                <a:gd name="connsiteY5" fmla="*/ 276405 h 1770141"/>
                <a:gd name="connsiteX6" fmla="*/ 4788877 w 8434177"/>
                <a:gd name="connsiteY6" fmla="*/ 798082 h 1770141"/>
                <a:gd name="connsiteX7" fmla="*/ 5128846 w 8434177"/>
                <a:gd name="connsiteY7" fmla="*/ 1706620 h 1770141"/>
                <a:gd name="connsiteX8" fmla="*/ 5140570 w 8434177"/>
                <a:gd name="connsiteY8" fmla="*/ 1694897 h 1770141"/>
                <a:gd name="connsiteX9" fmla="*/ 8212016 w 8434177"/>
                <a:gd name="connsiteY9" fmla="*/ 1700759 h 1770141"/>
                <a:gd name="connsiteX10" fmla="*/ 8194431 w 8434177"/>
                <a:gd name="connsiteY10" fmla="*/ 1683174 h 1770141"/>
                <a:gd name="connsiteX11" fmla="*/ 8200293 w 8434177"/>
                <a:gd name="connsiteY11" fmla="*/ 1630420 h 1770141"/>
                <a:gd name="connsiteX12" fmla="*/ 8200293 w 8434177"/>
                <a:gd name="connsiteY12" fmla="*/ 1630420 h 1770141"/>
                <a:gd name="connsiteX13" fmla="*/ 6348046 w 8434177"/>
                <a:gd name="connsiteY13" fmla="*/ 1589390 h 1770141"/>
                <a:gd name="connsiteX14" fmla="*/ 5410200 w 8434177"/>
                <a:gd name="connsiteY14" fmla="*/ 1466297 h 1770141"/>
                <a:gd name="connsiteX15" fmla="*/ 5046785 w 8434177"/>
                <a:gd name="connsiteY15" fmla="*/ 1044267 h 1770141"/>
                <a:gd name="connsiteX16" fmla="*/ 4771293 w 8434177"/>
                <a:gd name="connsiteY16" fmla="*/ 645682 h 1770141"/>
                <a:gd name="connsiteX17" fmla="*/ 4495800 w 8434177"/>
                <a:gd name="connsiteY17" fmla="*/ 417082 h 1770141"/>
                <a:gd name="connsiteX18" fmla="*/ 4114800 w 8434177"/>
                <a:gd name="connsiteY18" fmla="*/ 235374 h 1770141"/>
                <a:gd name="connsiteX19" fmla="*/ 3716216 w 8434177"/>
                <a:gd name="connsiteY19" fmla="*/ 100559 h 1770141"/>
                <a:gd name="connsiteX20" fmla="*/ 17585 w 8434177"/>
                <a:gd name="connsiteY20" fmla="*/ 1554220 h 1770141"/>
                <a:gd name="connsiteX0" fmla="*/ 0 w 8434177"/>
                <a:gd name="connsiteY0" fmla="*/ 1542497 h 1770141"/>
                <a:gd name="connsiteX1" fmla="*/ 334108 w 8434177"/>
                <a:gd name="connsiteY1" fmla="*/ 979790 h 1770141"/>
                <a:gd name="connsiteX2" fmla="*/ 1072662 w 8434177"/>
                <a:gd name="connsiteY2" fmla="*/ 411220 h 1770141"/>
                <a:gd name="connsiteX3" fmla="*/ 2121877 w 8434177"/>
                <a:gd name="connsiteY3" fmla="*/ 53667 h 1770141"/>
                <a:gd name="connsiteX4" fmla="*/ 3159370 w 8434177"/>
                <a:gd name="connsiteY4" fmla="*/ 24359 h 1770141"/>
                <a:gd name="connsiteX5" fmla="*/ 4091354 w 8434177"/>
                <a:gd name="connsiteY5" fmla="*/ 276405 h 1770141"/>
                <a:gd name="connsiteX6" fmla="*/ 4788877 w 8434177"/>
                <a:gd name="connsiteY6" fmla="*/ 798082 h 1770141"/>
                <a:gd name="connsiteX7" fmla="*/ 5128846 w 8434177"/>
                <a:gd name="connsiteY7" fmla="*/ 1706620 h 1770141"/>
                <a:gd name="connsiteX8" fmla="*/ 5140570 w 8434177"/>
                <a:gd name="connsiteY8" fmla="*/ 1694897 h 1770141"/>
                <a:gd name="connsiteX9" fmla="*/ 8212016 w 8434177"/>
                <a:gd name="connsiteY9" fmla="*/ 1700759 h 1770141"/>
                <a:gd name="connsiteX10" fmla="*/ 8194431 w 8434177"/>
                <a:gd name="connsiteY10" fmla="*/ 1683174 h 1770141"/>
                <a:gd name="connsiteX11" fmla="*/ 8200293 w 8434177"/>
                <a:gd name="connsiteY11" fmla="*/ 1630420 h 1770141"/>
                <a:gd name="connsiteX12" fmla="*/ 8200293 w 8434177"/>
                <a:gd name="connsiteY12" fmla="*/ 1630420 h 1770141"/>
                <a:gd name="connsiteX13" fmla="*/ 6348046 w 8434177"/>
                <a:gd name="connsiteY13" fmla="*/ 1589390 h 1770141"/>
                <a:gd name="connsiteX14" fmla="*/ 5410200 w 8434177"/>
                <a:gd name="connsiteY14" fmla="*/ 1466297 h 1770141"/>
                <a:gd name="connsiteX15" fmla="*/ 5046785 w 8434177"/>
                <a:gd name="connsiteY15" fmla="*/ 1044267 h 1770141"/>
                <a:gd name="connsiteX16" fmla="*/ 4771293 w 8434177"/>
                <a:gd name="connsiteY16" fmla="*/ 645682 h 1770141"/>
                <a:gd name="connsiteX17" fmla="*/ 4495800 w 8434177"/>
                <a:gd name="connsiteY17" fmla="*/ 417082 h 1770141"/>
                <a:gd name="connsiteX18" fmla="*/ 4114800 w 8434177"/>
                <a:gd name="connsiteY18" fmla="*/ 235374 h 1770141"/>
                <a:gd name="connsiteX19" fmla="*/ 1090247 w 8434177"/>
                <a:gd name="connsiteY19" fmla="*/ 463974 h 1770141"/>
                <a:gd name="connsiteX20" fmla="*/ 17585 w 8434177"/>
                <a:gd name="connsiteY20" fmla="*/ 1554220 h 1770141"/>
                <a:gd name="connsiteX0" fmla="*/ 0 w 8434177"/>
                <a:gd name="connsiteY0" fmla="*/ 1565164 h 1792808"/>
                <a:gd name="connsiteX1" fmla="*/ 334108 w 8434177"/>
                <a:gd name="connsiteY1" fmla="*/ 1002457 h 1792808"/>
                <a:gd name="connsiteX2" fmla="*/ 1072662 w 8434177"/>
                <a:gd name="connsiteY2" fmla="*/ 433887 h 1792808"/>
                <a:gd name="connsiteX3" fmla="*/ 2121877 w 8434177"/>
                <a:gd name="connsiteY3" fmla="*/ 76334 h 1792808"/>
                <a:gd name="connsiteX4" fmla="*/ 3159370 w 8434177"/>
                <a:gd name="connsiteY4" fmla="*/ 47026 h 1792808"/>
                <a:gd name="connsiteX5" fmla="*/ 4091354 w 8434177"/>
                <a:gd name="connsiteY5" fmla="*/ 299072 h 1792808"/>
                <a:gd name="connsiteX6" fmla="*/ 4788877 w 8434177"/>
                <a:gd name="connsiteY6" fmla="*/ 820749 h 1792808"/>
                <a:gd name="connsiteX7" fmla="*/ 5128846 w 8434177"/>
                <a:gd name="connsiteY7" fmla="*/ 1729287 h 1792808"/>
                <a:gd name="connsiteX8" fmla="*/ 5140570 w 8434177"/>
                <a:gd name="connsiteY8" fmla="*/ 1717564 h 1792808"/>
                <a:gd name="connsiteX9" fmla="*/ 8212016 w 8434177"/>
                <a:gd name="connsiteY9" fmla="*/ 1723426 h 1792808"/>
                <a:gd name="connsiteX10" fmla="*/ 8194431 w 8434177"/>
                <a:gd name="connsiteY10" fmla="*/ 1705841 h 1792808"/>
                <a:gd name="connsiteX11" fmla="*/ 8200293 w 8434177"/>
                <a:gd name="connsiteY11" fmla="*/ 1653087 h 1792808"/>
                <a:gd name="connsiteX12" fmla="*/ 8200293 w 8434177"/>
                <a:gd name="connsiteY12" fmla="*/ 1653087 h 1792808"/>
                <a:gd name="connsiteX13" fmla="*/ 6348046 w 8434177"/>
                <a:gd name="connsiteY13" fmla="*/ 1612057 h 1792808"/>
                <a:gd name="connsiteX14" fmla="*/ 5410200 w 8434177"/>
                <a:gd name="connsiteY14" fmla="*/ 1488964 h 1792808"/>
                <a:gd name="connsiteX15" fmla="*/ 5046785 w 8434177"/>
                <a:gd name="connsiteY15" fmla="*/ 1066934 h 1792808"/>
                <a:gd name="connsiteX16" fmla="*/ 4771293 w 8434177"/>
                <a:gd name="connsiteY16" fmla="*/ 668349 h 1792808"/>
                <a:gd name="connsiteX17" fmla="*/ 4495800 w 8434177"/>
                <a:gd name="connsiteY17" fmla="*/ 439749 h 1792808"/>
                <a:gd name="connsiteX18" fmla="*/ 2819400 w 8434177"/>
                <a:gd name="connsiteY18" fmla="*/ 134 h 1792808"/>
                <a:gd name="connsiteX19" fmla="*/ 1090247 w 8434177"/>
                <a:gd name="connsiteY19" fmla="*/ 486641 h 1792808"/>
                <a:gd name="connsiteX20" fmla="*/ 17585 w 8434177"/>
                <a:gd name="connsiteY20" fmla="*/ 1576887 h 1792808"/>
                <a:gd name="connsiteX0" fmla="*/ 0 w 8434177"/>
                <a:gd name="connsiteY0" fmla="*/ 1565065 h 1792709"/>
                <a:gd name="connsiteX1" fmla="*/ 334108 w 8434177"/>
                <a:gd name="connsiteY1" fmla="*/ 1002358 h 1792709"/>
                <a:gd name="connsiteX2" fmla="*/ 1072662 w 8434177"/>
                <a:gd name="connsiteY2" fmla="*/ 433788 h 1792709"/>
                <a:gd name="connsiteX3" fmla="*/ 2121877 w 8434177"/>
                <a:gd name="connsiteY3" fmla="*/ 76235 h 1792709"/>
                <a:gd name="connsiteX4" fmla="*/ 3159370 w 8434177"/>
                <a:gd name="connsiteY4" fmla="*/ 46927 h 1792709"/>
                <a:gd name="connsiteX5" fmla="*/ 4091354 w 8434177"/>
                <a:gd name="connsiteY5" fmla="*/ 298973 h 1792709"/>
                <a:gd name="connsiteX6" fmla="*/ 4788877 w 8434177"/>
                <a:gd name="connsiteY6" fmla="*/ 820650 h 1792709"/>
                <a:gd name="connsiteX7" fmla="*/ 5128846 w 8434177"/>
                <a:gd name="connsiteY7" fmla="*/ 1729188 h 1792709"/>
                <a:gd name="connsiteX8" fmla="*/ 5140570 w 8434177"/>
                <a:gd name="connsiteY8" fmla="*/ 1717465 h 1792709"/>
                <a:gd name="connsiteX9" fmla="*/ 8212016 w 8434177"/>
                <a:gd name="connsiteY9" fmla="*/ 1723327 h 1792709"/>
                <a:gd name="connsiteX10" fmla="*/ 8194431 w 8434177"/>
                <a:gd name="connsiteY10" fmla="*/ 1705742 h 1792709"/>
                <a:gd name="connsiteX11" fmla="*/ 8200293 w 8434177"/>
                <a:gd name="connsiteY11" fmla="*/ 1652988 h 1792709"/>
                <a:gd name="connsiteX12" fmla="*/ 8200293 w 8434177"/>
                <a:gd name="connsiteY12" fmla="*/ 1652988 h 1792709"/>
                <a:gd name="connsiteX13" fmla="*/ 6348046 w 8434177"/>
                <a:gd name="connsiteY13" fmla="*/ 1611958 h 1792709"/>
                <a:gd name="connsiteX14" fmla="*/ 5410200 w 8434177"/>
                <a:gd name="connsiteY14" fmla="*/ 1488865 h 1792709"/>
                <a:gd name="connsiteX15" fmla="*/ 5046785 w 8434177"/>
                <a:gd name="connsiteY15" fmla="*/ 1066835 h 1792709"/>
                <a:gd name="connsiteX16" fmla="*/ 4771293 w 8434177"/>
                <a:gd name="connsiteY16" fmla="*/ 668250 h 1792709"/>
                <a:gd name="connsiteX17" fmla="*/ 4495800 w 8434177"/>
                <a:gd name="connsiteY17" fmla="*/ 439650 h 1792709"/>
                <a:gd name="connsiteX18" fmla="*/ 2819400 w 8434177"/>
                <a:gd name="connsiteY18" fmla="*/ 35 h 1792709"/>
                <a:gd name="connsiteX19" fmla="*/ 1043355 w 8434177"/>
                <a:gd name="connsiteY19" fmla="*/ 463095 h 1792709"/>
                <a:gd name="connsiteX20" fmla="*/ 17585 w 8434177"/>
                <a:gd name="connsiteY20" fmla="*/ 1576788 h 1792709"/>
                <a:gd name="connsiteX0" fmla="*/ 0 w 8434177"/>
                <a:gd name="connsiteY0" fmla="*/ 1579760 h 1807404"/>
                <a:gd name="connsiteX1" fmla="*/ 334108 w 8434177"/>
                <a:gd name="connsiteY1" fmla="*/ 1017053 h 1807404"/>
                <a:gd name="connsiteX2" fmla="*/ 1072662 w 8434177"/>
                <a:gd name="connsiteY2" fmla="*/ 448483 h 1807404"/>
                <a:gd name="connsiteX3" fmla="*/ 2121877 w 8434177"/>
                <a:gd name="connsiteY3" fmla="*/ 90930 h 1807404"/>
                <a:gd name="connsiteX4" fmla="*/ 3159370 w 8434177"/>
                <a:gd name="connsiteY4" fmla="*/ 61622 h 1807404"/>
                <a:gd name="connsiteX5" fmla="*/ 4091354 w 8434177"/>
                <a:gd name="connsiteY5" fmla="*/ 313668 h 1807404"/>
                <a:gd name="connsiteX6" fmla="*/ 4788877 w 8434177"/>
                <a:gd name="connsiteY6" fmla="*/ 835345 h 1807404"/>
                <a:gd name="connsiteX7" fmla="*/ 5128846 w 8434177"/>
                <a:gd name="connsiteY7" fmla="*/ 1743883 h 1807404"/>
                <a:gd name="connsiteX8" fmla="*/ 5140570 w 8434177"/>
                <a:gd name="connsiteY8" fmla="*/ 1732160 h 1807404"/>
                <a:gd name="connsiteX9" fmla="*/ 8212016 w 8434177"/>
                <a:gd name="connsiteY9" fmla="*/ 1738022 h 1807404"/>
                <a:gd name="connsiteX10" fmla="*/ 8194431 w 8434177"/>
                <a:gd name="connsiteY10" fmla="*/ 1720437 h 1807404"/>
                <a:gd name="connsiteX11" fmla="*/ 8200293 w 8434177"/>
                <a:gd name="connsiteY11" fmla="*/ 1667683 h 1807404"/>
                <a:gd name="connsiteX12" fmla="*/ 8200293 w 8434177"/>
                <a:gd name="connsiteY12" fmla="*/ 1667683 h 1807404"/>
                <a:gd name="connsiteX13" fmla="*/ 6348046 w 8434177"/>
                <a:gd name="connsiteY13" fmla="*/ 1626653 h 1807404"/>
                <a:gd name="connsiteX14" fmla="*/ 5410200 w 8434177"/>
                <a:gd name="connsiteY14" fmla="*/ 1503560 h 1807404"/>
                <a:gd name="connsiteX15" fmla="*/ 5046785 w 8434177"/>
                <a:gd name="connsiteY15" fmla="*/ 1081530 h 1807404"/>
                <a:gd name="connsiteX16" fmla="*/ 4771293 w 8434177"/>
                <a:gd name="connsiteY16" fmla="*/ 682945 h 1807404"/>
                <a:gd name="connsiteX17" fmla="*/ 3745523 w 8434177"/>
                <a:gd name="connsiteY17" fmla="*/ 167130 h 1807404"/>
                <a:gd name="connsiteX18" fmla="*/ 2819400 w 8434177"/>
                <a:gd name="connsiteY18" fmla="*/ 14730 h 1807404"/>
                <a:gd name="connsiteX19" fmla="*/ 1043355 w 8434177"/>
                <a:gd name="connsiteY19" fmla="*/ 477790 h 1807404"/>
                <a:gd name="connsiteX20" fmla="*/ 17585 w 8434177"/>
                <a:gd name="connsiteY20" fmla="*/ 1591483 h 1807404"/>
                <a:gd name="connsiteX0" fmla="*/ 0 w 8434177"/>
                <a:gd name="connsiteY0" fmla="*/ 1576656 h 1804300"/>
                <a:gd name="connsiteX1" fmla="*/ 334108 w 8434177"/>
                <a:gd name="connsiteY1" fmla="*/ 1013949 h 1804300"/>
                <a:gd name="connsiteX2" fmla="*/ 1072662 w 8434177"/>
                <a:gd name="connsiteY2" fmla="*/ 445379 h 1804300"/>
                <a:gd name="connsiteX3" fmla="*/ 2121877 w 8434177"/>
                <a:gd name="connsiteY3" fmla="*/ 87826 h 1804300"/>
                <a:gd name="connsiteX4" fmla="*/ 3159370 w 8434177"/>
                <a:gd name="connsiteY4" fmla="*/ 58518 h 1804300"/>
                <a:gd name="connsiteX5" fmla="*/ 4091354 w 8434177"/>
                <a:gd name="connsiteY5" fmla="*/ 310564 h 1804300"/>
                <a:gd name="connsiteX6" fmla="*/ 4788877 w 8434177"/>
                <a:gd name="connsiteY6" fmla="*/ 832241 h 1804300"/>
                <a:gd name="connsiteX7" fmla="*/ 5128846 w 8434177"/>
                <a:gd name="connsiteY7" fmla="*/ 1740779 h 1804300"/>
                <a:gd name="connsiteX8" fmla="*/ 5140570 w 8434177"/>
                <a:gd name="connsiteY8" fmla="*/ 1729056 h 1804300"/>
                <a:gd name="connsiteX9" fmla="*/ 8212016 w 8434177"/>
                <a:gd name="connsiteY9" fmla="*/ 1734918 h 1804300"/>
                <a:gd name="connsiteX10" fmla="*/ 8194431 w 8434177"/>
                <a:gd name="connsiteY10" fmla="*/ 1717333 h 1804300"/>
                <a:gd name="connsiteX11" fmla="*/ 8200293 w 8434177"/>
                <a:gd name="connsiteY11" fmla="*/ 1664579 h 1804300"/>
                <a:gd name="connsiteX12" fmla="*/ 8200293 w 8434177"/>
                <a:gd name="connsiteY12" fmla="*/ 1664579 h 1804300"/>
                <a:gd name="connsiteX13" fmla="*/ 6348046 w 8434177"/>
                <a:gd name="connsiteY13" fmla="*/ 1623549 h 1804300"/>
                <a:gd name="connsiteX14" fmla="*/ 5410200 w 8434177"/>
                <a:gd name="connsiteY14" fmla="*/ 1500456 h 1804300"/>
                <a:gd name="connsiteX15" fmla="*/ 5046785 w 8434177"/>
                <a:gd name="connsiteY15" fmla="*/ 1078426 h 1804300"/>
                <a:gd name="connsiteX16" fmla="*/ 4771293 w 8434177"/>
                <a:gd name="connsiteY16" fmla="*/ 679841 h 1804300"/>
                <a:gd name="connsiteX17" fmla="*/ 3745523 w 8434177"/>
                <a:gd name="connsiteY17" fmla="*/ 164026 h 1804300"/>
                <a:gd name="connsiteX18" fmla="*/ 2819400 w 8434177"/>
                <a:gd name="connsiteY18" fmla="*/ 11626 h 1804300"/>
                <a:gd name="connsiteX19" fmla="*/ 1043355 w 8434177"/>
                <a:gd name="connsiteY19" fmla="*/ 474686 h 1804300"/>
                <a:gd name="connsiteX20" fmla="*/ 17585 w 8434177"/>
                <a:gd name="connsiteY20" fmla="*/ 1588379 h 1804300"/>
                <a:gd name="connsiteX0" fmla="*/ 0 w 8434177"/>
                <a:gd name="connsiteY0" fmla="*/ 1579760 h 1807404"/>
                <a:gd name="connsiteX1" fmla="*/ 334108 w 8434177"/>
                <a:gd name="connsiteY1" fmla="*/ 1017053 h 1807404"/>
                <a:gd name="connsiteX2" fmla="*/ 1072662 w 8434177"/>
                <a:gd name="connsiteY2" fmla="*/ 448483 h 1807404"/>
                <a:gd name="connsiteX3" fmla="*/ 2121877 w 8434177"/>
                <a:gd name="connsiteY3" fmla="*/ 90930 h 1807404"/>
                <a:gd name="connsiteX4" fmla="*/ 3159370 w 8434177"/>
                <a:gd name="connsiteY4" fmla="*/ 61622 h 1807404"/>
                <a:gd name="connsiteX5" fmla="*/ 4091354 w 8434177"/>
                <a:gd name="connsiteY5" fmla="*/ 313668 h 1807404"/>
                <a:gd name="connsiteX6" fmla="*/ 4788877 w 8434177"/>
                <a:gd name="connsiteY6" fmla="*/ 835345 h 1807404"/>
                <a:gd name="connsiteX7" fmla="*/ 5128846 w 8434177"/>
                <a:gd name="connsiteY7" fmla="*/ 1743883 h 1807404"/>
                <a:gd name="connsiteX8" fmla="*/ 5140570 w 8434177"/>
                <a:gd name="connsiteY8" fmla="*/ 1732160 h 1807404"/>
                <a:gd name="connsiteX9" fmla="*/ 8212016 w 8434177"/>
                <a:gd name="connsiteY9" fmla="*/ 1738022 h 1807404"/>
                <a:gd name="connsiteX10" fmla="*/ 8194431 w 8434177"/>
                <a:gd name="connsiteY10" fmla="*/ 1720437 h 1807404"/>
                <a:gd name="connsiteX11" fmla="*/ 8200293 w 8434177"/>
                <a:gd name="connsiteY11" fmla="*/ 1667683 h 1807404"/>
                <a:gd name="connsiteX12" fmla="*/ 8200293 w 8434177"/>
                <a:gd name="connsiteY12" fmla="*/ 1667683 h 1807404"/>
                <a:gd name="connsiteX13" fmla="*/ 6348046 w 8434177"/>
                <a:gd name="connsiteY13" fmla="*/ 1626653 h 1807404"/>
                <a:gd name="connsiteX14" fmla="*/ 5410200 w 8434177"/>
                <a:gd name="connsiteY14" fmla="*/ 1503560 h 1807404"/>
                <a:gd name="connsiteX15" fmla="*/ 5046785 w 8434177"/>
                <a:gd name="connsiteY15" fmla="*/ 1081530 h 1807404"/>
                <a:gd name="connsiteX16" fmla="*/ 4771293 w 8434177"/>
                <a:gd name="connsiteY16" fmla="*/ 682945 h 1807404"/>
                <a:gd name="connsiteX17" fmla="*/ 3745523 w 8434177"/>
                <a:gd name="connsiteY17" fmla="*/ 167130 h 1807404"/>
                <a:gd name="connsiteX18" fmla="*/ 2819400 w 8434177"/>
                <a:gd name="connsiteY18" fmla="*/ 14730 h 1807404"/>
                <a:gd name="connsiteX19" fmla="*/ 1043355 w 8434177"/>
                <a:gd name="connsiteY19" fmla="*/ 477790 h 1807404"/>
                <a:gd name="connsiteX20" fmla="*/ 17585 w 8434177"/>
                <a:gd name="connsiteY20" fmla="*/ 1591483 h 1807404"/>
                <a:gd name="connsiteX0" fmla="*/ 0 w 8434177"/>
                <a:gd name="connsiteY0" fmla="*/ 1565381 h 1793025"/>
                <a:gd name="connsiteX1" fmla="*/ 334108 w 8434177"/>
                <a:gd name="connsiteY1" fmla="*/ 1002674 h 1793025"/>
                <a:gd name="connsiteX2" fmla="*/ 1072662 w 8434177"/>
                <a:gd name="connsiteY2" fmla="*/ 434104 h 1793025"/>
                <a:gd name="connsiteX3" fmla="*/ 2121877 w 8434177"/>
                <a:gd name="connsiteY3" fmla="*/ 76551 h 1793025"/>
                <a:gd name="connsiteX4" fmla="*/ 3159370 w 8434177"/>
                <a:gd name="connsiteY4" fmla="*/ 47243 h 1793025"/>
                <a:gd name="connsiteX5" fmla="*/ 4091354 w 8434177"/>
                <a:gd name="connsiteY5" fmla="*/ 299289 h 1793025"/>
                <a:gd name="connsiteX6" fmla="*/ 4788877 w 8434177"/>
                <a:gd name="connsiteY6" fmla="*/ 820966 h 1793025"/>
                <a:gd name="connsiteX7" fmla="*/ 5128846 w 8434177"/>
                <a:gd name="connsiteY7" fmla="*/ 1729504 h 1793025"/>
                <a:gd name="connsiteX8" fmla="*/ 5140570 w 8434177"/>
                <a:gd name="connsiteY8" fmla="*/ 1717781 h 1793025"/>
                <a:gd name="connsiteX9" fmla="*/ 8212016 w 8434177"/>
                <a:gd name="connsiteY9" fmla="*/ 1723643 h 1793025"/>
                <a:gd name="connsiteX10" fmla="*/ 8194431 w 8434177"/>
                <a:gd name="connsiteY10" fmla="*/ 1706058 h 1793025"/>
                <a:gd name="connsiteX11" fmla="*/ 8200293 w 8434177"/>
                <a:gd name="connsiteY11" fmla="*/ 1653304 h 1793025"/>
                <a:gd name="connsiteX12" fmla="*/ 8200293 w 8434177"/>
                <a:gd name="connsiteY12" fmla="*/ 1653304 h 1793025"/>
                <a:gd name="connsiteX13" fmla="*/ 6348046 w 8434177"/>
                <a:gd name="connsiteY13" fmla="*/ 1612274 h 1793025"/>
                <a:gd name="connsiteX14" fmla="*/ 5410200 w 8434177"/>
                <a:gd name="connsiteY14" fmla="*/ 1489181 h 1793025"/>
                <a:gd name="connsiteX15" fmla="*/ 5046785 w 8434177"/>
                <a:gd name="connsiteY15" fmla="*/ 1067151 h 1793025"/>
                <a:gd name="connsiteX16" fmla="*/ 4771293 w 8434177"/>
                <a:gd name="connsiteY16" fmla="*/ 668566 h 1793025"/>
                <a:gd name="connsiteX17" fmla="*/ 3745523 w 8434177"/>
                <a:gd name="connsiteY17" fmla="*/ 152751 h 1793025"/>
                <a:gd name="connsiteX18" fmla="*/ 2819400 w 8434177"/>
                <a:gd name="connsiteY18" fmla="*/ 351 h 1793025"/>
                <a:gd name="connsiteX19" fmla="*/ 1043355 w 8434177"/>
                <a:gd name="connsiteY19" fmla="*/ 463411 h 1793025"/>
                <a:gd name="connsiteX20" fmla="*/ 17585 w 8434177"/>
                <a:gd name="connsiteY20" fmla="*/ 1577104 h 1793025"/>
                <a:gd name="connsiteX0" fmla="*/ 0 w 8434177"/>
                <a:gd name="connsiteY0" fmla="*/ 1565277 h 1792921"/>
                <a:gd name="connsiteX1" fmla="*/ 334108 w 8434177"/>
                <a:gd name="connsiteY1" fmla="*/ 1002570 h 1792921"/>
                <a:gd name="connsiteX2" fmla="*/ 1072662 w 8434177"/>
                <a:gd name="connsiteY2" fmla="*/ 434000 h 1792921"/>
                <a:gd name="connsiteX3" fmla="*/ 2121877 w 8434177"/>
                <a:gd name="connsiteY3" fmla="*/ 76447 h 1792921"/>
                <a:gd name="connsiteX4" fmla="*/ 3159370 w 8434177"/>
                <a:gd name="connsiteY4" fmla="*/ 47139 h 1792921"/>
                <a:gd name="connsiteX5" fmla="*/ 4091354 w 8434177"/>
                <a:gd name="connsiteY5" fmla="*/ 299185 h 1792921"/>
                <a:gd name="connsiteX6" fmla="*/ 4788877 w 8434177"/>
                <a:gd name="connsiteY6" fmla="*/ 820862 h 1792921"/>
                <a:gd name="connsiteX7" fmla="*/ 5128846 w 8434177"/>
                <a:gd name="connsiteY7" fmla="*/ 1729400 h 1792921"/>
                <a:gd name="connsiteX8" fmla="*/ 5140570 w 8434177"/>
                <a:gd name="connsiteY8" fmla="*/ 1717677 h 1792921"/>
                <a:gd name="connsiteX9" fmla="*/ 8212016 w 8434177"/>
                <a:gd name="connsiteY9" fmla="*/ 1723539 h 1792921"/>
                <a:gd name="connsiteX10" fmla="*/ 8194431 w 8434177"/>
                <a:gd name="connsiteY10" fmla="*/ 1705954 h 1792921"/>
                <a:gd name="connsiteX11" fmla="*/ 8200293 w 8434177"/>
                <a:gd name="connsiteY11" fmla="*/ 1653200 h 1792921"/>
                <a:gd name="connsiteX12" fmla="*/ 8200293 w 8434177"/>
                <a:gd name="connsiteY12" fmla="*/ 1653200 h 1792921"/>
                <a:gd name="connsiteX13" fmla="*/ 6348046 w 8434177"/>
                <a:gd name="connsiteY13" fmla="*/ 1612170 h 1792921"/>
                <a:gd name="connsiteX14" fmla="*/ 5410200 w 8434177"/>
                <a:gd name="connsiteY14" fmla="*/ 1489077 h 1792921"/>
                <a:gd name="connsiteX15" fmla="*/ 5046785 w 8434177"/>
                <a:gd name="connsiteY15" fmla="*/ 1067047 h 1792921"/>
                <a:gd name="connsiteX16" fmla="*/ 4595447 w 8434177"/>
                <a:gd name="connsiteY16" fmla="*/ 533646 h 1792921"/>
                <a:gd name="connsiteX17" fmla="*/ 3745523 w 8434177"/>
                <a:gd name="connsiteY17" fmla="*/ 152647 h 1792921"/>
                <a:gd name="connsiteX18" fmla="*/ 2819400 w 8434177"/>
                <a:gd name="connsiteY18" fmla="*/ 247 h 1792921"/>
                <a:gd name="connsiteX19" fmla="*/ 1043355 w 8434177"/>
                <a:gd name="connsiteY19" fmla="*/ 463307 h 1792921"/>
                <a:gd name="connsiteX20" fmla="*/ 17585 w 8434177"/>
                <a:gd name="connsiteY20" fmla="*/ 1577000 h 1792921"/>
                <a:gd name="connsiteX0" fmla="*/ 0 w 8434177"/>
                <a:gd name="connsiteY0" fmla="*/ 1565277 h 1792921"/>
                <a:gd name="connsiteX1" fmla="*/ 334108 w 8434177"/>
                <a:gd name="connsiteY1" fmla="*/ 1002570 h 1792921"/>
                <a:gd name="connsiteX2" fmla="*/ 1072662 w 8434177"/>
                <a:gd name="connsiteY2" fmla="*/ 434000 h 1792921"/>
                <a:gd name="connsiteX3" fmla="*/ 2121877 w 8434177"/>
                <a:gd name="connsiteY3" fmla="*/ 76447 h 1792921"/>
                <a:gd name="connsiteX4" fmla="*/ 3159370 w 8434177"/>
                <a:gd name="connsiteY4" fmla="*/ 47139 h 1792921"/>
                <a:gd name="connsiteX5" fmla="*/ 4091354 w 8434177"/>
                <a:gd name="connsiteY5" fmla="*/ 299185 h 1792921"/>
                <a:gd name="connsiteX6" fmla="*/ 4788877 w 8434177"/>
                <a:gd name="connsiteY6" fmla="*/ 820862 h 1792921"/>
                <a:gd name="connsiteX7" fmla="*/ 5128846 w 8434177"/>
                <a:gd name="connsiteY7" fmla="*/ 1729400 h 1792921"/>
                <a:gd name="connsiteX8" fmla="*/ 5140570 w 8434177"/>
                <a:gd name="connsiteY8" fmla="*/ 1717677 h 1792921"/>
                <a:gd name="connsiteX9" fmla="*/ 8212016 w 8434177"/>
                <a:gd name="connsiteY9" fmla="*/ 1723539 h 1792921"/>
                <a:gd name="connsiteX10" fmla="*/ 8194431 w 8434177"/>
                <a:gd name="connsiteY10" fmla="*/ 1705954 h 1792921"/>
                <a:gd name="connsiteX11" fmla="*/ 8200293 w 8434177"/>
                <a:gd name="connsiteY11" fmla="*/ 1653200 h 1792921"/>
                <a:gd name="connsiteX12" fmla="*/ 8200293 w 8434177"/>
                <a:gd name="connsiteY12" fmla="*/ 1653200 h 1792921"/>
                <a:gd name="connsiteX13" fmla="*/ 6348046 w 8434177"/>
                <a:gd name="connsiteY13" fmla="*/ 1612170 h 1792921"/>
                <a:gd name="connsiteX14" fmla="*/ 5410200 w 8434177"/>
                <a:gd name="connsiteY14" fmla="*/ 1489077 h 1792921"/>
                <a:gd name="connsiteX15" fmla="*/ 5046785 w 8434177"/>
                <a:gd name="connsiteY15" fmla="*/ 1067047 h 1792921"/>
                <a:gd name="connsiteX16" fmla="*/ 4595447 w 8434177"/>
                <a:gd name="connsiteY16" fmla="*/ 533646 h 1792921"/>
                <a:gd name="connsiteX17" fmla="*/ 3745523 w 8434177"/>
                <a:gd name="connsiteY17" fmla="*/ 152647 h 1792921"/>
                <a:gd name="connsiteX18" fmla="*/ 2819400 w 8434177"/>
                <a:gd name="connsiteY18" fmla="*/ 247 h 1792921"/>
                <a:gd name="connsiteX19" fmla="*/ 1043355 w 8434177"/>
                <a:gd name="connsiteY19" fmla="*/ 463307 h 1792921"/>
                <a:gd name="connsiteX20" fmla="*/ 17585 w 8434177"/>
                <a:gd name="connsiteY20" fmla="*/ 1577000 h 1792921"/>
                <a:gd name="connsiteX0" fmla="*/ 0 w 8434177"/>
                <a:gd name="connsiteY0" fmla="*/ 1565277 h 1792921"/>
                <a:gd name="connsiteX1" fmla="*/ 334108 w 8434177"/>
                <a:gd name="connsiteY1" fmla="*/ 1002570 h 1792921"/>
                <a:gd name="connsiteX2" fmla="*/ 1072662 w 8434177"/>
                <a:gd name="connsiteY2" fmla="*/ 434000 h 1792921"/>
                <a:gd name="connsiteX3" fmla="*/ 2121877 w 8434177"/>
                <a:gd name="connsiteY3" fmla="*/ 76447 h 1792921"/>
                <a:gd name="connsiteX4" fmla="*/ 3159370 w 8434177"/>
                <a:gd name="connsiteY4" fmla="*/ 47139 h 1792921"/>
                <a:gd name="connsiteX5" fmla="*/ 4091354 w 8434177"/>
                <a:gd name="connsiteY5" fmla="*/ 299185 h 1792921"/>
                <a:gd name="connsiteX6" fmla="*/ 4788877 w 8434177"/>
                <a:gd name="connsiteY6" fmla="*/ 820862 h 1792921"/>
                <a:gd name="connsiteX7" fmla="*/ 5128846 w 8434177"/>
                <a:gd name="connsiteY7" fmla="*/ 1729400 h 1792921"/>
                <a:gd name="connsiteX8" fmla="*/ 5140570 w 8434177"/>
                <a:gd name="connsiteY8" fmla="*/ 1717677 h 1792921"/>
                <a:gd name="connsiteX9" fmla="*/ 8212016 w 8434177"/>
                <a:gd name="connsiteY9" fmla="*/ 1723539 h 1792921"/>
                <a:gd name="connsiteX10" fmla="*/ 8194431 w 8434177"/>
                <a:gd name="connsiteY10" fmla="*/ 1705954 h 1792921"/>
                <a:gd name="connsiteX11" fmla="*/ 8200293 w 8434177"/>
                <a:gd name="connsiteY11" fmla="*/ 1653200 h 1792921"/>
                <a:gd name="connsiteX12" fmla="*/ 8200293 w 8434177"/>
                <a:gd name="connsiteY12" fmla="*/ 1653200 h 1792921"/>
                <a:gd name="connsiteX13" fmla="*/ 6348046 w 8434177"/>
                <a:gd name="connsiteY13" fmla="*/ 1612170 h 1792921"/>
                <a:gd name="connsiteX14" fmla="*/ 5410200 w 8434177"/>
                <a:gd name="connsiteY14" fmla="*/ 1489077 h 1792921"/>
                <a:gd name="connsiteX15" fmla="*/ 5046785 w 8434177"/>
                <a:gd name="connsiteY15" fmla="*/ 1067047 h 1792921"/>
                <a:gd name="connsiteX16" fmla="*/ 4595447 w 8434177"/>
                <a:gd name="connsiteY16" fmla="*/ 533646 h 1792921"/>
                <a:gd name="connsiteX17" fmla="*/ 3745523 w 8434177"/>
                <a:gd name="connsiteY17" fmla="*/ 152647 h 1792921"/>
                <a:gd name="connsiteX18" fmla="*/ 2819400 w 8434177"/>
                <a:gd name="connsiteY18" fmla="*/ 247 h 1792921"/>
                <a:gd name="connsiteX19" fmla="*/ 1043355 w 8434177"/>
                <a:gd name="connsiteY19" fmla="*/ 463307 h 1792921"/>
                <a:gd name="connsiteX20" fmla="*/ 17585 w 8434177"/>
                <a:gd name="connsiteY20" fmla="*/ 1577000 h 1792921"/>
                <a:gd name="connsiteX0" fmla="*/ 0 w 8434177"/>
                <a:gd name="connsiteY0" fmla="*/ 1565277 h 1792921"/>
                <a:gd name="connsiteX1" fmla="*/ 334108 w 8434177"/>
                <a:gd name="connsiteY1" fmla="*/ 1002570 h 1792921"/>
                <a:gd name="connsiteX2" fmla="*/ 1072662 w 8434177"/>
                <a:gd name="connsiteY2" fmla="*/ 434000 h 1792921"/>
                <a:gd name="connsiteX3" fmla="*/ 2121877 w 8434177"/>
                <a:gd name="connsiteY3" fmla="*/ 76447 h 1792921"/>
                <a:gd name="connsiteX4" fmla="*/ 3159370 w 8434177"/>
                <a:gd name="connsiteY4" fmla="*/ 47139 h 1792921"/>
                <a:gd name="connsiteX5" fmla="*/ 4091354 w 8434177"/>
                <a:gd name="connsiteY5" fmla="*/ 299185 h 1792921"/>
                <a:gd name="connsiteX6" fmla="*/ 4788877 w 8434177"/>
                <a:gd name="connsiteY6" fmla="*/ 820862 h 1792921"/>
                <a:gd name="connsiteX7" fmla="*/ 5128846 w 8434177"/>
                <a:gd name="connsiteY7" fmla="*/ 1729400 h 1792921"/>
                <a:gd name="connsiteX8" fmla="*/ 5140570 w 8434177"/>
                <a:gd name="connsiteY8" fmla="*/ 1717677 h 1792921"/>
                <a:gd name="connsiteX9" fmla="*/ 8212016 w 8434177"/>
                <a:gd name="connsiteY9" fmla="*/ 1723539 h 1792921"/>
                <a:gd name="connsiteX10" fmla="*/ 8194431 w 8434177"/>
                <a:gd name="connsiteY10" fmla="*/ 1705954 h 1792921"/>
                <a:gd name="connsiteX11" fmla="*/ 8200293 w 8434177"/>
                <a:gd name="connsiteY11" fmla="*/ 1653200 h 1792921"/>
                <a:gd name="connsiteX12" fmla="*/ 8200293 w 8434177"/>
                <a:gd name="connsiteY12" fmla="*/ 1653200 h 1792921"/>
                <a:gd name="connsiteX13" fmla="*/ 6348046 w 8434177"/>
                <a:gd name="connsiteY13" fmla="*/ 1612170 h 1792921"/>
                <a:gd name="connsiteX14" fmla="*/ 5410200 w 8434177"/>
                <a:gd name="connsiteY14" fmla="*/ 1489077 h 1792921"/>
                <a:gd name="connsiteX15" fmla="*/ 5046785 w 8434177"/>
                <a:gd name="connsiteY15" fmla="*/ 1067047 h 1792921"/>
                <a:gd name="connsiteX16" fmla="*/ 4595447 w 8434177"/>
                <a:gd name="connsiteY16" fmla="*/ 533646 h 1792921"/>
                <a:gd name="connsiteX17" fmla="*/ 3745523 w 8434177"/>
                <a:gd name="connsiteY17" fmla="*/ 152647 h 1792921"/>
                <a:gd name="connsiteX18" fmla="*/ 2567354 w 8434177"/>
                <a:gd name="connsiteY18" fmla="*/ 247 h 1792921"/>
                <a:gd name="connsiteX19" fmla="*/ 1043355 w 8434177"/>
                <a:gd name="connsiteY19" fmla="*/ 463307 h 1792921"/>
                <a:gd name="connsiteX20" fmla="*/ 17585 w 8434177"/>
                <a:gd name="connsiteY20" fmla="*/ 1577000 h 1792921"/>
                <a:gd name="connsiteX0" fmla="*/ 0 w 8434177"/>
                <a:gd name="connsiteY0" fmla="*/ 1658934 h 1886578"/>
                <a:gd name="connsiteX1" fmla="*/ 334108 w 8434177"/>
                <a:gd name="connsiteY1" fmla="*/ 1096227 h 1886578"/>
                <a:gd name="connsiteX2" fmla="*/ 1072662 w 8434177"/>
                <a:gd name="connsiteY2" fmla="*/ 527657 h 1886578"/>
                <a:gd name="connsiteX3" fmla="*/ 2121877 w 8434177"/>
                <a:gd name="connsiteY3" fmla="*/ 170104 h 1886578"/>
                <a:gd name="connsiteX4" fmla="*/ 3159370 w 8434177"/>
                <a:gd name="connsiteY4" fmla="*/ 140796 h 1886578"/>
                <a:gd name="connsiteX5" fmla="*/ 4091354 w 8434177"/>
                <a:gd name="connsiteY5" fmla="*/ 392842 h 1886578"/>
                <a:gd name="connsiteX6" fmla="*/ 4788877 w 8434177"/>
                <a:gd name="connsiteY6" fmla="*/ 914519 h 1886578"/>
                <a:gd name="connsiteX7" fmla="*/ 5128846 w 8434177"/>
                <a:gd name="connsiteY7" fmla="*/ 1823057 h 1886578"/>
                <a:gd name="connsiteX8" fmla="*/ 5140570 w 8434177"/>
                <a:gd name="connsiteY8" fmla="*/ 1811334 h 1886578"/>
                <a:gd name="connsiteX9" fmla="*/ 8212016 w 8434177"/>
                <a:gd name="connsiteY9" fmla="*/ 1817196 h 1886578"/>
                <a:gd name="connsiteX10" fmla="*/ 8194431 w 8434177"/>
                <a:gd name="connsiteY10" fmla="*/ 1799611 h 1886578"/>
                <a:gd name="connsiteX11" fmla="*/ 8200293 w 8434177"/>
                <a:gd name="connsiteY11" fmla="*/ 1746857 h 1886578"/>
                <a:gd name="connsiteX12" fmla="*/ 8200293 w 8434177"/>
                <a:gd name="connsiteY12" fmla="*/ 1746857 h 1886578"/>
                <a:gd name="connsiteX13" fmla="*/ 6348046 w 8434177"/>
                <a:gd name="connsiteY13" fmla="*/ 1705827 h 1886578"/>
                <a:gd name="connsiteX14" fmla="*/ 5410200 w 8434177"/>
                <a:gd name="connsiteY14" fmla="*/ 1582734 h 1886578"/>
                <a:gd name="connsiteX15" fmla="*/ 5046785 w 8434177"/>
                <a:gd name="connsiteY15" fmla="*/ 1160704 h 1886578"/>
                <a:gd name="connsiteX16" fmla="*/ 4595447 w 8434177"/>
                <a:gd name="connsiteY16" fmla="*/ 627303 h 1886578"/>
                <a:gd name="connsiteX17" fmla="*/ 3745523 w 8434177"/>
                <a:gd name="connsiteY17" fmla="*/ 246304 h 1886578"/>
                <a:gd name="connsiteX18" fmla="*/ 2579077 w 8434177"/>
                <a:gd name="connsiteY18" fmla="*/ 119 h 1886578"/>
                <a:gd name="connsiteX19" fmla="*/ 1043355 w 8434177"/>
                <a:gd name="connsiteY19" fmla="*/ 556964 h 1886578"/>
                <a:gd name="connsiteX20" fmla="*/ 17585 w 8434177"/>
                <a:gd name="connsiteY20" fmla="*/ 1670657 h 1886578"/>
                <a:gd name="connsiteX0" fmla="*/ 0 w 8434177"/>
                <a:gd name="connsiteY0" fmla="*/ 1582821 h 1810465"/>
                <a:gd name="connsiteX1" fmla="*/ 334108 w 8434177"/>
                <a:gd name="connsiteY1" fmla="*/ 1020114 h 1810465"/>
                <a:gd name="connsiteX2" fmla="*/ 1072662 w 8434177"/>
                <a:gd name="connsiteY2" fmla="*/ 451544 h 1810465"/>
                <a:gd name="connsiteX3" fmla="*/ 2121877 w 8434177"/>
                <a:gd name="connsiteY3" fmla="*/ 93991 h 1810465"/>
                <a:gd name="connsiteX4" fmla="*/ 3159370 w 8434177"/>
                <a:gd name="connsiteY4" fmla="*/ 64683 h 1810465"/>
                <a:gd name="connsiteX5" fmla="*/ 4091354 w 8434177"/>
                <a:gd name="connsiteY5" fmla="*/ 316729 h 1810465"/>
                <a:gd name="connsiteX6" fmla="*/ 4788877 w 8434177"/>
                <a:gd name="connsiteY6" fmla="*/ 838406 h 1810465"/>
                <a:gd name="connsiteX7" fmla="*/ 5128846 w 8434177"/>
                <a:gd name="connsiteY7" fmla="*/ 1746944 h 1810465"/>
                <a:gd name="connsiteX8" fmla="*/ 5140570 w 8434177"/>
                <a:gd name="connsiteY8" fmla="*/ 1735221 h 1810465"/>
                <a:gd name="connsiteX9" fmla="*/ 8212016 w 8434177"/>
                <a:gd name="connsiteY9" fmla="*/ 1741083 h 1810465"/>
                <a:gd name="connsiteX10" fmla="*/ 8194431 w 8434177"/>
                <a:gd name="connsiteY10" fmla="*/ 1723498 h 1810465"/>
                <a:gd name="connsiteX11" fmla="*/ 8200293 w 8434177"/>
                <a:gd name="connsiteY11" fmla="*/ 1670744 h 1810465"/>
                <a:gd name="connsiteX12" fmla="*/ 8200293 w 8434177"/>
                <a:gd name="connsiteY12" fmla="*/ 1670744 h 1810465"/>
                <a:gd name="connsiteX13" fmla="*/ 6348046 w 8434177"/>
                <a:gd name="connsiteY13" fmla="*/ 1629714 h 1810465"/>
                <a:gd name="connsiteX14" fmla="*/ 5410200 w 8434177"/>
                <a:gd name="connsiteY14" fmla="*/ 1506621 h 1810465"/>
                <a:gd name="connsiteX15" fmla="*/ 5046785 w 8434177"/>
                <a:gd name="connsiteY15" fmla="*/ 1084591 h 1810465"/>
                <a:gd name="connsiteX16" fmla="*/ 4595447 w 8434177"/>
                <a:gd name="connsiteY16" fmla="*/ 551190 h 1810465"/>
                <a:gd name="connsiteX17" fmla="*/ 3745523 w 8434177"/>
                <a:gd name="connsiteY17" fmla="*/ 170191 h 1810465"/>
                <a:gd name="connsiteX18" fmla="*/ 2579077 w 8434177"/>
                <a:gd name="connsiteY18" fmla="*/ 206 h 1810465"/>
                <a:gd name="connsiteX19" fmla="*/ 1043355 w 8434177"/>
                <a:gd name="connsiteY19" fmla="*/ 480851 h 1810465"/>
                <a:gd name="connsiteX20" fmla="*/ 17585 w 8434177"/>
                <a:gd name="connsiteY20" fmla="*/ 1594544 h 1810465"/>
                <a:gd name="connsiteX0" fmla="*/ 0 w 8434177"/>
                <a:gd name="connsiteY0" fmla="*/ 1597639 h 1825283"/>
                <a:gd name="connsiteX1" fmla="*/ 334108 w 8434177"/>
                <a:gd name="connsiteY1" fmla="*/ 1034932 h 1825283"/>
                <a:gd name="connsiteX2" fmla="*/ 1072662 w 8434177"/>
                <a:gd name="connsiteY2" fmla="*/ 466362 h 1825283"/>
                <a:gd name="connsiteX3" fmla="*/ 2121877 w 8434177"/>
                <a:gd name="connsiteY3" fmla="*/ 108809 h 1825283"/>
                <a:gd name="connsiteX4" fmla="*/ 3159370 w 8434177"/>
                <a:gd name="connsiteY4" fmla="*/ 79501 h 1825283"/>
                <a:gd name="connsiteX5" fmla="*/ 4091354 w 8434177"/>
                <a:gd name="connsiteY5" fmla="*/ 331547 h 1825283"/>
                <a:gd name="connsiteX6" fmla="*/ 4788877 w 8434177"/>
                <a:gd name="connsiteY6" fmla="*/ 853224 h 1825283"/>
                <a:gd name="connsiteX7" fmla="*/ 5128846 w 8434177"/>
                <a:gd name="connsiteY7" fmla="*/ 1761762 h 1825283"/>
                <a:gd name="connsiteX8" fmla="*/ 5140570 w 8434177"/>
                <a:gd name="connsiteY8" fmla="*/ 1750039 h 1825283"/>
                <a:gd name="connsiteX9" fmla="*/ 8212016 w 8434177"/>
                <a:gd name="connsiteY9" fmla="*/ 1755901 h 1825283"/>
                <a:gd name="connsiteX10" fmla="*/ 8194431 w 8434177"/>
                <a:gd name="connsiteY10" fmla="*/ 1738316 h 1825283"/>
                <a:gd name="connsiteX11" fmla="*/ 8200293 w 8434177"/>
                <a:gd name="connsiteY11" fmla="*/ 1685562 h 1825283"/>
                <a:gd name="connsiteX12" fmla="*/ 8200293 w 8434177"/>
                <a:gd name="connsiteY12" fmla="*/ 1685562 h 1825283"/>
                <a:gd name="connsiteX13" fmla="*/ 6348046 w 8434177"/>
                <a:gd name="connsiteY13" fmla="*/ 1644532 h 1825283"/>
                <a:gd name="connsiteX14" fmla="*/ 5410200 w 8434177"/>
                <a:gd name="connsiteY14" fmla="*/ 1521439 h 1825283"/>
                <a:gd name="connsiteX15" fmla="*/ 5046785 w 8434177"/>
                <a:gd name="connsiteY15" fmla="*/ 1099409 h 1825283"/>
                <a:gd name="connsiteX16" fmla="*/ 4595447 w 8434177"/>
                <a:gd name="connsiteY16" fmla="*/ 566008 h 1825283"/>
                <a:gd name="connsiteX17" fmla="*/ 3727939 w 8434177"/>
                <a:gd name="connsiteY17" fmla="*/ 161562 h 1825283"/>
                <a:gd name="connsiteX18" fmla="*/ 2579077 w 8434177"/>
                <a:gd name="connsiteY18" fmla="*/ 15024 h 1825283"/>
                <a:gd name="connsiteX19" fmla="*/ 1043355 w 8434177"/>
                <a:gd name="connsiteY19" fmla="*/ 495669 h 1825283"/>
                <a:gd name="connsiteX20" fmla="*/ 17585 w 8434177"/>
                <a:gd name="connsiteY20" fmla="*/ 1609362 h 1825283"/>
                <a:gd name="connsiteX0" fmla="*/ 0 w 8434177"/>
                <a:gd name="connsiteY0" fmla="*/ 1597639 h 1825283"/>
                <a:gd name="connsiteX1" fmla="*/ 334108 w 8434177"/>
                <a:gd name="connsiteY1" fmla="*/ 1034932 h 1825283"/>
                <a:gd name="connsiteX2" fmla="*/ 1072662 w 8434177"/>
                <a:gd name="connsiteY2" fmla="*/ 466362 h 1825283"/>
                <a:gd name="connsiteX3" fmla="*/ 2121877 w 8434177"/>
                <a:gd name="connsiteY3" fmla="*/ 108809 h 1825283"/>
                <a:gd name="connsiteX4" fmla="*/ 3159370 w 8434177"/>
                <a:gd name="connsiteY4" fmla="*/ 79501 h 1825283"/>
                <a:gd name="connsiteX5" fmla="*/ 4091354 w 8434177"/>
                <a:gd name="connsiteY5" fmla="*/ 331547 h 1825283"/>
                <a:gd name="connsiteX6" fmla="*/ 4788877 w 8434177"/>
                <a:gd name="connsiteY6" fmla="*/ 853224 h 1825283"/>
                <a:gd name="connsiteX7" fmla="*/ 5128846 w 8434177"/>
                <a:gd name="connsiteY7" fmla="*/ 1761762 h 1825283"/>
                <a:gd name="connsiteX8" fmla="*/ 5140570 w 8434177"/>
                <a:gd name="connsiteY8" fmla="*/ 1750039 h 1825283"/>
                <a:gd name="connsiteX9" fmla="*/ 8212016 w 8434177"/>
                <a:gd name="connsiteY9" fmla="*/ 1755901 h 1825283"/>
                <a:gd name="connsiteX10" fmla="*/ 8194431 w 8434177"/>
                <a:gd name="connsiteY10" fmla="*/ 1738316 h 1825283"/>
                <a:gd name="connsiteX11" fmla="*/ 8200293 w 8434177"/>
                <a:gd name="connsiteY11" fmla="*/ 1685562 h 1825283"/>
                <a:gd name="connsiteX12" fmla="*/ 8200293 w 8434177"/>
                <a:gd name="connsiteY12" fmla="*/ 1685562 h 1825283"/>
                <a:gd name="connsiteX13" fmla="*/ 6348046 w 8434177"/>
                <a:gd name="connsiteY13" fmla="*/ 1644532 h 1825283"/>
                <a:gd name="connsiteX14" fmla="*/ 5410200 w 8434177"/>
                <a:gd name="connsiteY14" fmla="*/ 1521439 h 1825283"/>
                <a:gd name="connsiteX15" fmla="*/ 5046785 w 8434177"/>
                <a:gd name="connsiteY15" fmla="*/ 1099409 h 1825283"/>
                <a:gd name="connsiteX16" fmla="*/ 4595447 w 8434177"/>
                <a:gd name="connsiteY16" fmla="*/ 566008 h 1825283"/>
                <a:gd name="connsiteX17" fmla="*/ 3727939 w 8434177"/>
                <a:gd name="connsiteY17" fmla="*/ 161562 h 1825283"/>
                <a:gd name="connsiteX18" fmla="*/ 2579077 w 8434177"/>
                <a:gd name="connsiteY18" fmla="*/ 15024 h 1825283"/>
                <a:gd name="connsiteX19" fmla="*/ 1043355 w 8434177"/>
                <a:gd name="connsiteY19" fmla="*/ 495669 h 1825283"/>
                <a:gd name="connsiteX20" fmla="*/ 17585 w 8434177"/>
                <a:gd name="connsiteY20" fmla="*/ 1609362 h 1825283"/>
                <a:gd name="connsiteX0" fmla="*/ 0 w 8434177"/>
                <a:gd name="connsiteY0" fmla="*/ 1587667 h 1815311"/>
                <a:gd name="connsiteX1" fmla="*/ 334108 w 8434177"/>
                <a:gd name="connsiteY1" fmla="*/ 1024960 h 1815311"/>
                <a:gd name="connsiteX2" fmla="*/ 1072662 w 8434177"/>
                <a:gd name="connsiteY2" fmla="*/ 456390 h 1815311"/>
                <a:gd name="connsiteX3" fmla="*/ 2121877 w 8434177"/>
                <a:gd name="connsiteY3" fmla="*/ 98837 h 1815311"/>
                <a:gd name="connsiteX4" fmla="*/ 3159370 w 8434177"/>
                <a:gd name="connsiteY4" fmla="*/ 69529 h 1815311"/>
                <a:gd name="connsiteX5" fmla="*/ 4091354 w 8434177"/>
                <a:gd name="connsiteY5" fmla="*/ 321575 h 1815311"/>
                <a:gd name="connsiteX6" fmla="*/ 4788877 w 8434177"/>
                <a:gd name="connsiteY6" fmla="*/ 843252 h 1815311"/>
                <a:gd name="connsiteX7" fmla="*/ 5128846 w 8434177"/>
                <a:gd name="connsiteY7" fmla="*/ 1751790 h 1815311"/>
                <a:gd name="connsiteX8" fmla="*/ 5140570 w 8434177"/>
                <a:gd name="connsiteY8" fmla="*/ 1740067 h 1815311"/>
                <a:gd name="connsiteX9" fmla="*/ 8212016 w 8434177"/>
                <a:gd name="connsiteY9" fmla="*/ 1745929 h 1815311"/>
                <a:gd name="connsiteX10" fmla="*/ 8194431 w 8434177"/>
                <a:gd name="connsiteY10" fmla="*/ 1728344 h 1815311"/>
                <a:gd name="connsiteX11" fmla="*/ 8200293 w 8434177"/>
                <a:gd name="connsiteY11" fmla="*/ 1675590 h 1815311"/>
                <a:gd name="connsiteX12" fmla="*/ 8200293 w 8434177"/>
                <a:gd name="connsiteY12" fmla="*/ 1675590 h 1815311"/>
                <a:gd name="connsiteX13" fmla="*/ 6348046 w 8434177"/>
                <a:gd name="connsiteY13" fmla="*/ 1634560 h 1815311"/>
                <a:gd name="connsiteX14" fmla="*/ 5410200 w 8434177"/>
                <a:gd name="connsiteY14" fmla="*/ 1511467 h 1815311"/>
                <a:gd name="connsiteX15" fmla="*/ 5046785 w 8434177"/>
                <a:gd name="connsiteY15" fmla="*/ 1089437 h 1815311"/>
                <a:gd name="connsiteX16" fmla="*/ 4595447 w 8434177"/>
                <a:gd name="connsiteY16" fmla="*/ 556036 h 1815311"/>
                <a:gd name="connsiteX17" fmla="*/ 3727939 w 8434177"/>
                <a:gd name="connsiteY17" fmla="*/ 151590 h 1815311"/>
                <a:gd name="connsiteX18" fmla="*/ 2579077 w 8434177"/>
                <a:gd name="connsiteY18" fmla="*/ 5052 h 1815311"/>
                <a:gd name="connsiteX19" fmla="*/ 1043355 w 8434177"/>
                <a:gd name="connsiteY19" fmla="*/ 485697 h 1815311"/>
                <a:gd name="connsiteX20" fmla="*/ 17585 w 8434177"/>
                <a:gd name="connsiteY20" fmla="*/ 1599390 h 1815311"/>
                <a:gd name="connsiteX0" fmla="*/ 0 w 8434177"/>
                <a:gd name="connsiteY0" fmla="*/ 1602866 h 1830510"/>
                <a:gd name="connsiteX1" fmla="*/ 334108 w 8434177"/>
                <a:gd name="connsiteY1" fmla="*/ 1040159 h 1830510"/>
                <a:gd name="connsiteX2" fmla="*/ 1072662 w 8434177"/>
                <a:gd name="connsiteY2" fmla="*/ 471589 h 1830510"/>
                <a:gd name="connsiteX3" fmla="*/ 2121877 w 8434177"/>
                <a:gd name="connsiteY3" fmla="*/ 114036 h 1830510"/>
                <a:gd name="connsiteX4" fmla="*/ 3159370 w 8434177"/>
                <a:gd name="connsiteY4" fmla="*/ 84728 h 1830510"/>
                <a:gd name="connsiteX5" fmla="*/ 4091354 w 8434177"/>
                <a:gd name="connsiteY5" fmla="*/ 336774 h 1830510"/>
                <a:gd name="connsiteX6" fmla="*/ 4788877 w 8434177"/>
                <a:gd name="connsiteY6" fmla="*/ 858451 h 1830510"/>
                <a:gd name="connsiteX7" fmla="*/ 5128846 w 8434177"/>
                <a:gd name="connsiteY7" fmla="*/ 1766989 h 1830510"/>
                <a:gd name="connsiteX8" fmla="*/ 5140570 w 8434177"/>
                <a:gd name="connsiteY8" fmla="*/ 1755266 h 1830510"/>
                <a:gd name="connsiteX9" fmla="*/ 8212016 w 8434177"/>
                <a:gd name="connsiteY9" fmla="*/ 1761128 h 1830510"/>
                <a:gd name="connsiteX10" fmla="*/ 8194431 w 8434177"/>
                <a:gd name="connsiteY10" fmla="*/ 1743543 h 1830510"/>
                <a:gd name="connsiteX11" fmla="*/ 8200293 w 8434177"/>
                <a:gd name="connsiteY11" fmla="*/ 1690789 h 1830510"/>
                <a:gd name="connsiteX12" fmla="*/ 8200293 w 8434177"/>
                <a:gd name="connsiteY12" fmla="*/ 1690789 h 1830510"/>
                <a:gd name="connsiteX13" fmla="*/ 6348046 w 8434177"/>
                <a:gd name="connsiteY13" fmla="*/ 1649759 h 1830510"/>
                <a:gd name="connsiteX14" fmla="*/ 5410200 w 8434177"/>
                <a:gd name="connsiteY14" fmla="*/ 1526666 h 1830510"/>
                <a:gd name="connsiteX15" fmla="*/ 5046785 w 8434177"/>
                <a:gd name="connsiteY15" fmla="*/ 1104636 h 1830510"/>
                <a:gd name="connsiteX16" fmla="*/ 4595447 w 8434177"/>
                <a:gd name="connsiteY16" fmla="*/ 571235 h 1830510"/>
                <a:gd name="connsiteX17" fmla="*/ 3739662 w 8434177"/>
                <a:gd name="connsiteY17" fmla="*/ 137482 h 1830510"/>
                <a:gd name="connsiteX18" fmla="*/ 2579077 w 8434177"/>
                <a:gd name="connsiteY18" fmla="*/ 20251 h 1830510"/>
                <a:gd name="connsiteX19" fmla="*/ 1043355 w 8434177"/>
                <a:gd name="connsiteY19" fmla="*/ 500896 h 1830510"/>
                <a:gd name="connsiteX20" fmla="*/ 17585 w 8434177"/>
                <a:gd name="connsiteY20" fmla="*/ 1614589 h 1830510"/>
                <a:gd name="connsiteX0" fmla="*/ 0 w 8434177"/>
                <a:gd name="connsiteY0" fmla="*/ 1602866 h 1830510"/>
                <a:gd name="connsiteX1" fmla="*/ 351693 w 8434177"/>
                <a:gd name="connsiteY1" fmla="*/ 1075328 h 1830510"/>
                <a:gd name="connsiteX2" fmla="*/ 1072662 w 8434177"/>
                <a:gd name="connsiteY2" fmla="*/ 471589 h 1830510"/>
                <a:gd name="connsiteX3" fmla="*/ 2121877 w 8434177"/>
                <a:gd name="connsiteY3" fmla="*/ 114036 h 1830510"/>
                <a:gd name="connsiteX4" fmla="*/ 3159370 w 8434177"/>
                <a:gd name="connsiteY4" fmla="*/ 84728 h 1830510"/>
                <a:gd name="connsiteX5" fmla="*/ 4091354 w 8434177"/>
                <a:gd name="connsiteY5" fmla="*/ 336774 h 1830510"/>
                <a:gd name="connsiteX6" fmla="*/ 4788877 w 8434177"/>
                <a:gd name="connsiteY6" fmla="*/ 858451 h 1830510"/>
                <a:gd name="connsiteX7" fmla="*/ 5128846 w 8434177"/>
                <a:gd name="connsiteY7" fmla="*/ 1766989 h 1830510"/>
                <a:gd name="connsiteX8" fmla="*/ 5140570 w 8434177"/>
                <a:gd name="connsiteY8" fmla="*/ 1755266 h 1830510"/>
                <a:gd name="connsiteX9" fmla="*/ 8212016 w 8434177"/>
                <a:gd name="connsiteY9" fmla="*/ 1761128 h 1830510"/>
                <a:gd name="connsiteX10" fmla="*/ 8194431 w 8434177"/>
                <a:gd name="connsiteY10" fmla="*/ 1743543 h 1830510"/>
                <a:gd name="connsiteX11" fmla="*/ 8200293 w 8434177"/>
                <a:gd name="connsiteY11" fmla="*/ 1690789 h 1830510"/>
                <a:gd name="connsiteX12" fmla="*/ 8200293 w 8434177"/>
                <a:gd name="connsiteY12" fmla="*/ 1690789 h 1830510"/>
                <a:gd name="connsiteX13" fmla="*/ 6348046 w 8434177"/>
                <a:gd name="connsiteY13" fmla="*/ 1649759 h 1830510"/>
                <a:gd name="connsiteX14" fmla="*/ 5410200 w 8434177"/>
                <a:gd name="connsiteY14" fmla="*/ 1526666 h 1830510"/>
                <a:gd name="connsiteX15" fmla="*/ 5046785 w 8434177"/>
                <a:gd name="connsiteY15" fmla="*/ 1104636 h 1830510"/>
                <a:gd name="connsiteX16" fmla="*/ 4595447 w 8434177"/>
                <a:gd name="connsiteY16" fmla="*/ 571235 h 1830510"/>
                <a:gd name="connsiteX17" fmla="*/ 3739662 w 8434177"/>
                <a:gd name="connsiteY17" fmla="*/ 137482 h 1830510"/>
                <a:gd name="connsiteX18" fmla="*/ 2579077 w 8434177"/>
                <a:gd name="connsiteY18" fmla="*/ 20251 h 1830510"/>
                <a:gd name="connsiteX19" fmla="*/ 1043355 w 8434177"/>
                <a:gd name="connsiteY19" fmla="*/ 500896 h 1830510"/>
                <a:gd name="connsiteX20" fmla="*/ 17585 w 8434177"/>
                <a:gd name="connsiteY20" fmla="*/ 1614589 h 1830510"/>
                <a:gd name="connsiteX0" fmla="*/ 0 w 8434177"/>
                <a:gd name="connsiteY0" fmla="*/ 1602866 h 1830510"/>
                <a:gd name="connsiteX1" fmla="*/ 351693 w 8434177"/>
                <a:gd name="connsiteY1" fmla="*/ 1075328 h 1830510"/>
                <a:gd name="connsiteX2" fmla="*/ 1072662 w 8434177"/>
                <a:gd name="connsiteY2" fmla="*/ 471589 h 1830510"/>
                <a:gd name="connsiteX3" fmla="*/ 2121877 w 8434177"/>
                <a:gd name="connsiteY3" fmla="*/ 114036 h 1830510"/>
                <a:gd name="connsiteX4" fmla="*/ 3159370 w 8434177"/>
                <a:gd name="connsiteY4" fmla="*/ 84728 h 1830510"/>
                <a:gd name="connsiteX5" fmla="*/ 4091354 w 8434177"/>
                <a:gd name="connsiteY5" fmla="*/ 336774 h 1830510"/>
                <a:gd name="connsiteX6" fmla="*/ 4788877 w 8434177"/>
                <a:gd name="connsiteY6" fmla="*/ 858451 h 1830510"/>
                <a:gd name="connsiteX7" fmla="*/ 5128846 w 8434177"/>
                <a:gd name="connsiteY7" fmla="*/ 1766989 h 1830510"/>
                <a:gd name="connsiteX8" fmla="*/ 5140570 w 8434177"/>
                <a:gd name="connsiteY8" fmla="*/ 1755266 h 1830510"/>
                <a:gd name="connsiteX9" fmla="*/ 8212016 w 8434177"/>
                <a:gd name="connsiteY9" fmla="*/ 1761128 h 1830510"/>
                <a:gd name="connsiteX10" fmla="*/ 8194431 w 8434177"/>
                <a:gd name="connsiteY10" fmla="*/ 1743543 h 1830510"/>
                <a:gd name="connsiteX11" fmla="*/ 8200293 w 8434177"/>
                <a:gd name="connsiteY11" fmla="*/ 1690789 h 1830510"/>
                <a:gd name="connsiteX12" fmla="*/ 8200293 w 8434177"/>
                <a:gd name="connsiteY12" fmla="*/ 1690789 h 1830510"/>
                <a:gd name="connsiteX13" fmla="*/ 6348046 w 8434177"/>
                <a:gd name="connsiteY13" fmla="*/ 1649759 h 1830510"/>
                <a:gd name="connsiteX14" fmla="*/ 5410200 w 8434177"/>
                <a:gd name="connsiteY14" fmla="*/ 1526666 h 1830510"/>
                <a:gd name="connsiteX15" fmla="*/ 5046785 w 8434177"/>
                <a:gd name="connsiteY15" fmla="*/ 1104636 h 1830510"/>
                <a:gd name="connsiteX16" fmla="*/ 4595447 w 8434177"/>
                <a:gd name="connsiteY16" fmla="*/ 571235 h 1830510"/>
                <a:gd name="connsiteX17" fmla="*/ 3739662 w 8434177"/>
                <a:gd name="connsiteY17" fmla="*/ 137482 h 1830510"/>
                <a:gd name="connsiteX18" fmla="*/ 2579077 w 8434177"/>
                <a:gd name="connsiteY18" fmla="*/ 20251 h 1830510"/>
                <a:gd name="connsiteX19" fmla="*/ 1043355 w 8434177"/>
                <a:gd name="connsiteY19" fmla="*/ 500896 h 1830510"/>
                <a:gd name="connsiteX20" fmla="*/ 17585 w 8434177"/>
                <a:gd name="connsiteY20" fmla="*/ 1614589 h 183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434177" h="1830510">
                  <a:moveTo>
                    <a:pt x="0" y="1602866"/>
                  </a:moveTo>
                  <a:cubicBezTo>
                    <a:pt x="77665" y="1415785"/>
                    <a:pt x="172916" y="1263874"/>
                    <a:pt x="351693" y="1075328"/>
                  </a:cubicBezTo>
                  <a:cubicBezTo>
                    <a:pt x="530470" y="886782"/>
                    <a:pt x="777631" y="631804"/>
                    <a:pt x="1072662" y="471589"/>
                  </a:cubicBezTo>
                  <a:cubicBezTo>
                    <a:pt x="1367693" y="311374"/>
                    <a:pt x="1774092" y="178513"/>
                    <a:pt x="2121877" y="114036"/>
                  </a:cubicBezTo>
                  <a:cubicBezTo>
                    <a:pt x="2469662" y="49559"/>
                    <a:pt x="2831124" y="47605"/>
                    <a:pt x="3159370" y="84728"/>
                  </a:cubicBezTo>
                  <a:cubicBezTo>
                    <a:pt x="3487616" y="121851"/>
                    <a:pt x="3819769" y="207820"/>
                    <a:pt x="4091354" y="336774"/>
                  </a:cubicBezTo>
                  <a:cubicBezTo>
                    <a:pt x="4362939" y="465728"/>
                    <a:pt x="4615962" y="620082"/>
                    <a:pt x="4788877" y="858451"/>
                  </a:cubicBezTo>
                  <a:cubicBezTo>
                    <a:pt x="4961792" y="1096820"/>
                    <a:pt x="5070231" y="1617520"/>
                    <a:pt x="5128846" y="1766989"/>
                  </a:cubicBezTo>
                  <a:cubicBezTo>
                    <a:pt x="5187461" y="1916458"/>
                    <a:pt x="5140570" y="1755266"/>
                    <a:pt x="5140570" y="1755266"/>
                  </a:cubicBezTo>
                  <a:lnTo>
                    <a:pt x="8212016" y="1761128"/>
                  </a:lnTo>
                  <a:cubicBezTo>
                    <a:pt x="8720993" y="1759174"/>
                    <a:pt x="8196385" y="1755266"/>
                    <a:pt x="8194431" y="1743543"/>
                  </a:cubicBezTo>
                  <a:cubicBezTo>
                    <a:pt x="8192477" y="1731820"/>
                    <a:pt x="8200293" y="1690789"/>
                    <a:pt x="8200293" y="1690789"/>
                  </a:cubicBezTo>
                  <a:lnTo>
                    <a:pt x="8200293" y="1690789"/>
                  </a:lnTo>
                  <a:cubicBezTo>
                    <a:pt x="7891585" y="1683951"/>
                    <a:pt x="6813061" y="1677113"/>
                    <a:pt x="6348046" y="1649759"/>
                  </a:cubicBezTo>
                  <a:cubicBezTo>
                    <a:pt x="5883031" y="1622405"/>
                    <a:pt x="5627077" y="1617520"/>
                    <a:pt x="5410200" y="1526666"/>
                  </a:cubicBezTo>
                  <a:cubicBezTo>
                    <a:pt x="5193323" y="1435812"/>
                    <a:pt x="5153269" y="1287320"/>
                    <a:pt x="5046785" y="1104636"/>
                  </a:cubicBezTo>
                  <a:cubicBezTo>
                    <a:pt x="4940301" y="921952"/>
                    <a:pt x="4813301" y="732427"/>
                    <a:pt x="4595447" y="571235"/>
                  </a:cubicBezTo>
                  <a:cubicBezTo>
                    <a:pt x="4377593" y="410043"/>
                    <a:pt x="4075724" y="229313"/>
                    <a:pt x="3739662" y="137482"/>
                  </a:cubicBezTo>
                  <a:cubicBezTo>
                    <a:pt x="3403600" y="45651"/>
                    <a:pt x="3028461" y="-40318"/>
                    <a:pt x="2579077" y="20251"/>
                  </a:cubicBezTo>
                  <a:cubicBezTo>
                    <a:pt x="2129693" y="80820"/>
                    <a:pt x="1470270" y="235173"/>
                    <a:pt x="1043355" y="500896"/>
                  </a:cubicBezTo>
                  <a:cubicBezTo>
                    <a:pt x="616440" y="766619"/>
                    <a:pt x="125535" y="1296600"/>
                    <a:pt x="17585" y="1614589"/>
                  </a:cubicBezTo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864E40D-3498-4CB5-A07A-C418B320FEE1}"/>
                </a:ext>
              </a:extLst>
            </p:cNvPr>
            <p:cNvSpPr txBox="1"/>
            <p:nvPr/>
          </p:nvSpPr>
          <p:spPr>
            <a:xfrm>
              <a:off x="5715000" y="5010603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e</a:t>
              </a:r>
              <a:r>
                <a:rPr lang="en-US" b="1" baseline="30000" dirty="0"/>
                <a:t>- </a:t>
              </a:r>
              <a:r>
                <a:rPr lang="en-US" b="1" dirty="0"/>
                <a:t>e</a:t>
              </a:r>
              <a:r>
                <a:rPr lang="en-US" b="1" baseline="30000" dirty="0"/>
                <a:t>+</a:t>
              </a:r>
              <a:endParaRPr lang="en-US" b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CB96048-82F0-4DA0-A1DF-B28CA6C254A9}"/>
              </a:ext>
            </a:extLst>
          </p:cNvPr>
          <p:cNvSpPr txBox="1"/>
          <p:nvPr/>
        </p:nvSpPr>
        <p:spPr>
          <a:xfrm>
            <a:off x="0" y="648866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Contopoulos 2019; Contopoulos &amp; </a:t>
            </a:r>
            <a:r>
              <a:rPr lang="en-US" dirty="0" err="1"/>
              <a:t>Stefanou</a:t>
            </a:r>
            <a:r>
              <a:rPr lang="en-US" dirty="0"/>
              <a:t> 2019; Contopoulos, Petri &amp; </a:t>
            </a:r>
            <a:r>
              <a:rPr lang="en-US" dirty="0" err="1"/>
              <a:t>Stefanou</a:t>
            </a:r>
            <a:r>
              <a:rPr lang="en-US" dirty="0"/>
              <a:t> 2019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5A1B67-751F-0D4F-69C7-E7599FFA728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Electric current supply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93462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20B571-5E7F-A178-B405-0AAE661A9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38879"/>
            <a:ext cx="8917723" cy="7349279"/>
          </a:xfrm>
          <a:prstGeom prst="rect">
            <a:avLst/>
          </a:prstGeom>
        </p:spPr>
      </p:pic>
      <p:pic>
        <p:nvPicPr>
          <p:cNvPr id="4" name="Picture 3" descr="A diagram of different types of geometric shapes&#10;&#10;AI-generated content may be incorrect.">
            <a:extLst>
              <a:ext uri="{FF2B5EF4-FFF2-40B4-BE49-F238E27FC236}">
                <a16:creationId xmlns:a16="http://schemas.microsoft.com/office/drawing/2014/main" id="{A5C8872C-61EA-0D1E-9980-9A73FE230B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4" r="49167" b="6666"/>
          <a:stretch>
            <a:fillRect/>
          </a:stretch>
        </p:blipFill>
        <p:spPr>
          <a:xfrm rot="1589269">
            <a:off x="5969994" y="3488496"/>
            <a:ext cx="1380740" cy="1403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A9FDB-3DCE-DBED-3A74-CB34866D9F8A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377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Radiation from the Equatorial CS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92565-6B63-1388-01FD-D3C517306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different types of geometric shapes&#10;&#10;AI-generated content may be incorrect.">
            <a:extLst>
              <a:ext uri="{FF2B5EF4-FFF2-40B4-BE49-F238E27FC236}">
                <a16:creationId xmlns:a16="http://schemas.microsoft.com/office/drawing/2014/main" id="{20095352-DE92-87EC-C800-2A68D27B0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67"/>
          <a:stretch>
            <a:fillRect/>
          </a:stretch>
        </p:blipFill>
        <p:spPr>
          <a:xfrm>
            <a:off x="2247900" y="0"/>
            <a:ext cx="4648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83A532-E2AE-4A58-1672-1267D5B12535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4930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3965C-A8C5-5244-13E8-537C103D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diagram of different types of geometric shapes&#10;&#10;AI-generated content may be incorrect.">
            <a:extLst>
              <a:ext uri="{FF2B5EF4-FFF2-40B4-BE49-F238E27FC236}">
                <a16:creationId xmlns:a16="http://schemas.microsoft.com/office/drawing/2014/main" id="{B3780106-7915-009A-CDF5-3C0DBE673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67"/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  <p:pic>
        <p:nvPicPr>
          <p:cNvPr id="3" name="Picture 2" descr="A diagram of different types of geometric shapes&#10;&#10;AI-generated content may be incorrect.">
            <a:extLst>
              <a:ext uri="{FF2B5EF4-FFF2-40B4-BE49-F238E27FC236}">
                <a16:creationId xmlns:a16="http://schemas.microsoft.com/office/drawing/2014/main" id="{FB64D2D0-CF37-43DD-9303-C5BC3E38D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/>
          <a:stretch>
            <a:fillRect/>
          </a:stretch>
        </p:blipFill>
        <p:spPr>
          <a:xfrm>
            <a:off x="4648200" y="0"/>
            <a:ext cx="44958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AD3CAE-4434-E7F1-334C-4243B8684241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000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921A1-FB97-4B84-B273-E2611F511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CB4D-A437-BC1B-6CA5-1F0CE4280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 Equatorial CS is stable!</a:t>
            </a:r>
            <a:endParaRPr lang="el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1EFEB0-BD2E-0AC4-8D9E-28E0F4B96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153400" cy="44644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2D1A5C-D824-FD0F-3374-36EBEFF0D8A4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76BFCD8-DF05-2858-81F7-80BA9E0D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88475"/>
            <a:ext cx="8686800" cy="640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Global PIC CSs are unstable</a:t>
            </a:r>
            <a:r>
              <a:rPr lang="en-US" sz="2400" dirty="0"/>
              <a:t>: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~ Lc/(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0.1c) = 10 L/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~ 10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8339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B92FA-B317-E08C-BC3A-27A3766B1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different types of geometric shapes&#10;&#10;AI-generated content may be incorrect.">
            <a:extLst>
              <a:ext uri="{FF2B5EF4-FFF2-40B4-BE49-F238E27FC236}">
                <a16:creationId xmlns:a16="http://schemas.microsoft.com/office/drawing/2014/main" id="{1CAEA39C-A863-48B7-3548-C65DB1B2A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2" t="24445" r="3334" b="7777"/>
          <a:stretch>
            <a:fillRect/>
          </a:stretch>
        </p:blipFill>
        <p:spPr>
          <a:xfrm>
            <a:off x="6019800" y="1143000"/>
            <a:ext cx="2975547" cy="33001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B076E5-0CFD-D6CF-4F3E-C45097F0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Radiation from the Equatorial CS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A9924-0C79-B423-5A15-4C51C2CE4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6"/>
            <a:ext cx="7696200" cy="4876794"/>
          </a:xfrm>
        </p:spPr>
        <p:txBody>
          <a:bodyPr>
            <a:normAutofit/>
          </a:bodyPr>
          <a:lstStyle/>
          <a:p>
            <a:r>
              <a:rPr lang="en-US" dirty="0"/>
              <a:t>Reconnection at 0.1c</a:t>
            </a:r>
          </a:p>
          <a:p>
            <a:r>
              <a:rPr lang="en-US" dirty="0"/>
              <a:t>Radiation-reaction limit</a:t>
            </a:r>
          </a:p>
          <a:p>
            <a:pPr marL="0" indent="0">
              <a:buNone/>
            </a:pPr>
            <a:r>
              <a:rPr lang="en-US" dirty="0"/>
              <a:t>    with realistic magnetic fields</a:t>
            </a:r>
          </a:p>
          <a:p>
            <a:pPr marL="0" indent="0">
              <a:buNone/>
            </a:pPr>
            <a:r>
              <a:rPr lang="en-US" dirty="0"/>
              <a:t>    and realistic Lorentz factors</a:t>
            </a:r>
          </a:p>
          <a:p>
            <a:pPr marL="0" indent="0">
              <a:buNone/>
            </a:pPr>
            <a:r>
              <a:rPr lang="en-US" dirty="0"/>
              <a:t>→ </a:t>
            </a:r>
            <a:r>
              <a:rPr lang="en-US" dirty="0">
                <a:solidFill>
                  <a:srgbClr val="FF0000"/>
                </a:solidFill>
              </a:rPr>
              <a:t>Curvature radiation 2 GeV </a:t>
            </a:r>
            <a:r>
              <a:rPr lang="el-GR" dirty="0">
                <a:solidFill>
                  <a:srgbClr val="FF0000"/>
                </a:solidFill>
              </a:rPr>
              <a:t>γ</a:t>
            </a:r>
            <a:r>
              <a:rPr lang="en-US" dirty="0">
                <a:solidFill>
                  <a:srgbClr val="FF0000"/>
                </a:solidFill>
              </a:rPr>
              <a:t>-rays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→ </a:t>
            </a:r>
            <a:r>
              <a:rPr lang="en-US" dirty="0">
                <a:solidFill>
                  <a:srgbClr val="FF0000"/>
                </a:solidFill>
              </a:rPr>
              <a:t>Fundamental plane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sz="2400" dirty="0"/>
              <a:t>(Κ</a:t>
            </a:r>
            <a:r>
              <a:rPr lang="en-US" sz="2400" dirty="0" err="1"/>
              <a:t>alapotharakos</a:t>
            </a:r>
            <a:r>
              <a:rPr lang="en-US" sz="2400" dirty="0"/>
              <a:t> et al. 2019</a:t>
            </a:r>
            <a:r>
              <a:rPr lang="el-GR" sz="2400" dirty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dirty="0"/>
              <a:t>→ </a:t>
            </a:r>
            <a:r>
              <a:rPr lang="en-US" dirty="0">
                <a:solidFill>
                  <a:srgbClr val="FF0000"/>
                </a:solidFill>
              </a:rPr>
              <a:t>Sky maps </a:t>
            </a:r>
            <a:r>
              <a:rPr lang="en-US" sz="2400" dirty="0"/>
              <a:t>(light curves for various observation angles)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867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4BA85F1-E577-53EF-E244-1FE29225A41A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B5AB465B-AAF3-C0B8-5668-E88B75EDF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65714"/>
          </a:xfrm>
          <a:prstGeom prst="rect">
            <a:avLst/>
          </a:prstGeom>
        </p:spPr>
      </p:pic>
      <p:pic>
        <p:nvPicPr>
          <p:cNvPr id="7" name="Picture 6" descr="A diagram of a solar system&#10;&#10;AI-generated content may be incorrect.">
            <a:extLst>
              <a:ext uri="{FF2B5EF4-FFF2-40B4-BE49-F238E27FC236}">
                <a16:creationId xmlns:a16="http://schemas.microsoft.com/office/drawing/2014/main" id="{EC5CC1AD-EA38-1536-EC06-CC9FD10A4F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0476"/>
            <a:ext cx="9144000" cy="32657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216319-F992-6A4B-5E7A-15A66E58D2C1}"/>
              </a:ext>
            </a:extLst>
          </p:cNvPr>
          <p:cNvSpPr txBox="1"/>
          <p:nvPr/>
        </p:nvSpPr>
        <p:spPr>
          <a:xfrm>
            <a:off x="26670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positrons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8D94A8-A38E-4EBF-B49B-01132190CD23}"/>
              </a:ext>
            </a:extLst>
          </p:cNvPr>
          <p:cNvSpPr txBox="1"/>
          <p:nvPr/>
        </p:nvSpPr>
        <p:spPr>
          <a:xfrm>
            <a:off x="2667000" y="381700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electrons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ED542412-B7F7-A1F9-3A56-32D2A30179D5}"/>
              </a:ext>
            </a:extLst>
          </p:cNvPr>
          <p:cNvSpPr/>
          <p:nvPr/>
        </p:nvSpPr>
        <p:spPr>
          <a:xfrm>
            <a:off x="1020417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D7D62D35-7A5A-3B4A-62C1-7E79FFB83326}"/>
              </a:ext>
            </a:extLst>
          </p:cNvPr>
          <p:cNvSpPr/>
          <p:nvPr/>
        </p:nvSpPr>
        <p:spPr>
          <a:xfrm>
            <a:off x="2372139" y="24384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62D2AAD9-222C-EFDD-59E1-299E81F3461B}"/>
              </a:ext>
            </a:extLst>
          </p:cNvPr>
          <p:cNvSpPr/>
          <p:nvPr/>
        </p:nvSpPr>
        <p:spPr>
          <a:xfrm>
            <a:off x="3733800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0E571EF8-7072-F642-9A92-8CDA34B3B4B0}"/>
              </a:ext>
            </a:extLst>
          </p:cNvPr>
          <p:cNvSpPr/>
          <p:nvPr/>
        </p:nvSpPr>
        <p:spPr>
          <a:xfrm>
            <a:off x="1010478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D67EC70E-C1FC-E4A9-01C4-C93799B7A12B}"/>
              </a:ext>
            </a:extLst>
          </p:cNvPr>
          <p:cNvSpPr/>
          <p:nvPr/>
        </p:nvSpPr>
        <p:spPr>
          <a:xfrm>
            <a:off x="2362200" y="57150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A65CB8ED-E4C2-9AC9-62C0-9155711C1AF4}"/>
              </a:ext>
            </a:extLst>
          </p:cNvPr>
          <p:cNvSpPr/>
          <p:nvPr/>
        </p:nvSpPr>
        <p:spPr>
          <a:xfrm>
            <a:off x="3733800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2A6067-1F48-901C-E16A-5853066AC540}"/>
              </a:ext>
            </a:extLst>
          </p:cNvPr>
          <p:cNvSpPr txBox="1"/>
          <p:nvPr/>
        </p:nvSpPr>
        <p:spPr>
          <a:xfrm>
            <a:off x="1172817" y="2474284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n-US" dirty="0">
                <a:solidFill>
                  <a:schemeClr val="bg1"/>
                </a:solidFill>
              </a:rPr>
              <a:t> x 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B/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169486-9FBE-ACF6-B1A4-E079A084605C}"/>
              </a:ext>
            </a:extLst>
          </p:cNvPr>
          <p:cNvSpPr txBox="1"/>
          <p:nvPr/>
        </p:nvSpPr>
        <p:spPr>
          <a:xfrm>
            <a:off x="1143000" y="5761807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n-US" dirty="0">
                <a:solidFill>
                  <a:schemeClr val="bg1"/>
                </a:solidFill>
              </a:rPr>
              <a:t> x 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B/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900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BE10-E0B7-5924-81A3-10966DEAC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iagram of a graph&#10;&#10;AI-generated content may be incorrect.">
            <a:extLst>
              <a:ext uri="{FF2B5EF4-FFF2-40B4-BE49-F238E27FC236}">
                <a16:creationId xmlns:a16="http://schemas.microsoft.com/office/drawing/2014/main" id="{756FB225-795D-0803-A5A3-346A0BA27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0476"/>
            <a:ext cx="9144000" cy="3265714"/>
          </a:xfrm>
          <a:prstGeom prst="rect">
            <a:avLst/>
          </a:prstGeom>
        </p:spPr>
      </p:pic>
      <p:pic>
        <p:nvPicPr>
          <p:cNvPr id="3" name="Picture 2" descr="A diagram of a graph&#10;&#10;AI-generated content may be incorrect.">
            <a:extLst>
              <a:ext uri="{FF2B5EF4-FFF2-40B4-BE49-F238E27FC236}">
                <a16:creationId xmlns:a16="http://schemas.microsoft.com/office/drawing/2014/main" id="{C1C30919-7AA2-D864-B8FA-E4F31DD08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3265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725E0F-7E5A-8544-8191-CB69A688BFB3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A8DAC272-7ABB-6EB7-1C9E-D6C284099E5A}"/>
              </a:ext>
            </a:extLst>
          </p:cNvPr>
          <p:cNvSpPr/>
          <p:nvPr/>
        </p:nvSpPr>
        <p:spPr>
          <a:xfrm>
            <a:off x="1020417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40BE6246-4629-7186-2C0A-C8271D6712CB}"/>
              </a:ext>
            </a:extLst>
          </p:cNvPr>
          <p:cNvSpPr/>
          <p:nvPr/>
        </p:nvSpPr>
        <p:spPr>
          <a:xfrm>
            <a:off x="2372139" y="24384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E471F745-59C9-BFB9-1248-8390865C79F6}"/>
              </a:ext>
            </a:extLst>
          </p:cNvPr>
          <p:cNvSpPr/>
          <p:nvPr/>
        </p:nvSpPr>
        <p:spPr>
          <a:xfrm>
            <a:off x="1010478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A8E2427-814D-C091-615A-1E672C271317}"/>
              </a:ext>
            </a:extLst>
          </p:cNvPr>
          <p:cNvSpPr/>
          <p:nvPr/>
        </p:nvSpPr>
        <p:spPr>
          <a:xfrm>
            <a:off x="2362200" y="57150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CD9614-EC59-72E3-E947-C1CC44C8EB03}"/>
              </a:ext>
            </a:extLst>
          </p:cNvPr>
          <p:cNvSpPr txBox="1"/>
          <p:nvPr/>
        </p:nvSpPr>
        <p:spPr>
          <a:xfrm>
            <a:off x="1172817" y="2474284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en-US" dirty="0" err="1">
                <a:solidFill>
                  <a:schemeClr val="bg1"/>
                </a:solidFill>
              </a:rPr>
              <a:t>xB</a:t>
            </a:r>
            <a:r>
              <a:rPr lang="en-US" dirty="0">
                <a:solidFill>
                  <a:schemeClr val="bg1"/>
                </a:solidFill>
              </a:rPr>
              <a:t>/B</a:t>
            </a:r>
            <a:r>
              <a:rPr lang="en-US" baseline="30000" dirty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+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’B</a:t>
            </a:r>
            <a:endParaRPr lang="el-GR" baseline="30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A2B71-B299-BE97-B514-76488196DF9C}"/>
              </a:ext>
            </a:extLst>
          </p:cNvPr>
          <p:cNvSpPr txBox="1"/>
          <p:nvPr/>
        </p:nvSpPr>
        <p:spPr>
          <a:xfrm>
            <a:off x="1143000" y="5761807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en-US" dirty="0" err="1">
                <a:solidFill>
                  <a:schemeClr val="bg1"/>
                </a:solidFill>
              </a:rPr>
              <a:t>xB</a:t>
            </a:r>
            <a:r>
              <a:rPr lang="en-US" dirty="0">
                <a:solidFill>
                  <a:schemeClr val="bg1"/>
                </a:solidFill>
              </a:rPr>
              <a:t>/B</a:t>
            </a:r>
            <a:r>
              <a:rPr lang="en-US" baseline="30000" dirty="0">
                <a:solidFill>
                  <a:schemeClr val="bg1"/>
                </a:solidFill>
              </a:rPr>
              <a:t>2 </a:t>
            </a:r>
            <a:r>
              <a:rPr lang="el-GR" baseline="30000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’B</a:t>
            </a:r>
            <a:endParaRPr lang="el-GR" baseline="30000" dirty="0">
              <a:solidFill>
                <a:schemeClr val="bg1"/>
              </a:solidFill>
            </a:endParaRPr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95ECC4F-467B-CD16-4B28-F6789CFFD004}"/>
              </a:ext>
            </a:extLst>
          </p:cNvPr>
          <p:cNvSpPr/>
          <p:nvPr/>
        </p:nvSpPr>
        <p:spPr>
          <a:xfrm>
            <a:off x="3733800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6D9590A8-85E9-3585-D22C-52D4687E2CD5}"/>
              </a:ext>
            </a:extLst>
          </p:cNvPr>
          <p:cNvSpPr/>
          <p:nvPr/>
        </p:nvSpPr>
        <p:spPr>
          <a:xfrm>
            <a:off x="3733800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3642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14563-A393-CE8C-0705-53FD54989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D914D5-492C-364A-AEE3-6815302A6897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42F406DC-BF94-86B3-72ED-12B591D05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657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51089A-151F-DFEB-F842-D769A4F5D777}"/>
              </a:ext>
            </a:extLst>
          </p:cNvPr>
          <p:cNvSpPr txBox="1"/>
          <p:nvPr/>
        </p:nvSpPr>
        <p:spPr>
          <a:xfrm>
            <a:off x="26670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positrons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C0B0CA-B88D-C65D-07F3-2E78C6E90C47}"/>
              </a:ext>
            </a:extLst>
          </p:cNvPr>
          <p:cNvSpPr txBox="1"/>
          <p:nvPr/>
        </p:nvSpPr>
        <p:spPr>
          <a:xfrm>
            <a:off x="1309314" y="1078468"/>
            <a:ext cx="30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FF00"/>
                </a:solidFill>
              </a:rPr>
              <a:t>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8318C0-D317-274F-53DF-98D3A812ADD8}"/>
              </a:ext>
            </a:extLst>
          </p:cNvPr>
          <p:cNvSpPr txBox="1"/>
          <p:nvPr/>
        </p:nvSpPr>
        <p:spPr>
          <a:xfrm>
            <a:off x="2529508" y="1053548"/>
            <a:ext cx="30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FF00"/>
                </a:solidFill>
              </a:rPr>
              <a:t>Δ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99D38E-BE54-2B5C-1DB8-D3E19DD4101C}"/>
              </a:ext>
            </a:extLst>
          </p:cNvPr>
          <p:cNvCxnSpPr/>
          <p:nvPr/>
        </p:nvCxnSpPr>
        <p:spPr>
          <a:xfrm>
            <a:off x="1172817" y="1447800"/>
            <a:ext cx="579783" cy="0"/>
          </a:xfrm>
          <a:prstGeom prst="straightConnector1">
            <a:avLst/>
          </a:prstGeom>
          <a:ln w="38100">
            <a:solidFill>
              <a:srgbClr val="FF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F721A20-4B00-4F27-4862-D81BE012C6F1}"/>
              </a:ext>
            </a:extLst>
          </p:cNvPr>
          <p:cNvCxnSpPr>
            <a:cxnSpLocks/>
          </p:cNvCxnSpPr>
          <p:nvPr/>
        </p:nvCxnSpPr>
        <p:spPr>
          <a:xfrm>
            <a:off x="1752600" y="1449788"/>
            <a:ext cx="1828800" cy="28355"/>
          </a:xfrm>
          <a:prstGeom prst="straightConnector1">
            <a:avLst/>
          </a:prstGeom>
          <a:ln w="38100">
            <a:solidFill>
              <a:srgbClr val="FFFF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AC7F21A-1D3C-BBAE-9472-AF770DC69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378761"/>
            <a:ext cx="4600534" cy="30649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6982C9-B3C4-2FF3-8A02-7B4E1BE51AEB}"/>
              </a:ext>
            </a:extLst>
          </p:cNvPr>
          <p:cNvSpPr/>
          <p:nvPr/>
        </p:nvSpPr>
        <p:spPr>
          <a:xfrm>
            <a:off x="3581400" y="3581400"/>
            <a:ext cx="2743200" cy="680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AB4855-2A60-1584-DB1B-42759E2431F5}"/>
              </a:ext>
            </a:extLst>
          </p:cNvPr>
          <p:cNvSpPr/>
          <p:nvPr/>
        </p:nvSpPr>
        <p:spPr>
          <a:xfrm>
            <a:off x="4497788" y="4624922"/>
            <a:ext cx="1064812" cy="525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DB227-54E4-95F2-C57F-FDEC7E995D54}"/>
              </a:ext>
            </a:extLst>
          </p:cNvPr>
          <p:cNvSpPr/>
          <p:nvPr/>
        </p:nvSpPr>
        <p:spPr>
          <a:xfrm>
            <a:off x="5564588" y="5410200"/>
            <a:ext cx="760012" cy="525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E6022A9C-DA24-7F10-6307-AAE49DFBECBC}"/>
              </a:ext>
            </a:extLst>
          </p:cNvPr>
          <p:cNvSpPr/>
          <p:nvPr/>
        </p:nvSpPr>
        <p:spPr>
          <a:xfrm>
            <a:off x="1020417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3524C491-4BD6-D422-F4B1-D681670CF3F9}"/>
              </a:ext>
            </a:extLst>
          </p:cNvPr>
          <p:cNvSpPr/>
          <p:nvPr/>
        </p:nvSpPr>
        <p:spPr>
          <a:xfrm>
            <a:off x="2372139" y="24384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B7EC57FD-4897-AB9E-8DD3-B567824B7E61}"/>
              </a:ext>
            </a:extLst>
          </p:cNvPr>
          <p:cNvSpPr/>
          <p:nvPr/>
        </p:nvSpPr>
        <p:spPr>
          <a:xfrm>
            <a:off x="3733800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B563CA-E039-50F1-68FE-3D624FB560E0}"/>
              </a:ext>
            </a:extLst>
          </p:cNvPr>
          <p:cNvSpPr txBox="1"/>
          <p:nvPr/>
        </p:nvSpPr>
        <p:spPr>
          <a:xfrm>
            <a:off x="1172817" y="2474284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n-US" dirty="0">
                <a:solidFill>
                  <a:schemeClr val="bg1"/>
                </a:solidFill>
              </a:rPr>
              <a:t> x 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B/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030072-96FA-83D1-282F-3CA52A76CE13}"/>
              </a:ext>
            </a:extLst>
          </p:cNvPr>
          <p:cNvCxnSpPr>
            <a:cxnSpLocks/>
          </p:cNvCxnSpPr>
          <p:nvPr/>
        </p:nvCxnSpPr>
        <p:spPr>
          <a:xfrm>
            <a:off x="5257800" y="1828800"/>
            <a:ext cx="686794" cy="0"/>
          </a:xfrm>
          <a:prstGeom prst="straightConnector1">
            <a:avLst/>
          </a:prstGeom>
          <a:ln w="25400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CEB7EEA-49BF-321D-6AD5-3FD426DD2491}"/>
              </a:ext>
            </a:extLst>
          </p:cNvPr>
          <p:cNvCxnSpPr>
            <a:cxnSpLocks/>
          </p:cNvCxnSpPr>
          <p:nvPr/>
        </p:nvCxnSpPr>
        <p:spPr>
          <a:xfrm>
            <a:off x="5030194" y="1828800"/>
            <a:ext cx="227606" cy="0"/>
          </a:xfrm>
          <a:prstGeom prst="straightConnector1">
            <a:avLst/>
          </a:prstGeom>
          <a:ln w="25400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C363B2E-8E30-45CF-8910-F4518A7C4E55}"/>
              </a:ext>
            </a:extLst>
          </p:cNvPr>
          <p:cNvSpPr txBox="1"/>
          <p:nvPr/>
        </p:nvSpPr>
        <p:spPr>
          <a:xfrm>
            <a:off x="4992922" y="1397952"/>
            <a:ext cx="30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C000"/>
                </a:solidFill>
              </a:rPr>
              <a:t>δ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BA199D-198E-3A2F-E133-88E7075E074A}"/>
              </a:ext>
            </a:extLst>
          </p:cNvPr>
          <p:cNvSpPr txBox="1"/>
          <p:nvPr/>
        </p:nvSpPr>
        <p:spPr>
          <a:xfrm>
            <a:off x="5440514" y="1404572"/>
            <a:ext cx="30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C000"/>
                </a:solidFill>
              </a:rPr>
              <a:t>Δ</a:t>
            </a:r>
          </a:p>
        </p:txBody>
      </p:sp>
    </p:spTree>
    <p:extLst>
      <p:ext uri="{BB962C8B-B14F-4D97-AF65-F5344CB8AC3E}">
        <p14:creationId xmlns:p14="http://schemas.microsoft.com/office/powerpoint/2010/main" val="17025628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392BE-8516-E5EE-A1CA-1896C6AEA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1E025E-F2AD-65B0-A711-3A82011782D7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2977D71F-C376-D13D-3341-B6D0606BA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657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823EFC-B5A5-2F39-2C26-7BE1AE6D8994}"/>
              </a:ext>
            </a:extLst>
          </p:cNvPr>
          <p:cNvSpPr txBox="1"/>
          <p:nvPr/>
        </p:nvSpPr>
        <p:spPr>
          <a:xfrm>
            <a:off x="26670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positrons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6C7E1-E65E-BC30-A37E-406CEA31F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3378761"/>
            <a:ext cx="4600534" cy="30649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5E0CAB-408F-4531-DF3C-8F139789EBF4}"/>
              </a:ext>
            </a:extLst>
          </p:cNvPr>
          <p:cNvSpPr/>
          <p:nvPr/>
        </p:nvSpPr>
        <p:spPr>
          <a:xfrm>
            <a:off x="3581400" y="3581400"/>
            <a:ext cx="2743200" cy="680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DC5154-CFEA-3D63-9D7F-79FC5A9D76CC}"/>
              </a:ext>
            </a:extLst>
          </p:cNvPr>
          <p:cNvSpPr/>
          <p:nvPr/>
        </p:nvSpPr>
        <p:spPr>
          <a:xfrm>
            <a:off x="4497788" y="4624922"/>
            <a:ext cx="1064812" cy="525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197087-BB75-C942-02BB-C07F91D8AF93}"/>
              </a:ext>
            </a:extLst>
          </p:cNvPr>
          <p:cNvSpPr/>
          <p:nvPr/>
        </p:nvSpPr>
        <p:spPr>
          <a:xfrm>
            <a:off x="5564588" y="5410200"/>
            <a:ext cx="760012" cy="525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0084E0-E60C-8F8B-796B-E5E5AB436C1F}"/>
              </a:ext>
            </a:extLst>
          </p:cNvPr>
          <p:cNvSpPr txBox="1"/>
          <p:nvPr/>
        </p:nvSpPr>
        <p:spPr>
          <a:xfrm>
            <a:off x="3055454" y="5498068"/>
            <a:ext cx="30215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C000"/>
                </a:solidFill>
              </a:rPr>
              <a:t>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811D03-C275-6670-C53A-60B21113AB41}"/>
              </a:ext>
            </a:extLst>
          </p:cNvPr>
          <p:cNvSpPr txBox="1"/>
          <p:nvPr/>
        </p:nvSpPr>
        <p:spPr>
          <a:xfrm>
            <a:off x="3277263" y="4911223"/>
            <a:ext cx="30215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FFC000"/>
                </a:solidFill>
              </a:rPr>
              <a:t>Δ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8649B4-844F-E52E-DD91-75B5CA25B494}"/>
              </a:ext>
            </a:extLst>
          </p:cNvPr>
          <p:cNvCxnSpPr>
            <a:cxnSpLocks/>
          </p:cNvCxnSpPr>
          <p:nvPr/>
        </p:nvCxnSpPr>
        <p:spPr>
          <a:xfrm>
            <a:off x="2831658" y="5867400"/>
            <a:ext cx="749742" cy="0"/>
          </a:xfrm>
          <a:prstGeom prst="straightConnector1">
            <a:avLst/>
          </a:prstGeom>
          <a:ln w="38100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308BCDD-41A7-F83D-F785-B5D647F4EC7F}"/>
              </a:ext>
            </a:extLst>
          </p:cNvPr>
          <p:cNvCxnSpPr>
            <a:cxnSpLocks/>
          </p:cNvCxnSpPr>
          <p:nvPr/>
        </p:nvCxnSpPr>
        <p:spPr>
          <a:xfrm>
            <a:off x="3579413" y="4415168"/>
            <a:ext cx="0" cy="1421427"/>
          </a:xfrm>
          <a:prstGeom prst="straightConnector1">
            <a:avLst/>
          </a:prstGeom>
          <a:ln w="38100">
            <a:solidFill>
              <a:srgbClr val="FFC000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0FC873E4-86BD-367F-C0F7-19BAFB27A1AC}"/>
              </a:ext>
            </a:extLst>
          </p:cNvPr>
          <p:cNvSpPr/>
          <p:nvPr/>
        </p:nvSpPr>
        <p:spPr>
          <a:xfrm>
            <a:off x="3733800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0BA39AD-8106-994B-9A01-1B4525F2BF94}"/>
              </a:ext>
            </a:extLst>
          </p:cNvPr>
          <p:cNvSpPr/>
          <p:nvPr/>
        </p:nvSpPr>
        <p:spPr>
          <a:xfrm>
            <a:off x="1020417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E514FCAB-4E60-92C9-29E6-7346F4CBC6D5}"/>
              </a:ext>
            </a:extLst>
          </p:cNvPr>
          <p:cNvSpPr/>
          <p:nvPr/>
        </p:nvSpPr>
        <p:spPr>
          <a:xfrm>
            <a:off x="2372139" y="24384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27BFD5-12AC-2EF0-A990-CEE4AA6B1744}"/>
              </a:ext>
            </a:extLst>
          </p:cNvPr>
          <p:cNvSpPr txBox="1"/>
          <p:nvPr/>
        </p:nvSpPr>
        <p:spPr>
          <a:xfrm>
            <a:off x="1172817" y="2474284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n-US" dirty="0">
                <a:solidFill>
                  <a:schemeClr val="bg1"/>
                </a:solidFill>
              </a:rPr>
              <a:t> x 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B/</a:t>
            </a:r>
            <a:r>
              <a:rPr lang="el-GR" dirty="0">
                <a:solidFill>
                  <a:schemeClr val="bg1"/>
                </a:solidFill>
              </a:rPr>
              <a:t>δ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+ </a:t>
            </a:r>
            <a:r>
              <a:rPr lang="el-GR" dirty="0">
                <a:solidFill>
                  <a:schemeClr val="bg1"/>
                </a:solidFill>
              </a:rPr>
              <a:t>β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970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639C-F859-D739-85BF-54DD0D98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The NN field advances very fast!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3C3DD-8B0E-921B-66B8-22FAEACFD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/>
              <a:t>Kolmogorov-Arnold Networks (KAN)</a:t>
            </a:r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sz="2400" dirty="0"/>
              <a:t>        (KART)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Residual NNs</a:t>
            </a:r>
          </a:p>
          <a:p>
            <a:r>
              <a:rPr lang="en-US" dirty="0"/>
              <a:t>JAX</a:t>
            </a:r>
          </a:p>
          <a:p>
            <a:endParaRPr lang="en-US" dirty="0"/>
          </a:p>
          <a:p>
            <a:endParaRPr lang="el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E225D-12AD-9CB0-546D-C5E190408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023968"/>
            <a:ext cx="4495800" cy="713278"/>
          </a:xfrm>
          <a:prstGeom prst="rect">
            <a:avLst/>
          </a:prstGeom>
        </p:spPr>
      </p:pic>
      <p:pic>
        <p:nvPicPr>
          <p:cNvPr id="1026" name="Picture 2" descr="Kolmogorov Arnold Networks (KAN ...">
            <a:extLst>
              <a:ext uri="{FF2B5EF4-FFF2-40B4-BE49-F238E27FC236}">
                <a16:creationId xmlns:a16="http://schemas.microsoft.com/office/drawing/2014/main" id="{8337CAB4-9A6C-DBC6-8A73-A1ABB6812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68202"/>
            <a:ext cx="6400800" cy="271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idual neural network - Wikipedia">
            <a:extLst>
              <a:ext uri="{FF2B5EF4-FFF2-40B4-BE49-F238E27FC236}">
                <a16:creationId xmlns:a16="http://schemas.microsoft.com/office/drawing/2014/main" id="{16E38992-6D17-892C-755F-3288A97F9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180492"/>
            <a:ext cx="2632799" cy="14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686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FAB3D85-73E9-0F6E-F66B-241B9A022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842" y="533400"/>
            <a:ext cx="293032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DCFD012-AFEE-5529-8B12-3B3869C7EB5D}"/>
              </a:ext>
            </a:extLst>
          </p:cNvPr>
          <p:cNvSpPr txBox="1">
            <a:spLocks/>
          </p:cNvSpPr>
          <p:nvPr/>
        </p:nvSpPr>
        <p:spPr>
          <a:xfrm>
            <a:off x="0" y="2693997"/>
            <a:ext cx="91440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/>
              <a:t>Thank you </a:t>
            </a:r>
          </a:p>
          <a:p>
            <a:r>
              <a:rPr lang="en-US" sz="6600" dirty="0"/>
              <a:t>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553674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15675C2-4909-7F9B-0CA0-C9CD5CDC7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graph&#10;&#10;AI-generated content may be incorrect.">
            <a:extLst>
              <a:ext uri="{FF2B5EF4-FFF2-40B4-BE49-F238E27FC236}">
                <a16:creationId xmlns:a16="http://schemas.microsoft.com/office/drawing/2014/main" id="{6A7A721F-2FE2-CF35-ECB7-E336320E1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2657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6BA39F-A746-E580-EE78-AF1BF7492531}"/>
              </a:ext>
            </a:extLst>
          </p:cNvPr>
          <p:cNvSpPr txBox="1"/>
          <p:nvPr/>
        </p:nvSpPr>
        <p:spPr>
          <a:xfrm>
            <a:off x="2172537" y="6488668"/>
            <a:ext cx="4798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Contopoulos et al. 2026 (submitted)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1039C-84F2-F30E-02C3-C8DED67A4BCA}"/>
              </a:ext>
            </a:extLst>
          </p:cNvPr>
          <p:cNvSpPr txBox="1"/>
          <p:nvPr/>
        </p:nvSpPr>
        <p:spPr>
          <a:xfrm>
            <a:off x="2667000" y="533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positrons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95BBE-908B-E87D-B404-0108B4B7BAB7}"/>
              </a:ext>
            </a:extLst>
          </p:cNvPr>
          <p:cNvSpPr txBox="1"/>
          <p:nvPr/>
        </p:nvSpPr>
        <p:spPr>
          <a:xfrm>
            <a:off x="2667000" y="381700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electrons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14" name="Picture 13" descr="A diagram of a solar system&#10;&#10;AI-generated content may be incorrect.">
            <a:extLst>
              <a:ext uri="{FF2B5EF4-FFF2-40B4-BE49-F238E27FC236}">
                <a16:creationId xmlns:a16="http://schemas.microsoft.com/office/drawing/2014/main" id="{F9F57D3E-F318-3804-9720-D5D2395331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5714"/>
            <a:ext cx="9144000" cy="326571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42F947C-53D4-B48C-D7CA-5A69769EA337}"/>
              </a:ext>
            </a:extLst>
          </p:cNvPr>
          <p:cNvSpPr txBox="1"/>
          <p:nvPr/>
        </p:nvSpPr>
        <p:spPr>
          <a:xfrm>
            <a:off x="2667000" y="3817007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electrons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CF0468A9-3B8C-7515-3B3C-3B8F4F0483B9}"/>
              </a:ext>
            </a:extLst>
          </p:cNvPr>
          <p:cNvSpPr/>
          <p:nvPr/>
        </p:nvSpPr>
        <p:spPr>
          <a:xfrm>
            <a:off x="1020417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28B4CDAE-2635-0080-E8B1-454969DA2A44}"/>
              </a:ext>
            </a:extLst>
          </p:cNvPr>
          <p:cNvSpPr/>
          <p:nvPr/>
        </p:nvSpPr>
        <p:spPr>
          <a:xfrm>
            <a:off x="2372139" y="24384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CAAEAEC-D7DE-AF32-7CD1-04F1047EBC93}"/>
              </a:ext>
            </a:extLst>
          </p:cNvPr>
          <p:cNvSpPr/>
          <p:nvPr/>
        </p:nvSpPr>
        <p:spPr>
          <a:xfrm>
            <a:off x="1010478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91C7C6A-7B95-569D-A969-416938749DF4}"/>
              </a:ext>
            </a:extLst>
          </p:cNvPr>
          <p:cNvSpPr/>
          <p:nvPr/>
        </p:nvSpPr>
        <p:spPr>
          <a:xfrm>
            <a:off x="2362200" y="57150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0B053B-AEE5-E90B-2EDD-7D675479CAA0}"/>
              </a:ext>
            </a:extLst>
          </p:cNvPr>
          <p:cNvSpPr txBox="1"/>
          <p:nvPr/>
        </p:nvSpPr>
        <p:spPr>
          <a:xfrm>
            <a:off x="1143000" y="5761807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-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E2A583-0089-F6D3-B555-B8654BB8DF35}"/>
              </a:ext>
            </a:extLst>
          </p:cNvPr>
          <p:cNvSpPr txBox="1"/>
          <p:nvPr/>
        </p:nvSpPr>
        <p:spPr>
          <a:xfrm>
            <a:off x="1172817" y="2474284"/>
            <a:ext cx="263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solidFill>
                  <a:schemeClr val="bg1"/>
                </a:solidFill>
              </a:rPr>
              <a:t>δΕ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5CD2C91A-8476-4D89-5C3C-CE459C20CB26}"/>
              </a:ext>
            </a:extLst>
          </p:cNvPr>
          <p:cNvSpPr/>
          <p:nvPr/>
        </p:nvSpPr>
        <p:spPr>
          <a:xfrm>
            <a:off x="3733800" y="6096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354ABCB2-5238-E0CB-1A6E-33DEBE5923A3}"/>
              </a:ext>
            </a:extLst>
          </p:cNvPr>
          <p:cNvSpPr/>
          <p:nvPr/>
        </p:nvSpPr>
        <p:spPr>
          <a:xfrm>
            <a:off x="3733800" y="3886200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4742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26613</TotalTime>
  <Words>691</Words>
  <Application>Microsoft Office PowerPoint</Application>
  <PresentationFormat>On-screen Show (4:3)</PresentationFormat>
  <Paragraphs>165</Paragraphs>
  <Slides>31</Slides>
  <Notes>9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Office Theme</vt:lpstr>
      <vt:lpstr>Pulsars with PINNs part 2: 3D</vt:lpstr>
      <vt:lpstr>PowerPoint Presentation</vt:lpstr>
      <vt:lpstr>PowerPoint Presentation</vt:lpstr>
      <vt:lpstr>Issues</vt:lpstr>
      <vt:lpstr>The steady-state Magnetosphere</vt:lpstr>
      <vt:lpstr>Εxascale Computing vs Neural Networks</vt:lpstr>
      <vt:lpstr>Neural Networks vs current simulations</vt:lpstr>
      <vt:lpstr>Methodology</vt:lpstr>
      <vt:lpstr>Methodology</vt:lpstr>
      <vt:lpstr>Physics Informed Neural Networks as Universal Function Approximators</vt:lpstr>
      <vt:lpstr>Physics Informed Neural Networks as Universal Function Approximators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Electric current supply 20o</vt:lpstr>
      <vt:lpstr>PowerPoint Presentation</vt:lpstr>
      <vt:lpstr>PowerPoint Presentation</vt:lpstr>
      <vt:lpstr>PowerPoint Presentation</vt:lpstr>
      <vt:lpstr>PowerPoint Presentation</vt:lpstr>
      <vt:lpstr>The Equatorial CS is stable!</vt:lpstr>
      <vt:lpstr>Radiation from the Equatorial CS</vt:lpstr>
      <vt:lpstr>PowerPoint Presentation</vt:lpstr>
      <vt:lpstr>PowerPoint Presentation</vt:lpstr>
      <vt:lpstr>PowerPoint Presentation</vt:lpstr>
      <vt:lpstr>PowerPoint Presentation</vt:lpstr>
      <vt:lpstr>The NN field advances very fast!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 currents along astrophysical jets</dc:title>
  <dc:creator>Ioannis Contopoulos</dc:creator>
  <cp:lastModifiedBy>Kontopoulos, Ioannis (Κοντόπουλος Ιωάννης)</cp:lastModifiedBy>
  <cp:revision>617</cp:revision>
  <dcterms:created xsi:type="dcterms:W3CDTF">2006-08-16T00:00:00Z</dcterms:created>
  <dcterms:modified xsi:type="dcterms:W3CDTF">2026-03-03T17:36:11Z</dcterms:modified>
</cp:coreProperties>
</file>