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0"/>
  </p:notesMasterIdLst>
  <p:sldIdLst>
    <p:sldId id="256" r:id="rId2"/>
    <p:sldId id="257" r:id="rId3"/>
    <p:sldId id="258" r:id="rId4"/>
    <p:sldId id="264" r:id="rId5"/>
    <p:sldId id="263" r:id="rId6"/>
    <p:sldId id="275" r:id="rId7"/>
    <p:sldId id="303" r:id="rId8"/>
    <p:sldId id="305" r:id="rId9"/>
    <p:sldId id="266" r:id="rId10"/>
    <p:sldId id="267" r:id="rId11"/>
    <p:sldId id="300" r:id="rId12"/>
    <p:sldId id="279" r:id="rId13"/>
    <p:sldId id="291" r:id="rId14"/>
    <p:sldId id="292" r:id="rId15"/>
    <p:sldId id="294" r:id="rId16"/>
    <p:sldId id="295" r:id="rId17"/>
    <p:sldId id="299" r:id="rId18"/>
    <p:sldId id="280" r:id="rId19"/>
    <p:sldId id="302" r:id="rId20"/>
    <p:sldId id="281" r:id="rId21"/>
    <p:sldId id="282" r:id="rId22"/>
    <p:sldId id="283" r:id="rId23"/>
    <p:sldId id="284" r:id="rId24"/>
    <p:sldId id="285" r:id="rId25"/>
    <p:sldId id="286" r:id="rId26"/>
    <p:sldId id="274" r:id="rId27"/>
    <p:sldId id="304" r:id="rId28"/>
    <p:sldId id="306" r:id="rId2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678" autoAdjust="0"/>
    <p:restoredTop sz="94660"/>
  </p:normalViewPr>
  <p:slideViewPr>
    <p:cSldViewPr snapToGrid="0">
      <p:cViewPr varScale="1">
        <p:scale>
          <a:sx n="50" d="100"/>
          <a:sy n="50" d="100"/>
        </p:scale>
        <p:origin x="792" y="2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E54976B-CF78-4A1A-9AC3-E4F45F8E7617}" type="datetimeFigureOut">
              <a:rPr lang="en-US" smtClean="0"/>
              <a:t>3/3/2026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297CE0C-BA46-4D95-B0B2-0F5F8C16D3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91688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97CE0C-BA46-4D95-B0B2-0F5F8C16D316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234083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97CE0C-BA46-4D95-B0B2-0F5F8C16D316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61820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97CE0C-BA46-4D95-B0B2-0F5F8C16D316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38755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97CE0C-BA46-4D95-B0B2-0F5F8C16D316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802807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97CE0C-BA46-4D95-B0B2-0F5F8C16D316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270624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97CE0C-BA46-4D95-B0B2-0F5F8C16D316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39099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4D9D75-6F2F-2293-2BF0-5437C4998F4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412FD68-5592-7999-A2D4-69D0818E3C0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D0E3F8A-F443-B2BC-1003-BE7DE5CE66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85DD0C-BB8D-4B5F-9BAA-E074559FF1BC}" type="datetimeFigureOut">
              <a:rPr lang="en-US" smtClean="0"/>
              <a:t>3/3/2026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FF753B-A610-D105-8684-17304376D1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5D9FA15-E410-B5F2-3FE1-6C40ABAD74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594E31-D006-4019-8A8A-36F315648E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89873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7E4E80-E153-544F-88D5-1D0D483997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4473EA-6DBF-3B4F-C698-6B6C1BDF50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7E80D6A-AF89-A018-0FDC-AE7E114D63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85DD0C-BB8D-4B5F-9BAA-E074559FF1BC}" type="datetimeFigureOut">
              <a:rPr lang="en-US" smtClean="0"/>
              <a:t>3/3/2026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4C7793-9061-9159-67C2-7BB6B2C9CA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4D30DD-6B3F-8BE8-10BA-D1E44D4B7E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594E31-D006-4019-8A8A-36F315648E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59820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E9E82C-6EE2-D475-DFCC-8CD424F947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02CB787-9C28-A5D0-D505-C32578D582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D002BC-EC77-1194-8EC1-1130D7EAE0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85DD0C-BB8D-4B5F-9BAA-E074559FF1BC}" type="datetimeFigureOut">
              <a:rPr lang="en-US" smtClean="0"/>
              <a:t>3/3/2026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88A132-EA39-3186-6A1D-25342A4D74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B064C5F-0B5E-48F4-0947-4681F235D1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594E31-D006-4019-8A8A-36F315648E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9260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C1E14E-21BF-F462-0A39-0897DD2FE6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7555C0-62AF-A8CB-643F-9EDABF595A1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9505C8C-249C-EE4D-9E81-A0CB37E7923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100ED2B-8DDD-4C90-324E-9996E8D846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85DD0C-BB8D-4B5F-9BAA-E074559FF1BC}" type="datetimeFigureOut">
              <a:rPr lang="en-US" smtClean="0"/>
              <a:t>3/3/2026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BA5565D-C8A4-2F79-E81E-27BAF04D3A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13F04DE-5B90-226E-FEDD-0358B26BF7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594E31-D006-4019-8A8A-36F315648E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99736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9A087C-7029-0F60-89FA-F011C78CE3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DDFA9E0-F582-11C4-6EF4-F47B86A9C3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CE2F782-076A-43F1-C303-CDCAFF7D9CD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58FECD5-0689-D692-2C8A-AC56077E91C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D63E986-D555-2AE7-F242-609E8418563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3DCAE01-9036-0120-2B1C-96655B1A00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85DD0C-BB8D-4B5F-9BAA-E074559FF1BC}" type="datetimeFigureOut">
              <a:rPr lang="en-US" smtClean="0"/>
              <a:t>3/3/2026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9E9DB2D-E8C5-87AA-3F01-0200D643AD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BE4D127-A136-E813-93F0-82B2C64A35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594E31-D006-4019-8A8A-36F315648E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22441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41CDEC-5C0B-536E-EDC6-80AB86CBCB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1760D19-B857-D03D-A3C3-3A5E4DFC44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85DD0C-BB8D-4B5F-9BAA-E074559FF1BC}" type="datetimeFigureOut">
              <a:rPr lang="en-US" smtClean="0"/>
              <a:t>3/3/2026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FBEF247-7105-7E1A-0409-F4EEC07CD5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2267622-8AB5-FA73-8E49-4A63A8341C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594E31-D006-4019-8A8A-36F315648E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70815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F0CBAF5-CB8A-AD82-1578-9B4D195917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85DD0C-BB8D-4B5F-9BAA-E074559FF1BC}" type="datetimeFigureOut">
              <a:rPr lang="en-US" smtClean="0"/>
              <a:t>3/3/2026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51CEA7C-E7EC-1784-DE84-AB7A8DEC80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D781D4B-B701-C8FB-4C2B-72138021B8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594E31-D006-4019-8A8A-36F315648E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40835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1A8163-CF94-96BD-262F-F05773A3D4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44FC76-0205-FB90-0710-78557F6945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D6F6F32-83A4-EF7D-7AA1-94641A78E3C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CD92BFF-7ED3-140E-9BC6-BD9ABB22C0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85DD0C-BB8D-4B5F-9BAA-E074559FF1BC}" type="datetimeFigureOut">
              <a:rPr lang="en-US" smtClean="0"/>
              <a:t>3/3/2026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2D0DF29-B5CF-E41E-5395-760E211898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44CF026-3136-FEAA-A97B-2D577F7F0A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594E31-D006-4019-8A8A-36F315648E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85528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022A6A-9222-6494-5C47-A9503B3A6A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6A5768B-6B7A-DEE0-2C10-748E7D752EA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ECE280F-311C-CAD6-F182-89D7283ECF6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AA9CC5A-C81B-D12D-5A92-4FB9A069F6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85DD0C-BB8D-4B5F-9BAA-E074559FF1BC}" type="datetimeFigureOut">
              <a:rPr lang="en-US" smtClean="0"/>
              <a:t>3/3/2026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6CB45FA-A547-24A5-EE33-74451F43DB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52BF3D5-F68E-8B64-3CD4-B3F9BF7E49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594E31-D006-4019-8A8A-36F315648E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52100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328C10-D4CD-2905-943E-0BC2F7B069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C257692-CF4A-1D46-CFE7-56144D91E61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70BE5DF-5BCF-3B65-5B58-8542E63C8B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85DD0C-BB8D-4B5F-9BAA-E074559FF1BC}" type="datetimeFigureOut">
              <a:rPr lang="en-US" smtClean="0"/>
              <a:t>3/3/2026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03E655-DD7F-6078-8661-E0FF5247CE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04C378-EC29-5334-9A98-884A437DDD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594E31-D006-4019-8A8A-36F315648E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23206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C9FBCE6-C40F-D952-0128-749B992FB80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B905994-B858-2FBF-7867-8797DEFB222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8597BDA-62F3-C512-0449-3C176150EA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85DD0C-BB8D-4B5F-9BAA-E074559FF1BC}" type="datetimeFigureOut">
              <a:rPr lang="en-US" smtClean="0"/>
              <a:t>3/3/2026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35D63F-661B-09BD-D471-76A8585D42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2FFDB61-B49B-A994-67AD-32A2854E56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594E31-D006-4019-8A8A-36F315648E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47000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AC6B637-FBE4-F20B-859A-B8548E7D47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B6D138E-545C-E670-9241-EA338C8A2FE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8DDA0CE-2FB8-3B20-E591-59B64BD5575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85DD0C-BB8D-4B5F-9BAA-E074559FF1BC}" type="datetimeFigureOut">
              <a:rPr lang="en-US" smtClean="0"/>
              <a:t>3/3/2026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01BAC9-A775-B86A-2096-E3A3DFFEDAF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A742500-CA8D-379C-BFD5-35C08BBDF15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594E31-D006-4019-8A8A-36F315648E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68451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7" Type="http://schemas.openxmlformats.org/officeDocument/2006/relationships/image" Target="../media/image23.jp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jpeg"/><Relationship Id="rId5" Type="http://schemas.openxmlformats.org/officeDocument/2006/relationships/image" Target="../media/image21.JPG"/><Relationship Id="rId4" Type="http://schemas.openxmlformats.org/officeDocument/2006/relationships/image" Target="../media/image20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364D733B-D2B1-33F2-E75D-49A593F46253}"/>
              </a:ext>
            </a:extLst>
          </p:cNvPr>
          <p:cNvSpPr/>
          <p:nvPr/>
        </p:nvSpPr>
        <p:spPr>
          <a:xfrm>
            <a:off x="0" y="5765259"/>
            <a:ext cx="12192000" cy="1092741"/>
          </a:xfrm>
          <a:prstGeom prst="rect">
            <a:avLst/>
          </a:prstGeom>
          <a:solidFill>
            <a:schemeClr val="tx1">
              <a:alpha val="33000"/>
            </a:schemeClr>
          </a:solidFill>
          <a:ln>
            <a:solidFill>
              <a:schemeClr val="tx1">
                <a:alpha val="33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E741375-DB10-BB9D-51EF-B50FEE436D12}"/>
              </a:ext>
            </a:extLst>
          </p:cNvPr>
          <p:cNvSpPr/>
          <p:nvPr/>
        </p:nvSpPr>
        <p:spPr>
          <a:xfrm>
            <a:off x="7258015" y="5765260"/>
            <a:ext cx="1092739" cy="109274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E741375-DB10-BB9D-51EF-B50FEE436D12}"/>
              </a:ext>
            </a:extLst>
          </p:cNvPr>
          <p:cNvSpPr/>
          <p:nvPr/>
        </p:nvSpPr>
        <p:spPr>
          <a:xfrm>
            <a:off x="11099261" y="5765260"/>
            <a:ext cx="1092739" cy="109274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54BB73A6-17EE-E0FB-ED5B-42D615166678}"/>
              </a:ext>
            </a:extLst>
          </p:cNvPr>
          <p:cNvSpPr/>
          <p:nvPr/>
        </p:nvSpPr>
        <p:spPr>
          <a:xfrm>
            <a:off x="332361" y="857816"/>
            <a:ext cx="11527277" cy="4786008"/>
          </a:xfrm>
          <a:prstGeom prst="roundRect">
            <a:avLst/>
          </a:prstGeom>
          <a:solidFill>
            <a:schemeClr val="dk1">
              <a:alpha val="6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>
              <a:latin typeface="Palatino Linotype" panose="02040502050505030304" pitchFamily="18" charset="0"/>
            </a:endParaRPr>
          </a:p>
          <a:p>
            <a:pPr algn="ctr"/>
            <a:endParaRPr lang="en-US" dirty="0">
              <a:latin typeface="Palatino Linotype" panose="02040502050505030304" pitchFamily="18" charset="0"/>
            </a:endParaRPr>
          </a:p>
          <a:p>
            <a:pPr algn="ctr"/>
            <a:endParaRPr lang="en-US" dirty="0">
              <a:latin typeface="Palatino Linotype" panose="02040502050505030304" pitchFamily="18" charset="0"/>
            </a:endParaRPr>
          </a:p>
          <a:p>
            <a:pPr algn="ctr"/>
            <a:endParaRPr lang="en-US" dirty="0">
              <a:latin typeface="Palatino Linotype" panose="02040502050505030304" pitchFamily="18" charset="0"/>
            </a:endParaRPr>
          </a:p>
          <a:p>
            <a:pPr algn="ctr"/>
            <a:endParaRPr lang="en-US" dirty="0">
              <a:latin typeface="Palatino Linotype" panose="02040502050505030304" pitchFamily="18" charset="0"/>
            </a:endParaRPr>
          </a:p>
          <a:p>
            <a:pPr algn="ctr"/>
            <a:endParaRPr lang="en-US" dirty="0">
              <a:latin typeface="Palatino Linotype" panose="02040502050505030304" pitchFamily="18" charset="0"/>
            </a:endParaRPr>
          </a:p>
          <a:p>
            <a:pPr algn="ctr"/>
            <a:endParaRPr lang="en-US" sz="2000" dirty="0">
              <a:latin typeface="Palatino Linotype" panose="02040502050505030304" pitchFamily="18" charset="0"/>
            </a:endParaRPr>
          </a:p>
          <a:p>
            <a:pPr algn="ctr"/>
            <a:r>
              <a:rPr lang="en-US" sz="2000" dirty="0">
                <a:latin typeface="Palatino Linotype" panose="02040502050505030304" pitchFamily="18" charset="0"/>
              </a:rPr>
              <a:t>Presenter: Dimitrios Alkinoos Langis</a:t>
            </a:r>
          </a:p>
          <a:p>
            <a:pPr algn="ctr"/>
            <a:endParaRPr lang="en-US" sz="2000" dirty="0">
              <a:latin typeface="Palatino Linotype" panose="02040502050505030304" pitchFamily="18" charset="0"/>
            </a:endParaRPr>
          </a:p>
          <a:p>
            <a:pPr algn="ctr"/>
            <a:r>
              <a:rPr lang="en-US" sz="2000" dirty="0">
                <a:latin typeface="Palatino Linotype" panose="02040502050505030304" pitchFamily="18" charset="0"/>
              </a:rPr>
              <a:t>Supervisor: Dr. Ioannis </a:t>
            </a:r>
            <a:r>
              <a:rPr lang="en-US" sz="2000" dirty="0" err="1">
                <a:latin typeface="Palatino Linotype" panose="02040502050505030304" pitchFamily="18" charset="0"/>
              </a:rPr>
              <a:t>Liodakis</a:t>
            </a:r>
            <a:endParaRPr lang="en-US" sz="2000" dirty="0">
              <a:latin typeface="Palatino Linotype" panose="02040502050505030304" pitchFamily="18" charset="0"/>
            </a:endParaRPr>
          </a:p>
          <a:p>
            <a:pPr algn="ctr"/>
            <a:endParaRPr lang="en-US" sz="2000" dirty="0">
              <a:latin typeface="Palatino Linotype" panose="02040502050505030304" pitchFamily="18" charset="0"/>
            </a:endParaRPr>
          </a:p>
          <a:p>
            <a:pPr algn="ctr"/>
            <a:r>
              <a:rPr lang="en-US" sz="2000" dirty="0">
                <a:latin typeface="Palatino Linotype" panose="02040502050505030304" pitchFamily="18" charset="0"/>
              </a:rPr>
              <a:t>Affiliations: Institute of Astrophysics FORTH, Physics Department University of Crete</a:t>
            </a:r>
          </a:p>
          <a:p>
            <a:pPr algn="ctr"/>
            <a:endParaRPr lang="en-US" dirty="0">
              <a:latin typeface="Palatino Linotype" panose="02040502050505030304" pitchFamily="18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422438-CB89-FA72-F56B-28DA242ABB9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38782" y="1041400"/>
            <a:ext cx="10914434" cy="2387600"/>
          </a:xfrm>
        </p:spPr>
        <p:txBody>
          <a:bodyPr>
            <a:normAutofit/>
          </a:bodyPr>
          <a:lstStyle/>
          <a:p>
            <a:r>
              <a:rPr lang="en-US" sz="5400" dirty="0">
                <a:solidFill>
                  <a:schemeClr val="bg1"/>
                </a:solidFill>
                <a:latin typeface="Palatino Linotype" panose="02040502050505030304" pitchFamily="18" charset="0"/>
              </a:rPr>
              <a:t>Probing the Statistical Correlation of Optical Tidal Disruption Events with High Energy Neutrinos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F8C727A-1F34-5384-E8F3-1FD55259ACA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65260"/>
            <a:ext cx="1092740" cy="109274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50050A7-D1C4-00D8-4F86-A50A7D786FB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99260" y="5759796"/>
            <a:ext cx="1092740" cy="1190017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1F44CF31-898D-E38D-50E0-A9735F3DE92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4034" y="5762527"/>
            <a:ext cx="3738018" cy="1098204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52621434-5095-D092-54B6-6B8AD0B4742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2052" y="5759795"/>
            <a:ext cx="1068702" cy="10740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86298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1DD6959-CA91-3DB5-CB9A-941426014AC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6923" y="2577388"/>
            <a:ext cx="7192624" cy="4042255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096A48DC-F199-7F60-7EB1-D57FA20F99CE}"/>
              </a:ext>
            </a:extLst>
          </p:cNvPr>
          <p:cNvSpPr/>
          <p:nvPr/>
        </p:nvSpPr>
        <p:spPr>
          <a:xfrm>
            <a:off x="8540885" y="6176963"/>
            <a:ext cx="1498662" cy="442680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092C9E6-629F-193E-9569-D999D7FBD6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bg1"/>
                </a:solidFill>
                <a:latin typeface="Palatino Linotype" panose="02040502050505030304" pitchFamily="18" charset="0"/>
              </a:rPr>
              <a:t>Introduction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513A9C-3376-D0B1-5838-F6EB5D6C1B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>
                <a:solidFill>
                  <a:schemeClr val="bg1"/>
                </a:solidFill>
                <a:latin typeface="Palatino Linotype" panose="02040502050505030304" pitchFamily="18" charset="0"/>
              </a:rPr>
              <a:t>Tidal disruption events (TDEs) </a:t>
            </a:r>
            <a:r>
              <a:rPr lang="en-US" spc="-1" dirty="0">
                <a:solidFill>
                  <a:schemeClr val="bg1"/>
                </a:solidFill>
                <a:latin typeface="Palatino Linotype" panose="02040502050505030304" pitchFamily="18" charset="0"/>
                <a:ea typeface="Noto Sans CJK SC"/>
              </a:rPr>
              <a:t>→</a:t>
            </a:r>
            <a:r>
              <a:rPr lang="en-US" dirty="0">
                <a:solidFill>
                  <a:schemeClr val="bg1"/>
                </a:solidFill>
                <a:latin typeface="Palatino Linotype" panose="02040502050505030304" pitchFamily="18" charset="0"/>
                <a:sym typeface="Wingdings" panose="05000000000000000000" pitchFamily="2" charset="2"/>
              </a:rPr>
              <a:t> star disrupted by supermassive black hole</a:t>
            </a:r>
            <a:endParaRPr lang="en-US" dirty="0">
              <a:solidFill>
                <a:schemeClr val="bg1"/>
              </a:solidFill>
              <a:latin typeface="Palatino Linotype" panose="02040502050505030304" pitchFamily="18" charset="0"/>
            </a:endParaRPr>
          </a:p>
          <a:p>
            <a:endParaRPr lang="en-US" dirty="0">
              <a:solidFill>
                <a:schemeClr val="bg1"/>
              </a:solidFill>
              <a:latin typeface="Palatino Linotype" panose="0204050205050503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9C98923-5091-8DC2-8910-37E8540CE22C}"/>
              </a:ext>
            </a:extLst>
          </p:cNvPr>
          <p:cNvSpPr txBox="1"/>
          <p:nvPr/>
        </p:nvSpPr>
        <p:spPr>
          <a:xfrm>
            <a:off x="8540885" y="6250311"/>
            <a:ext cx="16886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Price et al. 2024</a:t>
            </a:r>
          </a:p>
        </p:txBody>
      </p:sp>
    </p:spTree>
    <p:extLst>
      <p:ext uri="{BB962C8B-B14F-4D97-AF65-F5344CB8AC3E}">
        <p14:creationId xmlns:p14="http://schemas.microsoft.com/office/powerpoint/2010/main" val="30100777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6A4C10-242B-0BA1-43E7-F11B81B9E5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bg1"/>
                </a:solidFill>
                <a:latin typeface="Palatino Linotype" panose="02040502050505030304" pitchFamily="18" charset="0"/>
              </a:rPr>
              <a:t>Introduction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51A7741-0FAC-5340-5DD3-24AD3D687A13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>
                    <a:solidFill>
                      <a:schemeClr val="bg1"/>
                    </a:solidFill>
                    <a:latin typeface="Palatino Linotype" panose="02040502050505030304" pitchFamily="18" charset="0"/>
                  </a:rPr>
                  <a:t>Tidal radius       </a:t>
                </a: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en-US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𝑇</m:t>
                        </m:r>
                      </m:sub>
                    </m:sSub>
                    <m:r>
                      <a:rPr lang="en-US" i="1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≈</m:t>
                    </m:r>
                    <m:sSub>
                      <m:sSubPr>
                        <m:ctrlPr>
                          <a:rPr lang="en-US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en-US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∗</m:t>
                        </m:r>
                      </m:sub>
                    </m:sSub>
                    <m:sSup>
                      <m:sSupPr>
                        <m:ctrlPr>
                          <a:rPr lang="en-US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sSub>
                          <m:sSubPr>
                            <m:ctrlPr>
                              <a:rPr lang="en-US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en-US" b="0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𝐵𝐻</m:t>
                            </m:r>
                          </m:sub>
                        </m:sSub>
                        <m:r>
                          <a:rPr lang="en-US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/</m:t>
                        </m:r>
                        <m:sSub>
                          <m:sSubPr>
                            <m:ctrlPr>
                              <a:rPr lang="en-US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en-US" b="0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∗</m:t>
                            </m:r>
                          </m:sub>
                        </m:sSub>
                        <m:r>
                          <a:rPr lang="en-US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</m:e>
                      <m:sup>
                        <m:r>
                          <a:rPr lang="en-US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1/3</m:t>
                        </m:r>
                      </m:sup>
                    </m:sSup>
                  </m:oMath>
                </a14:m>
                <a:r>
                  <a:rPr lang="en-US" dirty="0">
                    <a:solidFill>
                      <a:schemeClr val="bg1"/>
                    </a:solidFill>
                    <a:latin typeface="Palatino Linotype" panose="02040502050505030304" pitchFamily="18" charset="0"/>
                  </a:rPr>
                  <a:t> &gt;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en-US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𝑆</m:t>
                        </m:r>
                      </m:sub>
                    </m:sSub>
                  </m:oMath>
                </a14:m>
                <a:endParaRPr lang="en-US" dirty="0">
                  <a:solidFill>
                    <a:schemeClr val="bg1"/>
                  </a:solidFill>
                  <a:latin typeface="Palatino Linotype" panose="02040502050505030304" pitchFamily="18" charset="0"/>
                </a:endParaRPr>
              </a:p>
              <a:p>
                <a:endParaRPr lang="en-US" dirty="0">
                  <a:solidFill>
                    <a:schemeClr val="bg1"/>
                  </a:solidFill>
                  <a:latin typeface="Palatino Linotype" panose="02040502050505030304" pitchFamily="18" charset="0"/>
                </a:endParaRPr>
              </a:p>
              <a:p>
                <a:r>
                  <a:rPr lang="en-US" dirty="0">
                    <a:solidFill>
                      <a:schemeClr val="bg1"/>
                    </a:solidFill>
                    <a:latin typeface="Palatino Linotype" panose="02040502050505030304" pitchFamily="18" charset="0"/>
                  </a:rPr>
                  <a:t>For a solar mass star, the limit is approximately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US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8</m:t>
                        </m:r>
                      </m:sup>
                    </m:sSup>
                    <m:sSub>
                      <m:sSubPr>
                        <m:ctrlPr>
                          <a:rPr lang="en-US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r>
                          <a:rPr lang="en-US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⊙</m:t>
                        </m:r>
                      </m:sub>
                    </m:sSub>
                  </m:oMath>
                </a14:m>
                <a:r>
                  <a:rPr lang="en-US" dirty="0">
                    <a:solidFill>
                      <a:schemeClr val="bg1"/>
                    </a:solidFill>
                    <a:latin typeface="Palatino Linotype" panose="02040502050505030304" pitchFamily="18" charset="0"/>
                  </a:rPr>
                  <a:t> (Hills 1975)</a:t>
                </a:r>
              </a:p>
              <a:p>
                <a:endParaRPr lang="en-US" dirty="0">
                  <a:solidFill>
                    <a:schemeClr val="bg1"/>
                  </a:solidFill>
                  <a:latin typeface="Palatino Linotype" panose="02040502050505030304" pitchFamily="18" charset="0"/>
                </a:endParaRP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51A7741-0FAC-5340-5DD3-24AD3D687A1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43" t="-252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>
            <a:extLst>
              <a:ext uri="{FF2B5EF4-FFF2-40B4-BE49-F238E27FC236}">
                <a16:creationId xmlns:a16="http://schemas.microsoft.com/office/drawing/2014/main" id="{88582414-4C34-77FE-DB98-67F19ACB94D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8" t="16" r="1348" b="1912"/>
          <a:stretch>
            <a:fillRect/>
          </a:stretch>
        </p:blipFill>
        <p:spPr>
          <a:xfrm>
            <a:off x="2157919" y="4077620"/>
            <a:ext cx="7876162" cy="2780380"/>
          </a:xfrm>
          <a:prstGeom prst="rect">
            <a:avLst/>
          </a:prstGeom>
          <a:effectLst>
            <a:softEdge rad="50800"/>
          </a:effectLst>
        </p:spPr>
      </p:pic>
    </p:spTree>
    <p:extLst>
      <p:ext uri="{BB962C8B-B14F-4D97-AF65-F5344CB8AC3E}">
        <p14:creationId xmlns:p14="http://schemas.microsoft.com/office/powerpoint/2010/main" val="3925890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30D63E-62A2-A7AD-9F6B-2905A91917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bg1"/>
                </a:solidFill>
                <a:latin typeface="Palatino Linotype" panose="02040502050505030304" pitchFamily="18" charset="0"/>
              </a:rPr>
              <a:t>Introduction: Jetted TDEs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AEBBA9-882A-AE95-EFFA-597F0AB25B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  <a:latin typeface="Palatino Linotype" panose="02040502050505030304" pitchFamily="18" charset="0"/>
              </a:rPr>
              <a:t>Initial discovery </a:t>
            </a:r>
            <a:r>
              <a:rPr lang="en-US" spc="-1" dirty="0">
                <a:solidFill>
                  <a:schemeClr val="bg1"/>
                </a:solidFill>
                <a:latin typeface="Palatino Linotype" panose="02040502050505030304" pitchFamily="18" charset="0"/>
                <a:ea typeface="Noto Sans CJK SC"/>
              </a:rPr>
              <a:t>→</a:t>
            </a:r>
            <a:r>
              <a:rPr lang="en-US" dirty="0">
                <a:solidFill>
                  <a:schemeClr val="bg1"/>
                </a:solidFill>
                <a:latin typeface="Palatino Linotype" panose="02040502050505030304" pitchFamily="18" charset="0"/>
                <a:sym typeface="Wingdings" panose="05000000000000000000" pitchFamily="2" charset="2"/>
              </a:rPr>
              <a:t> </a:t>
            </a:r>
          </a:p>
          <a:p>
            <a:pPr marL="0" indent="0">
              <a:buNone/>
            </a:pPr>
            <a:r>
              <a:rPr lang="en-US" dirty="0">
                <a:solidFill>
                  <a:schemeClr val="bg1"/>
                </a:solidFill>
                <a:latin typeface="Palatino Linotype" panose="02040502050505030304" pitchFamily="18" charset="0"/>
                <a:sym typeface="Wingdings" panose="05000000000000000000" pitchFamily="2" charset="2"/>
              </a:rPr>
              <a:t>Swift J1644+57 (e.g. </a:t>
            </a:r>
          </a:p>
          <a:p>
            <a:pPr marL="0" indent="0">
              <a:buNone/>
            </a:pPr>
            <a:r>
              <a:rPr lang="en-US" i="1" dirty="0">
                <a:solidFill>
                  <a:schemeClr val="bg1"/>
                </a:solidFill>
                <a:latin typeface="Palatino Linotype" panose="02040502050505030304" pitchFamily="18" charset="0"/>
                <a:sym typeface="Wingdings" panose="05000000000000000000" pitchFamily="2" charset="2"/>
              </a:rPr>
              <a:t>Bloom et al. 2011</a:t>
            </a:r>
            <a:r>
              <a:rPr lang="en-US" dirty="0">
                <a:solidFill>
                  <a:schemeClr val="bg1"/>
                </a:solidFill>
                <a:latin typeface="Palatino Linotype" panose="02040502050505030304" pitchFamily="18" charset="0"/>
                <a:sym typeface="Wingdings" panose="05000000000000000000" pitchFamily="2" charset="2"/>
              </a:rPr>
              <a:t>)</a:t>
            </a:r>
          </a:p>
          <a:p>
            <a:endParaRPr lang="en-US" dirty="0">
              <a:solidFill>
                <a:schemeClr val="bg1"/>
              </a:solidFill>
              <a:latin typeface="Palatino Linotype" panose="02040502050505030304" pitchFamily="18" charset="0"/>
              <a:sym typeface="Wingdings" panose="05000000000000000000" pitchFamily="2" charset="2"/>
            </a:endParaRPr>
          </a:p>
          <a:p>
            <a:r>
              <a:rPr lang="en-US" dirty="0">
                <a:solidFill>
                  <a:schemeClr val="bg1"/>
                </a:solidFill>
                <a:latin typeface="Palatino Linotype" panose="02040502050505030304" pitchFamily="18" charset="0"/>
                <a:sym typeface="Wingdings" panose="05000000000000000000" pitchFamily="2" charset="2"/>
              </a:rPr>
              <a:t>There are 4 proposed</a:t>
            </a:r>
          </a:p>
          <a:p>
            <a:pPr marL="0" indent="0">
              <a:buNone/>
            </a:pPr>
            <a:r>
              <a:rPr lang="en-US" dirty="0">
                <a:solidFill>
                  <a:schemeClr val="bg1"/>
                </a:solidFill>
                <a:latin typeface="Palatino Linotype" panose="02040502050505030304" pitchFamily="18" charset="0"/>
                <a:sym typeface="Wingdings" panose="05000000000000000000" pitchFamily="2" charset="2"/>
              </a:rPr>
              <a:t>jetted TDEs from the</a:t>
            </a:r>
          </a:p>
          <a:p>
            <a:pPr marL="0" indent="0">
              <a:buNone/>
            </a:pPr>
            <a:r>
              <a:rPr lang="en-US" dirty="0">
                <a:solidFill>
                  <a:schemeClr val="bg1"/>
                </a:solidFill>
                <a:latin typeface="Palatino Linotype" panose="02040502050505030304" pitchFamily="18" charset="0"/>
                <a:sym typeface="Wingdings" panose="05000000000000000000" pitchFamily="2" charset="2"/>
              </a:rPr>
              <a:t>literature</a:t>
            </a:r>
            <a:endParaRPr lang="en-US" dirty="0">
              <a:solidFill>
                <a:schemeClr val="bg1"/>
              </a:solidFill>
              <a:latin typeface="Palatino Linotype" panose="02040502050505030304" pitchFamily="18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AD7276B-31B1-974A-5162-2CFBAD0BB6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7713" y="1422154"/>
            <a:ext cx="7474287" cy="5435846"/>
          </a:xfrm>
          <a:prstGeom prst="rect">
            <a:avLst/>
          </a:prstGeom>
          <a:effectLst>
            <a:softEdge rad="190500"/>
          </a:effec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733C5C1-F7A9-508F-4A38-AFFCE70ADBB2}"/>
              </a:ext>
            </a:extLst>
          </p:cNvPr>
          <p:cNvSpPr txBox="1"/>
          <p:nvPr/>
        </p:nvSpPr>
        <p:spPr>
          <a:xfrm>
            <a:off x="7624340" y="1690688"/>
            <a:ext cx="16610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 Linotype" panose="02040502050505030304" pitchFamily="18" charset="0"/>
              </a:rPr>
              <a:t>Swift J1644+57</a:t>
            </a:r>
          </a:p>
        </p:txBody>
      </p:sp>
    </p:spTree>
    <p:extLst>
      <p:ext uri="{BB962C8B-B14F-4D97-AF65-F5344CB8AC3E}">
        <p14:creationId xmlns:p14="http://schemas.microsoft.com/office/powerpoint/2010/main" val="34981390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DE6319-A4DF-BCE0-DFF2-2741F3B335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bg1"/>
                </a:solidFill>
                <a:latin typeface="Palatino Linotype" panose="02040502050505030304" pitchFamily="18" charset="0"/>
              </a:rPr>
              <a:t>Introduction: Delayed Radio Emission</a:t>
            </a:r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EE2B6C3A-82A6-1EDE-04D4-B45F88222EF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4843" y="1690688"/>
            <a:ext cx="6820999" cy="4960727"/>
          </a:xfrm>
          <a:effectLst>
            <a:softEdge rad="127000"/>
          </a:effec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D38F82B8-9EEE-E8E4-39E3-9E61106110C2}"/>
              </a:ext>
            </a:extLst>
          </p:cNvPr>
          <p:cNvSpPr txBox="1"/>
          <p:nvPr/>
        </p:nvSpPr>
        <p:spPr>
          <a:xfrm>
            <a:off x="7931282" y="1906622"/>
            <a:ext cx="13281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Palatino Linotype" panose="02040502050505030304" pitchFamily="18" charset="0"/>
              </a:rPr>
              <a:t>AT2018hyz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18C59DC0-0943-3B72-EDFF-7116A05C9B85}"/>
              </a:ext>
            </a:extLst>
          </p:cNvPr>
          <p:cNvSpPr txBox="1">
            <a:spLocks/>
          </p:cNvSpPr>
          <p:nvPr/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chemeClr val="bg1"/>
                </a:solidFill>
                <a:latin typeface="Palatino Linotype" panose="02040502050505030304" pitchFamily="18" charset="0"/>
                <a:sym typeface="Wingdings" panose="05000000000000000000" pitchFamily="2" charset="2"/>
              </a:rPr>
              <a:t>Jets or outflows?</a:t>
            </a:r>
          </a:p>
          <a:p>
            <a:pPr marL="0" indent="0">
              <a:buNone/>
            </a:pPr>
            <a:r>
              <a:rPr lang="en-US" dirty="0">
                <a:solidFill>
                  <a:schemeClr val="bg1"/>
                </a:solidFill>
                <a:latin typeface="Palatino Linotype" panose="02040502050505030304" pitchFamily="18" charset="0"/>
                <a:sym typeface="Wingdings" panose="05000000000000000000" pitchFamily="2" charset="2"/>
              </a:rPr>
              <a:t>Mechanism </a:t>
            </a:r>
            <a:r>
              <a:rPr lang="en-US" spc="-1" dirty="0">
                <a:solidFill>
                  <a:schemeClr val="bg1"/>
                </a:solidFill>
                <a:latin typeface="Palatino Linotype" panose="02040502050505030304" pitchFamily="18" charset="0"/>
                <a:ea typeface="Noto Sans CJK SC"/>
              </a:rPr>
              <a:t>→</a:t>
            </a:r>
            <a:r>
              <a:rPr lang="en-US" dirty="0">
                <a:solidFill>
                  <a:schemeClr val="bg1"/>
                </a:solidFill>
                <a:latin typeface="Palatino Linotype" panose="02040502050505030304" pitchFamily="18" charset="0"/>
                <a:sym typeface="Wingdings" panose="05000000000000000000" pitchFamily="2" charset="2"/>
              </a:rPr>
              <a:t> mystery</a:t>
            </a:r>
          </a:p>
          <a:p>
            <a:endParaRPr lang="en-US" dirty="0">
              <a:solidFill>
                <a:schemeClr val="bg1"/>
              </a:solidFill>
              <a:latin typeface="Palatino Linotype" panose="02040502050505030304" pitchFamily="18" charset="0"/>
              <a:sym typeface="Wingdings" panose="05000000000000000000" pitchFamily="2" charset="2"/>
            </a:endParaRPr>
          </a:p>
          <a:p>
            <a:r>
              <a:rPr lang="en-US" dirty="0">
                <a:solidFill>
                  <a:schemeClr val="bg1"/>
                </a:solidFill>
                <a:latin typeface="Palatino Linotype" panose="02040502050505030304" pitchFamily="18" charset="0"/>
                <a:sym typeface="Wingdings" panose="05000000000000000000" pitchFamily="2" charset="2"/>
              </a:rPr>
              <a:t>For now ~15 TDEs have</a:t>
            </a:r>
          </a:p>
          <a:p>
            <a:pPr marL="0" indent="0">
              <a:buNone/>
            </a:pPr>
            <a:r>
              <a:rPr lang="en-US" dirty="0">
                <a:solidFill>
                  <a:schemeClr val="bg1"/>
                </a:solidFill>
                <a:latin typeface="Palatino Linotype" panose="02040502050505030304" pitchFamily="18" charset="0"/>
                <a:sym typeface="Wingdings" panose="05000000000000000000" pitchFamily="2" charset="2"/>
              </a:rPr>
              <a:t>been observed to have</a:t>
            </a:r>
          </a:p>
          <a:p>
            <a:pPr marL="0" indent="0">
              <a:buNone/>
            </a:pPr>
            <a:r>
              <a:rPr lang="en-US" dirty="0">
                <a:solidFill>
                  <a:schemeClr val="bg1"/>
                </a:solidFill>
                <a:latin typeface="Palatino Linotype" panose="02040502050505030304" pitchFamily="18" charset="0"/>
                <a:sym typeface="Wingdings" panose="05000000000000000000" pitchFamily="2" charset="2"/>
              </a:rPr>
              <a:t>delayed radio emission</a:t>
            </a:r>
          </a:p>
          <a:p>
            <a:pPr marL="0" indent="0">
              <a:buNone/>
            </a:pPr>
            <a:endParaRPr lang="en-US" dirty="0">
              <a:solidFill>
                <a:schemeClr val="bg1"/>
              </a:solidFill>
              <a:latin typeface="Palatino Linotype" panose="02040502050505030304" pitchFamily="18" charset="0"/>
              <a:sym typeface="Wingdings" panose="05000000000000000000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6722118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03F9A8-D707-DDAF-AA04-60797BF496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bg1"/>
                </a:solidFill>
                <a:latin typeface="Palatino Linotype" panose="02040502050505030304" pitchFamily="18" charset="0"/>
              </a:rPr>
              <a:t>Introduction: TDEs and Neutrinos?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1987EF-55E6-98C9-1449-E975A432ECB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600" dirty="0">
                <a:solidFill>
                  <a:schemeClr val="bg1"/>
                </a:solidFill>
                <a:latin typeface="Palatino Linotype" panose="02040502050505030304" pitchFamily="18" charset="0"/>
              </a:rPr>
              <a:t>First TDE coincident with high-energy neutrino (</a:t>
            </a:r>
            <a:r>
              <a:rPr lang="en-US" sz="2600" i="1" dirty="0">
                <a:solidFill>
                  <a:schemeClr val="bg1"/>
                </a:solidFill>
                <a:latin typeface="Palatino Linotype" panose="02040502050505030304" pitchFamily="18" charset="0"/>
              </a:rPr>
              <a:t>Stein et al. 2021</a:t>
            </a:r>
            <a:r>
              <a:rPr lang="en-US" sz="2600" dirty="0">
                <a:solidFill>
                  <a:schemeClr val="bg1"/>
                </a:solidFill>
                <a:latin typeface="Palatino Linotype" panose="02040502050505030304" pitchFamily="18" charset="0"/>
              </a:rPr>
              <a:t>)</a:t>
            </a: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72BEBD51-3F5A-8837-8A34-8B51019B17A9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2513520" y="2453400"/>
            <a:ext cx="7160400" cy="4403520"/>
          </a:xfrm>
          <a:prstGeom prst="rect">
            <a:avLst/>
          </a:prstGeom>
          <a:ln w="0">
            <a:noFill/>
          </a:ln>
          <a:effectLst>
            <a:softEdge rad="88900"/>
          </a:effectLst>
        </p:spPr>
      </p:pic>
      <p:sp>
        <p:nvSpPr>
          <p:cNvPr id="5" name="TextBox 3">
            <a:extLst>
              <a:ext uri="{FF2B5EF4-FFF2-40B4-BE49-F238E27FC236}">
                <a16:creationId xmlns:a16="http://schemas.microsoft.com/office/drawing/2014/main" id="{5053E4B9-0E7F-AFB0-2B0D-6FA8DA107FF2}"/>
              </a:ext>
            </a:extLst>
          </p:cNvPr>
          <p:cNvSpPr/>
          <p:nvPr/>
        </p:nvSpPr>
        <p:spPr>
          <a:xfrm>
            <a:off x="2709827" y="6436860"/>
            <a:ext cx="1692812" cy="367878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i="1" strike="noStrike" spc="-1" dirty="0">
                <a:solidFill>
                  <a:schemeClr val="dk1"/>
                </a:solidFill>
                <a:latin typeface="Palatino Linotype" panose="02040502050505030304" pitchFamily="18" charset="0"/>
              </a:rPr>
              <a:t>Stein et al. 2021</a:t>
            </a:r>
            <a:endParaRPr lang="en-US" sz="1800" b="0" strike="noStrike" spc="-1" dirty="0">
              <a:solidFill>
                <a:srgbClr val="000000"/>
              </a:solidFill>
              <a:latin typeface="Palatino Linotype" panose="020405020505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03559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CC2C87-1219-55EF-F676-B481B40D7E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BE35C3-18DD-DE48-F1A9-0EB1E6B7B5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bg1"/>
                </a:solidFill>
                <a:latin typeface="Palatino Linotype" panose="02040502050505030304" pitchFamily="18" charset="0"/>
              </a:rPr>
              <a:t>Later associations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B694CF-72A1-059D-B199-F7B2892A3B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729400"/>
            <a:ext cx="10515600" cy="4351338"/>
          </a:xfrm>
        </p:spPr>
        <p:txBody>
          <a:bodyPr>
            <a:normAutofit/>
          </a:bodyPr>
          <a:lstStyle/>
          <a:p>
            <a:r>
              <a:rPr lang="en-US" sz="1800" dirty="0">
                <a:solidFill>
                  <a:schemeClr val="bg1"/>
                </a:solidFill>
                <a:latin typeface="Palatino Linotype" panose="02040502050505030304" pitchFamily="18" charset="0"/>
              </a:rPr>
              <a:t>AT2019fdr - IC200530A (</a:t>
            </a:r>
            <a:r>
              <a:rPr lang="en-US" sz="1800" i="1" dirty="0">
                <a:solidFill>
                  <a:schemeClr val="bg1"/>
                </a:solidFill>
                <a:latin typeface="Palatino Linotype" panose="02040502050505030304" pitchFamily="18" charset="0"/>
              </a:rPr>
              <a:t>Reusch et al. 2022</a:t>
            </a:r>
            <a:r>
              <a:rPr lang="en-US" sz="1800" dirty="0">
                <a:solidFill>
                  <a:schemeClr val="bg1"/>
                </a:solidFill>
                <a:latin typeface="Palatino Linotype" panose="02040502050505030304" pitchFamily="18" charset="0"/>
              </a:rPr>
              <a:t>)</a:t>
            </a:r>
          </a:p>
          <a:p>
            <a:r>
              <a:rPr lang="en-US" sz="1800" dirty="0">
                <a:solidFill>
                  <a:schemeClr val="bg1"/>
                </a:solidFill>
                <a:latin typeface="Palatino Linotype" panose="02040502050505030304" pitchFamily="18" charset="0"/>
              </a:rPr>
              <a:t>AT2019aalc - IC191119A (</a:t>
            </a:r>
            <a:r>
              <a:rPr lang="en-US" sz="1800" i="1" dirty="0">
                <a:solidFill>
                  <a:schemeClr val="bg1"/>
                </a:solidFill>
                <a:latin typeface="Palatino Linotype" panose="02040502050505030304" pitchFamily="18" charset="0"/>
              </a:rPr>
              <a:t>van Velzen et al. 2024</a:t>
            </a:r>
            <a:r>
              <a:rPr lang="en-US" sz="1800" dirty="0">
                <a:solidFill>
                  <a:schemeClr val="bg1"/>
                </a:solidFill>
                <a:latin typeface="Palatino Linotype" panose="02040502050505030304" pitchFamily="18" charset="0"/>
              </a:rPr>
              <a:t>)</a:t>
            </a:r>
          </a:p>
          <a:p>
            <a:r>
              <a:rPr lang="en-US" sz="1800" dirty="0">
                <a:solidFill>
                  <a:schemeClr val="bg1"/>
                </a:solidFill>
                <a:latin typeface="Palatino Linotype" panose="02040502050505030304" pitchFamily="18" charset="0"/>
              </a:rPr>
              <a:t>AT2021lwx - IC220405B (</a:t>
            </a:r>
            <a:r>
              <a:rPr lang="en-US" sz="1800" i="1" dirty="0">
                <a:solidFill>
                  <a:schemeClr val="bg1"/>
                </a:solidFill>
                <a:latin typeface="Palatino Linotype" panose="02040502050505030304" pitchFamily="18" charset="0"/>
              </a:rPr>
              <a:t>Yuan et al. 2024</a:t>
            </a:r>
            <a:r>
              <a:rPr lang="en-US" sz="1800" dirty="0">
                <a:solidFill>
                  <a:schemeClr val="bg1"/>
                </a:solidFill>
                <a:latin typeface="Palatino Linotype" panose="02040502050505030304" pitchFamily="18" charset="0"/>
              </a:rPr>
              <a:t>)</a:t>
            </a:r>
          </a:p>
        </p:txBody>
      </p:sp>
      <p:sp>
        <p:nvSpPr>
          <p:cNvPr id="5" name="TextBox 3">
            <a:extLst>
              <a:ext uri="{FF2B5EF4-FFF2-40B4-BE49-F238E27FC236}">
                <a16:creationId xmlns:a16="http://schemas.microsoft.com/office/drawing/2014/main" id="{EDC10FA1-DBD2-7BD4-71B3-4D79909ECE3C}"/>
              </a:ext>
            </a:extLst>
          </p:cNvPr>
          <p:cNvSpPr/>
          <p:nvPr/>
        </p:nvSpPr>
        <p:spPr>
          <a:xfrm>
            <a:off x="2709827" y="6436860"/>
            <a:ext cx="1692812" cy="367878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i="1" strike="noStrike" spc="-1" dirty="0">
                <a:solidFill>
                  <a:schemeClr val="dk1"/>
                </a:solidFill>
                <a:latin typeface="Palatino Linotype" panose="02040502050505030304" pitchFamily="18" charset="0"/>
              </a:rPr>
              <a:t>Stein et al. 2021</a:t>
            </a:r>
            <a:endParaRPr lang="en-US" sz="1800" b="0" strike="noStrike" spc="-1" dirty="0">
              <a:solidFill>
                <a:srgbClr val="000000"/>
              </a:solidFill>
              <a:latin typeface="Palatino Linotype" panose="02040502050505030304" pitchFamily="18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EE29502-ADBC-3831-3115-1E69A52B55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4524" y="1005401"/>
            <a:ext cx="4938405" cy="5799337"/>
          </a:xfrm>
          <a:prstGeom prst="rect">
            <a:avLst/>
          </a:prstGeom>
          <a:effectLst>
            <a:softEdge rad="25400"/>
          </a:effec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DA4CADB0-2175-E765-AD00-4BCF8ADAD391}"/>
              </a:ext>
            </a:extLst>
          </p:cNvPr>
          <p:cNvSpPr txBox="1"/>
          <p:nvPr/>
        </p:nvSpPr>
        <p:spPr>
          <a:xfrm>
            <a:off x="9814548" y="681037"/>
            <a:ext cx="22216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>
                <a:solidFill>
                  <a:schemeClr val="bg1"/>
                </a:solidFill>
                <a:latin typeface="Palatino Linotype" panose="02040502050505030304" pitchFamily="18" charset="0"/>
              </a:rPr>
              <a:t>van Velzen et al. 2024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EA8C408A-721D-C29F-A2CB-12E3EB4F28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3060820"/>
            <a:ext cx="5071620" cy="3646455"/>
          </a:xfrm>
          <a:prstGeom prst="rect">
            <a:avLst/>
          </a:prstGeom>
          <a:effectLst>
            <a:softEdge rad="25400"/>
          </a:effec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6C91D7DD-3CC5-6832-9FBC-FECA7D3796B9}"/>
              </a:ext>
            </a:extLst>
          </p:cNvPr>
          <p:cNvSpPr txBox="1"/>
          <p:nvPr/>
        </p:nvSpPr>
        <p:spPr>
          <a:xfrm>
            <a:off x="1276140" y="6024674"/>
            <a:ext cx="17023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>
                <a:latin typeface="Palatino Linotype" panose="02040502050505030304" pitchFamily="18" charset="0"/>
              </a:rPr>
              <a:t>Yuan et al. 2024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6352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21ED6B-BD36-8112-013D-18FB5EFAF9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bg1"/>
                </a:solidFill>
                <a:latin typeface="Palatino Linotype" panose="02040502050505030304" pitchFamily="18" charset="0"/>
              </a:rPr>
              <a:t>Neutrino observations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D67169B-1084-71BC-61B7-DA87F15CD05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4261"/>
          <a:stretch>
            <a:fillRect/>
          </a:stretch>
        </p:blipFill>
        <p:spPr>
          <a:xfrm>
            <a:off x="2633505" y="2521685"/>
            <a:ext cx="6924989" cy="4137258"/>
          </a:xfrm>
          <a:prstGeom prst="rect">
            <a:avLst/>
          </a:prstGeom>
          <a:effectLst>
            <a:softEdge rad="38100"/>
          </a:effec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0CF9DA0-9A6E-9BDA-29BC-21C9A1ECDE5A}"/>
              </a:ext>
            </a:extLst>
          </p:cNvPr>
          <p:cNvSpPr txBox="1"/>
          <p:nvPr/>
        </p:nvSpPr>
        <p:spPr>
          <a:xfrm>
            <a:off x="6930018" y="6207223"/>
            <a:ext cx="26284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>
                <a:latin typeface="Palatino Linotype" panose="02040502050505030304" pitchFamily="18" charset="0"/>
              </a:rPr>
              <a:t>The </a:t>
            </a:r>
            <a:r>
              <a:rPr lang="en-US" i="1" dirty="0" err="1">
                <a:latin typeface="Palatino Linotype" panose="02040502050505030304" pitchFamily="18" charset="0"/>
              </a:rPr>
              <a:t>IceCube</a:t>
            </a:r>
            <a:r>
              <a:rPr lang="en-US" i="1" dirty="0">
                <a:latin typeface="Palatino Linotype" panose="02040502050505030304" pitchFamily="18" charset="0"/>
              </a:rPr>
              <a:t> collaboration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3A425997-112E-A514-7BA9-6039B0E38120}"/>
                  </a:ext>
                </a:extLst>
              </p:cNvPr>
              <p:cNvSpPr txBox="1"/>
              <p:nvPr/>
            </p:nvSpPr>
            <p:spPr>
              <a:xfrm>
                <a:off x="838200" y="1550012"/>
                <a:ext cx="7962949" cy="120032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>
                    <a:solidFill>
                      <a:schemeClr val="bg1"/>
                    </a:solidFill>
                    <a:latin typeface="Palatino Linotype" panose="02040502050505030304" pitchFamily="18" charset="0"/>
                  </a:rPr>
                  <a:t>Error regions </a:t>
                </a:r>
                <a:r>
                  <a:rPr lang="en-US" sz="2400" spc="-1" dirty="0">
                    <a:solidFill>
                      <a:schemeClr val="bg1"/>
                    </a:solidFill>
                    <a:latin typeface="Palatino Linotype" panose="02040502050505030304" pitchFamily="18" charset="0"/>
                    <a:ea typeface="Noto Sans CJK SC"/>
                  </a:rPr>
                  <a:t>→</a:t>
                </a:r>
                <a:r>
                  <a:rPr lang="en-US" sz="2400" dirty="0">
                    <a:solidFill>
                      <a:schemeClr val="bg1"/>
                    </a:solidFill>
                    <a:latin typeface="Palatino Linotype" panose="02040502050505030304" pitchFamily="18" charset="0"/>
                  </a:rPr>
                  <a:t> of the order of sub to 10s of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𝑑𝑒𝑔</m:t>
                        </m:r>
                      </m:e>
                      <m:sup>
                        <m:r>
                          <a:rPr lang="en-US" sz="24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US" sz="2400" dirty="0">
                  <a:solidFill>
                    <a:schemeClr val="bg1"/>
                  </a:solidFill>
                  <a:latin typeface="Palatino Linotype" panose="02040502050505030304" pitchFamily="18" charset="0"/>
                </a:endParaRPr>
              </a:p>
              <a:p>
                <a:r>
                  <a:rPr lang="en-US" sz="2400" dirty="0">
                    <a:solidFill>
                      <a:schemeClr val="bg1"/>
                    </a:solidFill>
                    <a:latin typeface="Palatino Linotype" panose="02040502050505030304" pitchFamily="18" charset="0"/>
                  </a:rPr>
                  <a:t>Signalness </a:t>
                </a:r>
                <a:r>
                  <a:rPr lang="en-US" sz="2400" spc="-1" dirty="0">
                    <a:solidFill>
                      <a:schemeClr val="bg1"/>
                    </a:solidFill>
                    <a:latin typeface="Palatino Linotype" panose="02040502050505030304" pitchFamily="18" charset="0"/>
                    <a:ea typeface="Noto Sans CJK SC"/>
                  </a:rPr>
                  <a:t>→ probability that neutrinos are astrophysical</a:t>
                </a:r>
                <a:endParaRPr lang="en-US" sz="2400" dirty="0">
                  <a:solidFill>
                    <a:schemeClr val="bg1"/>
                  </a:solidFill>
                  <a:latin typeface="Palatino Linotype" panose="02040502050505030304" pitchFamily="18" charset="0"/>
                </a:endParaRPr>
              </a:p>
              <a:p>
                <a:endParaRPr lang="en-US" sz="2400" dirty="0">
                  <a:latin typeface="Palatino Linotype" panose="02040502050505030304" pitchFamily="18" charset="0"/>
                </a:endParaRP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3A425997-112E-A514-7BA9-6039B0E3812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00" y="1550012"/>
                <a:ext cx="7962949" cy="1200329"/>
              </a:xfrm>
              <a:prstGeom prst="rect">
                <a:avLst/>
              </a:prstGeom>
              <a:blipFill>
                <a:blip r:embed="rId3"/>
                <a:stretch>
                  <a:fillRect l="-1225" t="-456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684709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0054E0-0D09-DF0D-BFB1-FFBE195778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bg1"/>
                </a:solidFill>
                <a:latin typeface="Palatino Linotype" panose="02040502050505030304" pitchFamily="18" charset="0"/>
              </a:rPr>
              <a:t>TDE Catalogue: </a:t>
            </a:r>
            <a:r>
              <a:rPr lang="en-US" b="1" dirty="0" err="1">
                <a:solidFill>
                  <a:schemeClr val="bg1"/>
                </a:solidFill>
                <a:latin typeface="Palatino Linotype" panose="02040502050505030304" pitchFamily="18" charset="0"/>
              </a:rPr>
              <a:t>TDECat</a:t>
            </a:r>
            <a:endParaRPr lang="en-US" b="1" dirty="0">
              <a:solidFill>
                <a:schemeClr val="bg1"/>
              </a:solidFill>
              <a:latin typeface="Palatino Linotype" panose="02040502050505030304" pitchFamily="18" charset="0"/>
            </a:endParaRP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13FCC57-ABE4-8C01-90B4-0ECCAC290FE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5206" y="365124"/>
            <a:ext cx="1325563" cy="1325563"/>
          </a:xfrm>
        </p:spPr>
      </p:pic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80EF4518-9A1D-6714-08A9-5C05812AE73D}"/>
              </a:ext>
            </a:extLst>
          </p:cNvPr>
          <p:cNvSpPr txBox="1">
            <a:spLocks/>
          </p:cNvSpPr>
          <p:nvPr/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chemeClr val="bg1"/>
                </a:solidFill>
                <a:latin typeface="Palatino Linotype" panose="02040502050505030304" pitchFamily="18" charset="0"/>
              </a:rPr>
              <a:t>Confirmed TDEs </a:t>
            </a:r>
            <a:r>
              <a:rPr lang="en-US" spc="-1" dirty="0">
                <a:solidFill>
                  <a:schemeClr val="bg1"/>
                </a:solidFill>
                <a:latin typeface="Palatino Linotype" panose="02040502050505030304" pitchFamily="18" charset="0"/>
                <a:ea typeface="Noto Sans CJK SC"/>
              </a:rPr>
              <a:t>→</a:t>
            </a:r>
            <a:r>
              <a:rPr lang="en-US" dirty="0">
                <a:solidFill>
                  <a:schemeClr val="bg1"/>
                </a:solidFill>
                <a:latin typeface="Palatino Linotype" panose="02040502050505030304" pitchFamily="18" charset="0"/>
                <a:sym typeface="Wingdings" panose="05000000000000000000" pitchFamily="2" charset="2"/>
              </a:rPr>
              <a:t> photometry + spectra from the time of the flare</a:t>
            </a:r>
          </a:p>
          <a:p>
            <a:endParaRPr lang="en-US" dirty="0">
              <a:solidFill>
                <a:schemeClr val="bg1"/>
              </a:solidFill>
              <a:latin typeface="Palatino Linotype" panose="02040502050505030304" pitchFamily="18" charset="0"/>
              <a:sym typeface="Wingdings" panose="05000000000000000000" pitchFamily="2" charset="2"/>
            </a:endParaRPr>
          </a:p>
          <a:p>
            <a:r>
              <a:rPr lang="en-US" dirty="0">
                <a:solidFill>
                  <a:schemeClr val="bg1"/>
                </a:solidFill>
                <a:latin typeface="Palatino Linotype" panose="02040502050505030304" pitchFamily="18" charset="0"/>
                <a:sym typeface="Wingdings" panose="05000000000000000000" pitchFamily="2" charset="2"/>
              </a:rPr>
              <a:t>Main sample: 134 TDEs, 131 confirmed optical TDEs and 3 jetted TDEs</a:t>
            </a:r>
          </a:p>
          <a:p>
            <a:endParaRPr lang="en-US" dirty="0">
              <a:solidFill>
                <a:schemeClr val="bg1"/>
              </a:solidFill>
              <a:latin typeface="Palatino Linotype" panose="02040502050505030304" pitchFamily="18" charset="0"/>
              <a:sym typeface="Wingdings" panose="05000000000000000000" pitchFamily="2" charset="2"/>
            </a:endParaRPr>
          </a:p>
          <a:p>
            <a:r>
              <a:rPr lang="en-US" dirty="0">
                <a:solidFill>
                  <a:schemeClr val="bg1"/>
                </a:solidFill>
                <a:latin typeface="Palatino Linotype" panose="02040502050505030304" pitchFamily="18" charset="0"/>
                <a:sym typeface="Wingdings" panose="05000000000000000000" pitchFamily="2" charset="2"/>
              </a:rPr>
              <a:t>Collected multi-wavelength (X-ray, UV, optical, IR) photometry and optical spectroscopy </a:t>
            </a:r>
            <a:r>
              <a:rPr lang="en-US" spc="-1" dirty="0">
                <a:solidFill>
                  <a:schemeClr val="bg1"/>
                </a:solidFill>
                <a:latin typeface="Palatino Linotype" panose="02040502050505030304" pitchFamily="18" charset="0"/>
                <a:ea typeface="Noto Sans CJK SC"/>
              </a:rPr>
              <a:t>→</a:t>
            </a:r>
            <a:r>
              <a:rPr lang="en-US" dirty="0">
                <a:solidFill>
                  <a:schemeClr val="bg1"/>
                </a:solidFill>
                <a:latin typeface="Palatino Linotype" panose="02040502050505030304" pitchFamily="18" charset="0"/>
                <a:sym typeface="Wingdings" panose="05000000000000000000" pitchFamily="2" charset="2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Palatino Linotype" panose="02040502050505030304" pitchFamily="18" charset="0"/>
                <a:sym typeface="Wingdings" panose="05000000000000000000" pitchFamily="2" charset="2"/>
              </a:rPr>
              <a:t>TDECat</a:t>
            </a:r>
            <a:r>
              <a:rPr lang="en-US" dirty="0">
                <a:solidFill>
                  <a:schemeClr val="bg1"/>
                </a:solidFill>
                <a:latin typeface="Palatino Linotype" panose="02040502050505030304" pitchFamily="18" charset="0"/>
                <a:sym typeface="Wingdings" panose="05000000000000000000" pitchFamily="2" charset="2"/>
              </a:rPr>
              <a:t> GitHub repository</a:t>
            </a:r>
            <a:endParaRPr lang="en-US" dirty="0">
              <a:solidFill>
                <a:schemeClr val="bg1"/>
              </a:solidFill>
              <a:latin typeface="Palatino Linotype" panose="0204050205050503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70BA6A7-7343-DB91-107D-EB626CB5475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91018" y="5376682"/>
            <a:ext cx="1325563" cy="132556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BF36D78-CCE7-DA5C-80EE-33EDA568FA3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5419" y="6340623"/>
            <a:ext cx="975599" cy="3616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33204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9C7EFBD5-481A-6004-0BF3-62AF1B0161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92216" y="4014641"/>
            <a:ext cx="1017697" cy="1163082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309B958-F733-DBA1-124A-7BCC579FE6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>
                <a:solidFill>
                  <a:schemeClr val="bg1"/>
                </a:solidFill>
                <a:latin typeface="Palatino Linotype" panose="02040502050505030304" pitchFamily="18" charset="0"/>
              </a:rPr>
              <a:t>TDECat</a:t>
            </a:r>
            <a:r>
              <a:rPr lang="en-US" b="1" dirty="0">
                <a:solidFill>
                  <a:schemeClr val="bg1"/>
                </a:solidFill>
                <a:latin typeface="Palatino Linotype" panose="02040502050505030304" pitchFamily="18" charset="0"/>
              </a:rPr>
              <a:t>+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5EEA56-C0B9-72B4-033E-00A9FC0A70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818243"/>
          </a:xfrm>
        </p:spPr>
        <p:txBody>
          <a:bodyPr/>
          <a:lstStyle/>
          <a:p>
            <a:r>
              <a:rPr lang="en-US" b="1" u="sng" dirty="0">
                <a:solidFill>
                  <a:schemeClr val="bg1"/>
                </a:solidFill>
                <a:latin typeface="Palatino Linotype" panose="02040502050505030304" pitchFamily="18" charset="0"/>
              </a:rPr>
              <a:t>Cross correlation with high-energy neutrino events</a:t>
            </a:r>
          </a:p>
          <a:p>
            <a:pPr>
              <a:lnSpc>
                <a:spcPct val="150000"/>
              </a:lnSpc>
            </a:pPr>
            <a:endParaRPr lang="en-US" dirty="0">
              <a:solidFill>
                <a:schemeClr val="bg1"/>
              </a:solidFill>
              <a:latin typeface="Palatino Linotype" panose="02040502050505030304" pitchFamily="18" charset="0"/>
            </a:endParaRPr>
          </a:p>
          <a:p>
            <a:r>
              <a:rPr lang="en-US" dirty="0">
                <a:solidFill>
                  <a:schemeClr val="bg1"/>
                </a:solidFill>
                <a:latin typeface="Palatino Linotype" panose="02040502050505030304" pitchFamily="18" charset="0"/>
              </a:rPr>
              <a:t>Black hole mass estimation</a:t>
            </a:r>
          </a:p>
          <a:p>
            <a:pPr>
              <a:lnSpc>
                <a:spcPct val="150000"/>
              </a:lnSpc>
            </a:pPr>
            <a:endParaRPr lang="en-US" dirty="0">
              <a:solidFill>
                <a:schemeClr val="bg1"/>
              </a:solidFill>
              <a:latin typeface="Palatino Linotype" panose="02040502050505030304" pitchFamily="18" charset="0"/>
            </a:endParaRPr>
          </a:p>
          <a:p>
            <a:r>
              <a:rPr lang="en-US" dirty="0">
                <a:solidFill>
                  <a:schemeClr val="bg1"/>
                </a:solidFill>
                <a:latin typeface="Palatino Linotype" panose="02040502050505030304" pitchFamily="18" charset="0"/>
              </a:rPr>
              <a:t>Host galaxy morphology</a:t>
            </a:r>
          </a:p>
          <a:p>
            <a:pPr>
              <a:lnSpc>
                <a:spcPct val="150000"/>
              </a:lnSpc>
            </a:pPr>
            <a:endParaRPr lang="en-US" dirty="0">
              <a:solidFill>
                <a:schemeClr val="bg1"/>
              </a:solidFill>
              <a:latin typeface="Palatino Linotype" panose="02040502050505030304" pitchFamily="18" charset="0"/>
            </a:endParaRPr>
          </a:p>
          <a:p>
            <a:r>
              <a:rPr lang="en-US" dirty="0">
                <a:solidFill>
                  <a:schemeClr val="bg1"/>
                </a:solidFill>
                <a:latin typeface="Palatino Linotype" panose="02040502050505030304" pitchFamily="18" charset="0"/>
              </a:rPr>
              <a:t>Search for </a:t>
            </a:r>
            <a:r>
              <a:rPr lang="el-GR" dirty="0">
                <a:solidFill>
                  <a:schemeClr val="bg1"/>
                </a:solidFill>
                <a:latin typeface="Palatino Linotype" panose="02040502050505030304" pitchFamily="18" charset="0"/>
              </a:rPr>
              <a:t>γ-</a:t>
            </a:r>
            <a:r>
              <a:rPr lang="en-US" dirty="0">
                <a:solidFill>
                  <a:schemeClr val="bg1"/>
                </a:solidFill>
                <a:latin typeface="Palatino Linotype" panose="02040502050505030304" pitchFamily="18" charset="0"/>
              </a:rPr>
              <a:t>ray emission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C38C395-9183-7B5B-CEE4-58867065CD1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0690" y="2927570"/>
            <a:ext cx="820568" cy="82056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AAF8B41C-2D84-4B7E-20C3-E1501D17D3F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0690" y="4225890"/>
            <a:ext cx="820568" cy="82056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DCA2424C-1EE5-F06E-7C3C-D3BAA374A15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0690" y="5553730"/>
            <a:ext cx="820568" cy="82056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7BC1B84E-5F71-D377-87D5-729B602370F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18350" y="1630951"/>
            <a:ext cx="688471" cy="68847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57B9652-D085-2704-EB61-F8FA018BD8B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61258" y="3196144"/>
            <a:ext cx="1430482" cy="1636995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6BF3FF8-0A73-05E4-FB12-E319A67A091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06821" y="1082347"/>
            <a:ext cx="1430482" cy="1738287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BD8B7D5A-AA58-2227-0DE0-C605758AF32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0111" y="2585056"/>
            <a:ext cx="998461" cy="1163082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9" name="Arrow: Left-Up 18">
            <a:extLst>
              <a:ext uri="{FF2B5EF4-FFF2-40B4-BE49-F238E27FC236}">
                <a16:creationId xmlns:a16="http://schemas.microsoft.com/office/drawing/2014/main" id="{5CFFC81B-9EEE-5568-2554-B4933E48B4FC}"/>
              </a:ext>
            </a:extLst>
          </p:cNvPr>
          <p:cNvSpPr/>
          <p:nvPr/>
        </p:nvSpPr>
        <p:spPr>
          <a:xfrm>
            <a:off x="10080337" y="3337854"/>
            <a:ext cx="950975" cy="888036"/>
          </a:xfrm>
          <a:prstGeom prst="leftUpArrow">
            <a:avLst/>
          </a:prstGeom>
          <a:noFill/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3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41691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04953B-8992-47A2-06F0-C07184C508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AA547C-F715-AE8C-8BDC-3FB220DFBD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bg1"/>
                </a:solidFill>
                <a:latin typeface="Palatino Linotype" panose="02040502050505030304" pitchFamily="18" charset="0"/>
              </a:rPr>
              <a:t>Samples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CDAC573-C94A-A17D-F504-81F5476FFC57}"/>
              </a:ext>
            </a:extLst>
          </p:cNvPr>
          <p:cNvSpPr txBox="1"/>
          <p:nvPr/>
        </p:nvSpPr>
        <p:spPr>
          <a:xfrm>
            <a:off x="520832" y="1690688"/>
            <a:ext cx="535521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u="sng" dirty="0">
                <a:solidFill>
                  <a:schemeClr val="bg1"/>
                </a:solidFill>
                <a:latin typeface="Palatino Linotype" panose="02040502050505030304" pitchFamily="18" charset="0"/>
              </a:rPr>
              <a:t>TDEs</a:t>
            </a:r>
          </a:p>
          <a:p>
            <a:pPr algn="ctr"/>
            <a:endParaRPr lang="en-US" sz="2800" u="sng" dirty="0">
              <a:solidFill>
                <a:schemeClr val="bg1"/>
              </a:solidFill>
              <a:latin typeface="Palatino Linotype" panose="02040502050505030304" pitchFamily="18" charset="0"/>
            </a:endParaRPr>
          </a:p>
          <a:p>
            <a:pPr algn="ctr"/>
            <a:r>
              <a:rPr lang="en-US" sz="2800" dirty="0" err="1">
                <a:solidFill>
                  <a:schemeClr val="bg1"/>
                </a:solidFill>
                <a:latin typeface="Palatino Linotype" panose="02040502050505030304" pitchFamily="18" charset="0"/>
              </a:rPr>
              <a:t>TDECat</a:t>
            </a:r>
            <a:r>
              <a:rPr lang="en-US" sz="2800" dirty="0">
                <a:solidFill>
                  <a:schemeClr val="bg1"/>
                </a:solidFill>
                <a:latin typeface="Palatino Linotype" panose="02040502050505030304" pitchFamily="18" charset="0"/>
              </a:rPr>
              <a:t> </a:t>
            </a:r>
            <a:r>
              <a:rPr lang="en-US" sz="2800" spc="-1" dirty="0">
                <a:solidFill>
                  <a:schemeClr val="bg1"/>
                </a:solidFill>
                <a:latin typeface="Palatino Linotype" panose="02040502050505030304" pitchFamily="18" charset="0"/>
                <a:ea typeface="Noto Sans CJK SC"/>
              </a:rPr>
              <a:t>→</a:t>
            </a:r>
            <a:r>
              <a:rPr lang="en-US" sz="2800" dirty="0">
                <a:solidFill>
                  <a:schemeClr val="bg1"/>
                </a:solidFill>
                <a:latin typeface="Palatino Linotype" panose="02040502050505030304" pitchFamily="18" charset="0"/>
              </a:rPr>
              <a:t> 108 flares between </a:t>
            </a:r>
            <a:r>
              <a:rPr lang="en-US" sz="2800" spc="-1" dirty="0">
                <a:solidFill>
                  <a:schemeClr val="bg1"/>
                </a:solidFill>
                <a:latin typeface="Palatino Linotype" panose="02040502050505030304" pitchFamily="18" charset="0"/>
              </a:rPr>
              <a:t>55056 and 60232 MJD</a:t>
            </a:r>
            <a:r>
              <a:rPr lang="en-US" sz="2800" dirty="0">
                <a:solidFill>
                  <a:schemeClr val="bg1"/>
                </a:solidFill>
                <a:latin typeface="Palatino Linotype" panose="02040502050505030304" pitchFamily="18" charset="0"/>
              </a:rPr>
              <a:t>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AECABF3-B7FA-EB30-297D-26F4C127EB2C}"/>
              </a:ext>
            </a:extLst>
          </p:cNvPr>
          <p:cNvSpPr txBox="1"/>
          <p:nvPr/>
        </p:nvSpPr>
        <p:spPr>
          <a:xfrm>
            <a:off x="6347707" y="1659285"/>
            <a:ext cx="5355210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u="sng" dirty="0">
                <a:solidFill>
                  <a:schemeClr val="bg1"/>
                </a:solidFill>
                <a:latin typeface="Palatino Linotype" panose="02040502050505030304" pitchFamily="18" charset="0"/>
              </a:rPr>
              <a:t>Neutrinos</a:t>
            </a:r>
          </a:p>
          <a:p>
            <a:pPr algn="ctr"/>
            <a:endParaRPr lang="en-US" sz="2800" u="sng" dirty="0">
              <a:solidFill>
                <a:schemeClr val="bg1"/>
              </a:solidFill>
              <a:latin typeface="Palatino Linotype" panose="02040502050505030304" pitchFamily="18" charset="0"/>
            </a:endParaRPr>
          </a:p>
          <a:p>
            <a:pPr algn="ctr"/>
            <a:r>
              <a:rPr lang="en-US" sz="2800" i="1" spc="-1" dirty="0">
                <a:solidFill>
                  <a:schemeClr val="bg1"/>
                </a:solidFill>
                <a:latin typeface="Palatino Linotype" panose="02040502050505030304" pitchFamily="18" charset="0"/>
                <a:ea typeface="Noto Sans CJK SC"/>
              </a:rPr>
              <a:t>356 neutrino events </a:t>
            </a:r>
            <a:r>
              <a:rPr lang="en-US" sz="2800" spc="-1" dirty="0">
                <a:solidFill>
                  <a:schemeClr val="bg1"/>
                </a:solidFill>
                <a:latin typeface="Palatino Linotype" panose="02040502050505030304" pitchFamily="18" charset="0"/>
                <a:ea typeface="Noto Sans CJK SC"/>
              </a:rPr>
              <a:t>→</a:t>
            </a:r>
            <a:r>
              <a:rPr lang="en-US" sz="2800" i="1" spc="-1" dirty="0">
                <a:solidFill>
                  <a:schemeClr val="bg1"/>
                </a:solidFill>
                <a:latin typeface="Palatino Linotype" panose="02040502050505030304" pitchFamily="18" charset="0"/>
                <a:ea typeface="Noto Sans CJK SC"/>
                <a:sym typeface="Wingdings" panose="05000000000000000000" pitchFamily="2" charset="2"/>
              </a:rPr>
              <a:t> </a:t>
            </a:r>
            <a:r>
              <a:rPr lang="en-US" sz="2800" i="1" spc="-1" dirty="0">
                <a:solidFill>
                  <a:schemeClr val="bg1"/>
                </a:solidFill>
                <a:latin typeface="Palatino Linotype" panose="02040502050505030304" pitchFamily="18" charset="0"/>
                <a:ea typeface="Noto Sans CJK SC"/>
              </a:rPr>
              <a:t>IceCat-1 neutrino track events (275 in total; Abbasi et al. 2023) + </a:t>
            </a:r>
            <a:r>
              <a:rPr lang="en-US" sz="2800" spc="-1" dirty="0">
                <a:solidFill>
                  <a:schemeClr val="bg1"/>
                </a:solidFill>
                <a:latin typeface="Palatino Linotype" panose="02040502050505030304" pitchFamily="18" charset="0"/>
                <a:ea typeface="Noto Sans CJK SC"/>
              </a:rPr>
              <a:t>73 neutrinos from updated IceCat-1 + 16 from </a:t>
            </a:r>
            <a:r>
              <a:rPr lang="en-US" sz="2800" i="1" spc="-1" dirty="0">
                <a:solidFill>
                  <a:schemeClr val="bg1"/>
                </a:solidFill>
                <a:latin typeface="Palatino Linotype" panose="02040502050505030304" pitchFamily="18" charset="0"/>
                <a:ea typeface="Noto Sans CJK SC"/>
              </a:rPr>
              <a:t>Abbasi et al. 2022</a:t>
            </a:r>
            <a:endParaRPr lang="en-US" sz="2800" spc="-1" dirty="0">
              <a:solidFill>
                <a:schemeClr val="bg1"/>
              </a:solidFill>
              <a:latin typeface="Palatino Linotype" panose="02040502050505030304" pitchFamily="18" charset="0"/>
            </a:endParaRP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05BE5A1D-A747-E040-C547-C5A8795A1E54}"/>
              </a:ext>
            </a:extLst>
          </p:cNvPr>
          <p:cNvCxnSpPr>
            <a:cxnSpLocks/>
            <a:stCxn id="2" idx="2"/>
          </p:cNvCxnSpPr>
          <p:nvPr/>
        </p:nvCxnSpPr>
        <p:spPr>
          <a:xfrm>
            <a:off x="6096000" y="1690688"/>
            <a:ext cx="0" cy="4187598"/>
          </a:xfrm>
          <a:prstGeom prst="line">
            <a:avLst/>
          </a:prstGeom>
          <a:ln w="34925" cmpd="sng">
            <a:solidFill>
              <a:schemeClr val="accent3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6145084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E574C6-995A-48BA-2FB9-67BA3A79D7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spc="-1" dirty="0" err="1">
                <a:solidFill>
                  <a:schemeClr val="bg1"/>
                </a:solidFill>
                <a:latin typeface="Palatino Linotype" panose="02040502050505030304" pitchFamily="18" charset="0"/>
              </a:rPr>
              <a:t>Spatio</a:t>
            </a:r>
            <a:r>
              <a:rPr lang="en-US" b="1" spc="-1" dirty="0">
                <a:solidFill>
                  <a:schemeClr val="bg1"/>
                </a:solidFill>
                <a:latin typeface="Palatino Linotype" panose="02040502050505030304" pitchFamily="18" charset="0"/>
              </a:rPr>
              <a:t>-temporal</a:t>
            </a:r>
            <a:r>
              <a:rPr lang="en-US" b="1" spc="-1" dirty="0">
                <a:solidFill>
                  <a:schemeClr val="dk1"/>
                </a:solidFill>
                <a:latin typeface="Palatino Linotype" panose="02040502050505030304" pitchFamily="18" charset="0"/>
              </a:rPr>
              <a:t> </a:t>
            </a:r>
            <a:r>
              <a:rPr lang="en-US" b="1" spc="-1" dirty="0">
                <a:solidFill>
                  <a:schemeClr val="bg1"/>
                </a:solidFill>
                <a:latin typeface="Palatino Linotype" panose="02040502050505030304" pitchFamily="18" charset="0"/>
              </a:rPr>
              <a:t>method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633913-AAA1-4E35-4665-2327243A84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Bef>
                <a:spcPts val="1001"/>
              </a:spcBef>
              <a:buClr>
                <a:srgbClr val="000000"/>
              </a:buClr>
              <a:buNone/>
              <a:tabLst>
                <a:tab pos="0" algn="l"/>
              </a:tabLst>
            </a:pPr>
            <a:endParaRPr lang="en-US" u="sng" spc="-1" dirty="0">
              <a:solidFill>
                <a:schemeClr val="bg1"/>
              </a:solidFill>
              <a:latin typeface="Palatino Linotype" panose="02040502050505030304" pitchFamily="18" charset="0"/>
              <a:ea typeface="Noto Sans CJK SC"/>
            </a:endParaRPr>
          </a:p>
          <a:p>
            <a:pPr marL="0" indent="0">
              <a:spcBef>
                <a:spcPts val="1001"/>
              </a:spcBef>
              <a:buClr>
                <a:srgbClr val="000000"/>
              </a:buClr>
              <a:buNone/>
              <a:tabLst>
                <a:tab pos="0" algn="l"/>
              </a:tabLst>
            </a:pPr>
            <a:r>
              <a:rPr lang="en-US" u="sng" spc="-1" dirty="0">
                <a:solidFill>
                  <a:schemeClr val="bg1"/>
                </a:solidFill>
                <a:latin typeface="Palatino Linotype" panose="02040502050505030304" pitchFamily="18" charset="0"/>
                <a:ea typeface="Noto Sans CJK SC"/>
              </a:rPr>
              <a:t>Spatial association</a:t>
            </a:r>
            <a:r>
              <a:rPr lang="en-US" spc="-1" dirty="0">
                <a:solidFill>
                  <a:schemeClr val="bg1"/>
                </a:solidFill>
                <a:latin typeface="Palatino Linotype" panose="02040502050505030304" pitchFamily="18" charset="0"/>
                <a:ea typeface="Noto Sans CJK SC"/>
              </a:rPr>
              <a:t> → cross-correlating TDE coordinates with    	neutrino sky error regions (typically a few deg</a:t>
            </a:r>
            <a:r>
              <a:rPr lang="en-US" spc="-1" baseline="30000" dirty="0">
                <a:solidFill>
                  <a:schemeClr val="bg1"/>
                </a:solidFill>
                <a:latin typeface="Palatino Linotype" panose="02040502050505030304" pitchFamily="18" charset="0"/>
                <a:ea typeface="Noto Sans CJK SC"/>
              </a:rPr>
              <a:t>2</a:t>
            </a:r>
            <a:r>
              <a:rPr lang="en-US" spc="-1" dirty="0">
                <a:solidFill>
                  <a:schemeClr val="bg1"/>
                </a:solidFill>
                <a:latin typeface="Palatino Linotype" panose="02040502050505030304" pitchFamily="18" charset="0"/>
                <a:ea typeface="Noto Sans CJK SC"/>
              </a:rPr>
              <a:t>)</a:t>
            </a:r>
            <a:endParaRPr lang="en-US" spc="-1" dirty="0">
              <a:solidFill>
                <a:schemeClr val="bg1"/>
              </a:solidFill>
              <a:latin typeface="Palatino Linotype" panose="02040502050505030304" pitchFamily="18" charset="0"/>
            </a:endParaRPr>
          </a:p>
          <a:p>
            <a:pPr indent="0">
              <a:spcBef>
                <a:spcPts val="1001"/>
              </a:spcBef>
              <a:buNone/>
              <a:tabLst>
                <a:tab pos="0" algn="l"/>
              </a:tabLst>
            </a:pPr>
            <a:endParaRPr lang="en-US" spc="-1" dirty="0">
              <a:solidFill>
                <a:schemeClr val="bg1"/>
              </a:solidFill>
              <a:latin typeface="Palatino Linotype" panose="02040502050505030304" pitchFamily="18" charset="0"/>
            </a:endParaRPr>
          </a:p>
          <a:p>
            <a:pPr marL="0" indent="0">
              <a:spcBef>
                <a:spcPts val="1001"/>
              </a:spcBef>
              <a:buClr>
                <a:srgbClr val="000000"/>
              </a:buClr>
              <a:buNone/>
              <a:tabLst>
                <a:tab pos="0" algn="l"/>
              </a:tabLst>
            </a:pPr>
            <a:r>
              <a:rPr lang="en-US" u="sng" spc="-1" dirty="0">
                <a:solidFill>
                  <a:schemeClr val="bg1"/>
                </a:solidFill>
                <a:latin typeface="Palatino Linotype" panose="02040502050505030304" pitchFamily="18" charset="0"/>
                <a:ea typeface="Noto Sans CJK SC"/>
              </a:rPr>
              <a:t>Temporal association</a:t>
            </a:r>
            <a:r>
              <a:rPr lang="en-US" spc="-1" dirty="0">
                <a:solidFill>
                  <a:schemeClr val="bg1"/>
                </a:solidFill>
                <a:latin typeface="Palatino Linotype" panose="02040502050505030304" pitchFamily="18" charset="0"/>
                <a:ea typeface="Noto Sans CJK SC"/>
              </a:rPr>
              <a:t> → Activity index (AI) test statistic (TS), either 1 or 0, depending if neutrino arrives within the TDE flare duration</a:t>
            </a:r>
          </a:p>
          <a:p>
            <a:pPr marL="0" indent="0">
              <a:spcBef>
                <a:spcPts val="1001"/>
              </a:spcBef>
              <a:buClr>
                <a:srgbClr val="000000"/>
              </a:buClr>
              <a:buNone/>
              <a:tabLst>
                <a:tab pos="0" algn="l"/>
              </a:tabLst>
            </a:pPr>
            <a:endParaRPr lang="en-US" spc="-1" dirty="0">
              <a:solidFill>
                <a:schemeClr val="bg1"/>
              </a:solidFill>
              <a:latin typeface="Palatino Linotype" panose="02040502050505030304" pitchFamily="18" charset="0"/>
            </a:endParaRPr>
          </a:p>
          <a:p>
            <a:pPr marL="0" indent="0">
              <a:spcBef>
                <a:spcPts val="1001"/>
              </a:spcBef>
              <a:buClr>
                <a:srgbClr val="000000"/>
              </a:buClr>
              <a:buNone/>
              <a:tabLst>
                <a:tab pos="0" algn="l"/>
              </a:tabLst>
            </a:pPr>
            <a:r>
              <a:rPr lang="en-US" u="sng" spc="-1" dirty="0">
                <a:solidFill>
                  <a:schemeClr val="bg1"/>
                </a:solidFill>
                <a:latin typeface="Palatino Linotype" panose="02040502050505030304" pitchFamily="18" charset="0"/>
              </a:rPr>
              <a:t>Weighting scheme</a:t>
            </a:r>
            <a:r>
              <a:rPr lang="en-US" spc="-1" dirty="0">
                <a:solidFill>
                  <a:schemeClr val="bg1"/>
                </a:solidFill>
                <a:latin typeface="Palatino Linotype" panose="02040502050505030304" pitchFamily="18" charset="0"/>
              </a:rPr>
              <a:t> </a:t>
            </a:r>
            <a:r>
              <a:rPr lang="en-US" spc="-1" dirty="0">
                <a:solidFill>
                  <a:schemeClr val="bg1"/>
                </a:solidFill>
                <a:latin typeface="Palatino Linotype" panose="02040502050505030304" pitchFamily="18" charset="0"/>
                <a:ea typeface="Noto Sans CJK SC"/>
              </a:rPr>
              <a:t>→ </a:t>
            </a:r>
            <a:r>
              <a:rPr lang="en-US" u="sng" spc="-1" dirty="0">
                <a:solidFill>
                  <a:schemeClr val="accent1">
                    <a:lumMod val="60000"/>
                    <a:lumOff val="40000"/>
                  </a:schemeClr>
                </a:solidFill>
                <a:latin typeface="Palatino Linotype" panose="02040502050505030304" pitchFamily="18" charset="0"/>
              </a:rPr>
              <a:t>Raw</a:t>
            </a:r>
            <a:r>
              <a:rPr lang="en-US" spc="-1" dirty="0">
                <a:solidFill>
                  <a:schemeClr val="accent1">
                    <a:lumMod val="60000"/>
                    <a:lumOff val="40000"/>
                  </a:schemeClr>
                </a:solidFill>
                <a:latin typeface="Palatino Linotype" panose="02040502050505030304" pitchFamily="18" charset="0"/>
              </a:rPr>
              <a:t> </a:t>
            </a:r>
            <a:r>
              <a:rPr lang="en-US" spc="-1" dirty="0">
                <a:solidFill>
                  <a:schemeClr val="bg1"/>
                </a:solidFill>
                <a:latin typeface="Palatino Linotype" panose="02040502050505030304" pitchFamily="18" charset="0"/>
                <a:ea typeface="Noto Sans CJK SC"/>
              </a:rPr>
              <a:t>and </a:t>
            </a:r>
            <a:r>
              <a:rPr lang="en-US" u="sng" spc="-1" dirty="0">
                <a:solidFill>
                  <a:schemeClr val="accent2">
                    <a:lumMod val="75000"/>
                  </a:schemeClr>
                </a:solidFill>
                <a:latin typeface="Palatino Linotype" panose="02040502050505030304" pitchFamily="18" charset="0"/>
              </a:rPr>
              <a:t>Weighted</a:t>
            </a:r>
            <a:endParaRPr lang="en-US" spc="-1" dirty="0">
              <a:solidFill>
                <a:schemeClr val="bg1"/>
              </a:solidFill>
              <a:latin typeface="Palatino Linotype" panose="02040502050505030304" pitchFamily="18" charset="0"/>
            </a:endParaRPr>
          </a:p>
          <a:p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466948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A79685-F697-C6CF-D66A-EC7D4165A9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0FB405-0357-0D73-AFD2-AD54747F63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spc="-1" dirty="0">
                <a:solidFill>
                  <a:schemeClr val="bg1"/>
                </a:solidFill>
                <a:latin typeface="Palatino Linotype" panose="02040502050505030304" pitchFamily="18" charset="0"/>
              </a:rPr>
              <a:t>Null hypothesis TS distribution</a:t>
            </a:r>
            <a:endParaRPr lang="en-US" dirty="0">
              <a:solidFill>
                <a:schemeClr val="bg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75D5B2A-657F-E819-9A41-5EA40F546FAE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sz="2400" dirty="0">
                    <a:solidFill>
                      <a:schemeClr val="bg1"/>
                    </a:solidFill>
                    <a:latin typeface="Palatino Linotype" panose="02040502050505030304" pitchFamily="18" charset="0"/>
                  </a:rPr>
                  <a:t>Randomize neutrino event RA and arrival time</a:t>
                </a:r>
              </a:p>
              <a:p>
                <a:pPr marL="0" indent="0">
                  <a:buNone/>
                </a:pPr>
                <a:endParaRPr lang="en-US" sz="2400" dirty="0">
                  <a:solidFill>
                    <a:schemeClr val="bg1"/>
                  </a:solidFill>
                  <a:latin typeface="Palatino Linotype" panose="02040502050505030304" pitchFamily="18" charset="0"/>
                </a:endParaRPr>
              </a:p>
              <a:p>
                <a:r>
                  <a:rPr lang="en-US" sz="2400" dirty="0">
                    <a:solidFill>
                      <a:schemeClr val="bg1"/>
                    </a:solidFill>
                    <a:latin typeface="Palatino Linotype" panose="02040502050505030304" pitchFamily="18" charset="0"/>
                  </a:rPr>
                  <a:t>All other parameters are kept the same</a:t>
                </a:r>
              </a:p>
              <a:p>
                <a:endParaRPr lang="en-US" sz="2400" dirty="0">
                  <a:solidFill>
                    <a:schemeClr val="bg1"/>
                  </a:solidFill>
                  <a:latin typeface="Palatino Linotype" panose="02040502050505030304" pitchFamily="18" charset="0"/>
                </a:endParaRPr>
              </a:p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 dirty="0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dirty="0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US" sz="2400" b="0" i="1" dirty="0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5</m:t>
                        </m:r>
                      </m:sup>
                    </m:sSup>
                  </m:oMath>
                </a14:m>
                <a:r>
                  <a:rPr lang="en-US" sz="2400" dirty="0">
                    <a:solidFill>
                      <a:schemeClr val="bg1"/>
                    </a:solidFill>
                    <a:latin typeface="Palatino Linotype" panose="02040502050505030304" pitchFamily="18" charset="0"/>
                  </a:rPr>
                  <a:t> realizations through an MC experiment</a:t>
                </a:r>
              </a:p>
              <a:p>
                <a:endParaRPr lang="en-US" sz="2400" dirty="0">
                  <a:solidFill>
                    <a:schemeClr val="bg1"/>
                  </a:solidFill>
                  <a:latin typeface="Palatino Linotype" panose="020405020505050303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en-US" sz="24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𝑀</m:t>
                          </m:r>
                          <m:r>
                            <a:rPr lang="en-US" sz="24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+1</m:t>
                          </m:r>
                        </m:num>
                        <m:den>
                          <m:r>
                            <a:rPr lang="en-US" sz="24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𝑁</m:t>
                          </m:r>
                          <m:r>
                            <a:rPr lang="en-US" sz="24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+1</m:t>
                          </m:r>
                        </m:den>
                      </m:f>
                      <m:r>
                        <a:rPr lang="en-US" sz="24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sz="2400" dirty="0">
                  <a:solidFill>
                    <a:schemeClr val="bg1"/>
                  </a:solidFill>
                  <a:latin typeface="Palatino Linotype" panose="02040502050505030304" pitchFamily="18" charset="0"/>
                </a:endParaRPr>
              </a:p>
              <a:p>
                <a:pPr marL="0" indent="0">
                  <a:buNone/>
                </a:pPr>
                <a:endParaRPr lang="en-US" sz="2400" dirty="0">
                  <a:solidFill>
                    <a:schemeClr val="bg1"/>
                  </a:solidFill>
                  <a:latin typeface="Palatino Linotype" panose="02040502050505030304" pitchFamily="18" charset="0"/>
                </a:endParaRPr>
              </a:p>
              <a:p>
                <a:pPr marL="0" indent="0">
                  <a:buNone/>
                </a:pPr>
                <a:endParaRPr lang="en-US" sz="2400" dirty="0">
                  <a:solidFill>
                    <a:schemeClr val="bg1"/>
                  </a:solidFill>
                  <a:latin typeface="Palatino Linotype" panose="02040502050505030304" pitchFamily="18" charset="0"/>
                </a:endParaRP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75D5B2A-657F-E819-9A41-5EA40F546FA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812" t="-19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Picture 6">
            <a:extLst>
              <a:ext uri="{FF2B5EF4-FFF2-40B4-BE49-F238E27FC236}">
                <a16:creationId xmlns:a16="http://schemas.microsoft.com/office/drawing/2014/main" id="{C449C547-2C67-AB67-1B77-27BE8618B76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5957" y="3429000"/>
            <a:ext cx="4958518" cy="3305679"/>
          </a:xfrm>
          <a:prstGeom prst="rect">
            <a:avLst/>
          </a:prstGeom>
          <a:effectLst>
            <a:softEdge rad="50800"/>
          </a:effectLst>
        </p:spPr>
      </p:pic>
    </p:spTree>
    <p:extLst>
      <p:ext uri="{BB962C8B-B14F-4D97-AF65-F5344CB8AC3E}">
        <p14:creationId xmlns:p14="http://schemas.microsoft.com/office/powerpoint/2010/main" val="168511505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37FC3B-AB72-0CA0-B4CA-21684AA804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29C513-3321-9965-B412-CAF396468F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spc="-1" dirty="0">
                <a:solidFill>
                  <a:schemeClr val="bg1"/>
                </a:solidFill>
                <a:latin typeface="Palatino Linotype" panose="02040502050505030304" pitchFamily="18" charset="0"/>
              </a:rPr>
              <a:t>In this work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EC9CF8-51D2-8630-5B29-0D01221B4A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1825625"/>
            <a:ext cx="4161817" cy="4351338"/>
          </a:xfrm>
        </p:spPr>
        <p:txBody>
          <a:bodyPr/>
          <a:lstStyle/>
          <a:p>
            <a:pPr algn="just"/>
            <a:r>
              <a:rPr lang="en-US" sz="3200" dirty="0">
                <a:solidFill>
                  <a:schemeClr val="bg1"/>
                </a:solidFill>
                <a:latin typeface="Palatino Linotype" panose="02040502050505030304" pitchFamily="18" charset="0"/>
              </a:rPr>
              <a:t>Simulations</a:t>
            </a:r>
          </a:p>
          <a:p>
            <a:pPr lvl="1" algn="just">
              <a:buFont typeface="Courier New" panose="02070309020205020404" pitchFamily="49" charset="0"/>
              <a:buChar char="o"/>
            </a:pPr>
            <a:r>
              <a:rPr lang="en-US" sz="2800" dirty="0">
                <a:solidFill>
                  <a:schemeClr val="bg1"/>
                </a:solidFill>
                <a:latin typeface="Palatino Linotype" panose="02040502050505030304" pitchFamily="18" charset="0"/>
              </a:rPr>
              <a:t>Correlated</a:t>
            </a:r>
          </a:p>
          <a:p>
            <a:pPr lvl="1" algn="just">
              <a:buFont typeface="Courier New" panose="02070309020205020404" pitchFamily="49" charset="0"/>
              <a:buChar char="o"/>
            </a:pPr>
            <a:r>
              <a:rPr lang="en-US" sz="2800" dirty="0">
                <a:solidFill>
                  <a:schemeClr val="bg1"/>
                </a:solidFill>
                <a:latin typeface="Palatino Linotype" panose="02040502050505030304" pitchFamily="18" charset="0"/>
              </a:rPr>
              <a:t>Random</a:t>
            </a:r>
          </a:p>
          <a:p>
            <a:pPr lvl="1" algn="just">
              <a:buFont typeface="Courier New" panose="02070309020205020404" pitchFamily="49" charset="0"/>
              <a:buChar char="o"/>
            </a:pPr>
            <a:r>
              <a:rPr lang="en-US" sz="2800" dirty="0">
                <a:solidFill>
                  <a:schemeClr val="bg1"/>
                </a:solidFill>
                <a:latin typeface="Palatino Linotype" panose="02040502050505030304" pitchFamily="18" charset="0"/>
              </a:rPr>
              <a:t>Combined</a:t>
            </a:r>
          </a:p>
          <a:p>
            <a:pPr algn="just"/>
            <a:endParaRPr lang="en-US" dirty="0">
              <a:solidFill>
                <a:schemeClr val="bg1"/>
              </a:solidFill>
              <a:latin typeface="Palatino Linotype" panose="02040502050505030304" pitchFamily="18" charset="0"/>
            </a:endParaRP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38A7ED10-E290-978B-7B9F-F4510C6ADFE8}"/>
              </a:ext>
            </a:extLst>
          </p:cNvPr>
          <p:cNvSpPr txBox="1">
            <a:spLocks/>
          </p:cNvSpPr>
          <p:nvPr/>
        </p:nvSpPr>
        <p:spPr>
          <a:xfrm>
            <a:off x="7191984" y="1812722"/>
            <a:ext cx="4161817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3200" dirty="0">
                <a:solidFill>
                  <a:schemeClr val="bg1"/>
                </a:solidFill>
                <a:latin typeface="Palatino Linotype" panose="02040502050505030304" pitchFamily="18" charset="0"/>
              </a:rPr>
              <a:t>Observations</a:t>
            </a:r>
          </a:p>
          <a:p>
            <a:pPr lvl="1" algn="just">
              <a:buFont typeface="Courier New" panose="02070309020205020404" pitchFamily="49" charset="0"/>
              <a:buChar char="o"/>
            </a:pPr>
            <a:r>
              <a:rPr lang="en-US" sz="2800" dirty="0">
                <a:solidFill>
                  <a:schemeClr val="bg1"/>
                </a:solidFill>
                <a:latin typeface="Palatino Linotype" panose="02040502050505030304" pitchFamily="18" charset="0"/>
              </a:rPr>
              <a:t>Sample </a:t>
            </a:r>
          </a:p>
          <a:p>
            <a:pPr lvl="1" algn="just">
              <a:buFont typeface="Courier New" panose="02070309020205020404" pitchFamily="49" charset="0"/>
              <a:buChar char="o"/>
            </a:pPr>
            <a:r>
              <a:rPr lang="en-US" sz="2800" dirty="0">
                <a:solidFill>
                  <a:schemeClr val="bg1"/>
                </a:solidFill>
                <a:latin typeface="Palatino Linotype" panose="02040502050505030304" pitchFamily="18" charset="0"/>
              </a:rPr>
              <a:t>Individual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C07CABEB-80F0-A891-2702-A11F1A6A21E0}"/>
              </a:ext>
            </a:extLst>
          </p:cNvPr>
          <p:cNvCxnSpPr>
            <a:cxnSpLocks/>
          </p:cNvCxnSpPr>
          <p:nvPr/>
        </p:nvCxnSpPr>
        <p:spPr>
          <a:xfrm>
            <a:off x="6096000" y="1690688"/>
            <a:ext cx="0" cy="4233457"/>
          </a:xfrm>
          <a:prstGeom prst="line">
            <a:avLst/>
          </a:prstGeom>
          <a:ln w="34925" cmpd="sng">
            <a:solidFill>
              <a:schemeClr val="accent3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6016576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510EA6-9D03-D86B-2060-1C06A3673C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bg1"/>
                </a:solidFill>
                <a:latin typeface="Palatino Linotype" panose="02040502050505030304" pitchFamily="18" charset="0"/>
              </a:rPr>
              <a:t>Simulations: Setup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89B228B-6B10-D9D6-18C1-2F24BA16BBB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341" r="1318"/>
          <a:stretch>
            <a:fillRect/>
          </a:stretch>
        </p:blipFill>
        <p:spPr>
          <a:xfrm>
            <a:off x="6851822" y="3429000"/>
            <a:ext cx="4501978" cy="3305452"/>
          </a:xfrm>
          <a:prstGeom prst="rect">
            <a:avLst/>
          </a:prstGeom>
          <a:effectLst>
            <a:softEdge rad="25400"/>
          </a:effec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26D6F0B-35A5-192F-B1EE-8B8971FE84CD}"/>
              </a:ext>
            </a:extLst>
          </p:cNvPr>
          <p:cNvSpPr txBox="1"/>
          <p:nvPr/>
        </p:nvSpPr>
        <p:spPr>
          <a:xfrm>
            <a:off x="838200" y="1471473"/>
            <a:ext cx="5875507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u="sng" dirty="0">
                <a:solidFill>
                  <a:schemeClr val="bg1"/>
                </a:solidFill>
                <a:latin typeface="Palatino Linotype" panose="02040502050505030304" pitchFamily="18" charset="0"/>
              </a:rPr>
              <a:t>Datasets</a:t>
            </a:r>
            <a:r>
              <a:rPr lang="en-US" sz="2800" dirty="0">
                <a:solidFill>
                  <a:schemeClr val="bg1"/>
                </a:solidFill>
                <a:latin typeface="Palatino Linotype" panose="02040502050505030304" pitchFamily="18" charset="0"/>
              </a:rPr>
              <a:t> </a:t>
            </a:r>
            <a:r>
              <a:rPr lang="en-US" sz="2800" spc="-1" dirty="0">
                <a:solidFill>
                  <a:schemeClr val="bg1"/>
                </a:solidFill>
                <a:latin typeface="Palatino Linotype" panose="02040502050505030304" pitchFamily="18" charset="0"/>
                <a:ea typeface="Noto Sans CJK SC"/>
              </a:rPr>
              <a:t>→</a:t>
            </a:r>
            <a:r>
              <a:rPr lang="en-US" sz="2800" dirty="0">
                <a:solidFill>
                  <a:schemeClr val="bg1"/>
                </a:solidFill>
                <a:latin typeface="Palatino Linotype" panose="02040502050505030304" pitchFamily="18" charset="0"/>
                <a:sym typeface="Wingdings" panose="05000000000000000000" pitchFamily="2" charset="2"/>
              </a:rPr>
              <a:t> real neutrino data and mock TDE data</a:t>
            </a:r>
          </a:p>
          <a:p>
            <a:endParaRPr lang="en-US" sz="2800" dirty="0">
              <a:solidFill>
                <a:schemeClr val="bg1"/>
              </a:solidFill>
              <a:latin typeface="Palatino Linotype" panose="02040502050505030304" pitchFamily="18" charset="0"/>
              <a:sym typeface="Wingdings" panose="05000000000000000000" pitchFamily="2" charset="2"/>
            </a:endParaRPr>
          </a:p>
          <a:p>
            <a:r>
              <a:rPr lang="en-US" sz="2800" u="sng" dirty="0">
                <a:solidFill>
                  <a:schemeClr val="bg1"/>
                </a:solidFill>
                <a:latin typeface="Palatino Linotype" panose="02040502050505030304" pitchFamily="18" charset="0"/>
                <a:sym typeface="Wingdings" panose="05000000000000000000" pitchFamily="2" charset="2"/>
              </a:rPr>
              <a:t>Timescales</a:t>
            </a:r>
            <a:r>
              <a:rPr lang="en-US" sz="2800" dirty="0">
                <a:solidFill>
                  <a:schemeClr val="bg1"/>
                </a:solidFill>
                <a:latin typeface="Palatino Linotype" panose="02040502050505030304" pitchFamily="18" charset="0"/>
                <a:sym typeface="Wingdings" panose="05000000000000000000" pitchFamily="2" charset="2"/>
              </a:rPr>
              <a:t> </a:t>
            </a:r>
            <a:r>
              <a:rPr lang="en-US" sz="2800" spc="-1" dirty="0">
                <a:solidFill>
                  <a:schemeClr val="bg1"/>
                </a:solidFill>
                <a:latin typeface="Palatino Linotype" panose="02040502050505030304" pitchFamily="18" charset="0"/>
                <a:ea typeface="Noto Sans CJK SC"/>
              </a:rPr>
              <a:t>→</a:t>
            </a:r>
            <a:r>
              <a:rPr lang="en-US" sz="2800" dirty="0">
                <a:solidFill>
                  <a:schemeClr val="bg1"/>
                </a:solidFill>
                <a:latin typeface="Palatino Linotype" panose="02040502050505030304" pitchFamily="18" charset="0"/>
                <a:sym typeface="Wingdings" panose="05000000000000000000" pitchFamily="2" charset="2"/>
              </a:rPr>
              <a:t> Generated from </a:t>
            </a:r>
            <a:r>
              <a:rPr lang="en-US" sz="2800" i="1" dirty="0">
                <a:solidFill>
                  <a:schemeClr val="bg1"/>
                </a:solidFill>
                <a:latin typeface="Palatino Linotype" panose="02040502050505030304" pitchFamily="18" charset="0"/>
                <a:sym typeface="Wingdings" panose="05000000000000000000" pitchFamily="2" charset="2"/>
              </a:rPr>
              <a:t>Langis et al. 2025 </a:t>
            </a:r>
            <a:r>
              <a:rPr lang="en-US" sz="2800" dirty="0">
                <a:solidFill>
                  <a:schemeClr val="bg1"/>
                </a:solidFill>
                <a:latin typeface="Palatino Linotype" panose="02040502050505030304" pitchFamily="18" charset="0"/>
                <a:sym typeface="Wingdings" panose="05000000000000000000" pitchFamily="2" charset="2"/>
              </a:rPr>
              <a:t>(in press)</a:t>
            </a:r>
          </a:p>
          <a:p>
            <a:endParaRPr lang="en-US" sz="2800" u="sng" dirty="0">
              <a:solidFill>
                <a:schemeClr val="bg1"/>
              </a:solidFill>
              <a:latin typeface="Palatino Linotype" panose="02040502050505030304" pitchFamily="18" charset="0"/>
            </a:endParaRPr>
          </a:p>
          <a:p>
            <a:r>
              <a:rPr lang="en-US" sz="2800" u="sng" dirty="0">
                <a:solidFill>
                  <a:schemeClr val="bg1"/>
                </a:solidFill>
                <a:latin typeface="Palatino Linotype" panose="02040502050505030304" pitchFamily="18" charset="0"/>
              </a:rPr>
              <a:t>Correlated</a:t>
            </a:r>
            <a:r>
              <a:rPr lang="en-US" sz="2800" dirty="0">
                <a:solidFill>
                  <a:schemeClr val="bg1"/>
                </a:solidFill>
                <a:latin typeface="Palatino Linotype" panose="02040502050505030304" pitchFamily="18" charset="0"/>
              </a:rPr>
              <a:t> </a:t>
            </a:r>
            <a:r>
              <a:rPr lang="en-US" sz="2800" spc="-1" dirty="0">
                <a:solidFill>
                  <a:schemeClr val="bg1"/>
                </a:solidFill>
                <a:latin typeface="Palatino Linotype" panose="02040502050505030304" pitchFamily="18" charset="0"/>
                <a:ea typeface="Noto Sans CJK SC"/>
              </a:rPr>
              <a:t>→</a:t>
            </a:r>
            <a:r>
              <a:rPr lang="en-US" sz="2800" dirty="0">
                <a:solidFill>
                  <a:schemeClr val="bg1"/>
                </a:solidFill>
                <a:latin typeface="Palatino Linotype" panose="02040502050505030304" pitchFamily="18" charset="0"/>
                <a:sym typeface="Wingdings" panose="05000000000000000000" pitchFamily="2" charset="2"/>
              </a:rPr>
              <a:t> forced spatiotemporal associations of neutrinos with TDEs</a:t>
            </a:r>
          </a:p>
          <a:p>
            <a:endParaRPr lang="en-US" sz="2800" dirty="0">
              <a:solidFill>
                <a:schemeClr val="bg1"/>
              </a:solidFill>
              <a:latin typeface="Palatino Linotype" panose="02040502050505030304" pitchFamily="18" charset="0"/>
              <a:sym typeface="Wingdings" panose="05000000000000000000" pitchFamily="2" charset="2"/>
            </a:endParaRPr>
          </a:p>
          <a:p>
            <a:r>
              <a:rPr lang="en-US" sz="2800" u="sng" dirty="0">
                <a:solidFill>
                  <a:schemeClr val="bg1"/>
                </a:solidFill>
                <a:latin typeface="Palatino Linotype" panose="02040502050505030304" pitchFamily="18" charset="0"/>
                <a:sym typeface="Wingdings" panose="05000000000000000000" pitchFamily="2" charset="2"/>
              </a:rPr>
              <a:t>Random</a:t>
            </a:r>
            <a:r>
              <a:rPr lang="en-US" sz="2800" dirty="0">
                <a:solidFill>
                  <a:schemeClr val="bg1"/>
                </a:solidFill>
                <a:latin typeface="Palatino Linotype" panose="02040502050505030304" pitchFamily="18" charset="0"/>
                <a:sym typeface="Wingdings" panose="05000000000000000000" pitchFamily="2" charset="2"/>
              </a:rPr>
              <a:t> </a:t>
            </a:r>
            <a:r>
              <a:rPr lang="en-US" sz="2800" spc="-1" dirty="0">
                <a:solidFill>
                  <a:schemeClr val="bg1"/>
                </a:solidFill>
                <a:latin typeface="Palatino Linotype" panose="02040502050505030304" pitchFamily="18" charset="0"/>
                <a:ea typeface="Noto Sans CJK SC"/>
              </a:rPr>
              <a:t>→</a:t>
            </a:r>
            <a:r>
              <a:rPr lang="en-US" sz="2800" dirty="0">
                <a:solidFill>
                  <a:schemeClr val="bg1"/>
                </a:solidFill>
                <a:latin typeface="Palatino Linotype" panose="02040502050505030304" pitchFamily="18" charset="0"/>
                <a:sym typeface="Wingdings" panose="05000000000000000000" pitchFamily="2" charset="2"/>
              </a:rPr>
              <a:t> random TDE mock TDE data</a:t>
            </a:r>
          </a:p>
          <a:p>
            <a:endParaRPr lang="en-US" sz="2800" dirty="0">
              <a:solidFill>
                <a:schemeClr val="bg1"/>
              </a:solidFill>
              <a:latin typeface="Palatino Linotype" panose="02040502050505030304" pitchFamily="18" charset="0"/>
              <a:sym typeface="Wingdings" panose="05000000000000000000" pitchFamily="2" charset="2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FC94362-91C5-4F7B-CBEC-C2D4E7405FC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659"/>
          <a:stretch>
            <a:fillRect/>
          </a:stretch>
        </p:blipFill>
        <p:spPr>
          <a:xfrm>
            <a:off x="6851822" y="209134"/>
            <a:ext cx="4501978" cy="3305452"/>
          </a:xfrm>
          <a:prstGeom prst="rect">
            <a:avLst/>
          </a:prstGeom>
          <a:effectLst>
            <a:softEdge rad="25400"/>
          </a:effectLst>
        </p:spPr>
      </p:pic>
    </p:spTree>
    <p:extLst>
      <p:ext uri="{BB962C8B-B14F-4D97-AF65-F5344CB8AC3E}">
        <p14:creationId xmlns:p14="http://schemas.microsoft.com/office/powerpoint/2010/main" val="392693229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8AFAA3-E87E-9384-A521-B433326E18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B13594-41C4-E248-1731-290B8FFDE0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bg1"/>
                </a:solidFill>
                <a:latin typeface="Palatino Linotype" panose="02040502050505030304" pitchFamily="18" charset="0"/>
              </a:rPr>
              <a:t>Correlated simulations: Results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DEEECE-F188-87A6-7EC5-F2DD222F3B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33081"/>
            <a:ext cx="6117077" cy="4351338"/>
          </a:xfrm>
        </p:spPr>
        <p:txBody>
          <a:bodyPr>
            <a:normAutofit/>
          </a:bodyPr>
          <a:lstStyle/>
          <a:p>
            <a:r>
              <a:rPr lang="en-US" sz="2400" dirty="0">
                <a:solidFill>
                  <a:schemeClr val="bg1"/>
                </a:solidFill>
                <a:latin typeface="Palatino Linotype" panose="02040502050505030304" pitchFamily="18" charset="0"/>
              </a:rPr>
              <a:t>Which ones are astrophysical ? </a:t>
            </a:r>
          </a:p>
          <a:p>
            <a:endParaRPr lang="en-US" sz="2400" dirty="0">
              <a:solidFill>
                <a:schemeClr val="bg1"/>
              </a:solidFill>
              <a:latin typeface="Palatino Linotype" panose="02040502050505030304" pitchFamily="18" charset="0"/>
            </a:endParaRPr>
          </a:p>
          <a:p>
            <a:r>
              <a:rPr lang="en-US" sz="2400" dirty="0">
                <a:solidFill>
                  <a:schemeClr val="bg1"/>
                </a:solidFill>
                <a:latin typeface="Palatino Linotype" panose="02040502050505030304" pitchFamily="18" charset="0"/>
              </a:rPr>
              <a:t>Signalness </a:t>
            </a:r>
            <a:r>
              <a:rPr lang="en-US" sz="2400" spc="-1" dirty="0">
                <a:solidFill>
                  <a:schemeClr val="bg1"/>
                </a:solidFill>
                <a:latin typeface="Palatino Linotype" panose="02040502050505030304" pitchFamily="18" charset="0"/>
                <a:ea typeface="Noto Sans CJK SC"/>
              </a:rPr>
              <a:t>→</a:t>
            </a:r>
            <a:r>
              <a:rPr lang="en-US" sz="2400" dirty="0">
                <a:solidFill>
                  <a:schemeClr val="bg1"/>
                </a:solidFill>
                <a:latin typeface="Palatino Linotype" panose="02040502050505030304" pitchFamily="18" charset="0"/>
                <a:sym typeface="Wingdings" panose="05000000000000000000" pitchFamily="2" charset="2"/>
              </a:rPr>
              <a:t> draw x randomly from [0,1) and compare with the real </a:t>
            </a:r>
            <a:r>
              <a:rPr lang="en-US" sz="2400" dirty="0" err="1">
                <a:solidFill>
                  <a:schemeClr val="bg1"/>
                </a:solidFill>
                <a:latin typeface="Palatino Linotype" panose="02040502050505030304" pitchFamily="18" charset="0"/>
                <a:sym typeface="Wingdings" panose="05000000000000000000" pitchFamily="2" charset="2"/>
              </a:rPr>
              <a:t>signalness</a:t>
            </a:r>
            <a:r>
              <a:rPr lang="en-US" sz="2400" dirty="0">
                <a:solidFill>
                  <a:schemeClr val="bg1"/>
                </a:solidFill>
                <a:latin typeface="Palatino Linotype" panose="02040502050505030304" pitchFamily="18" charset="0"/>
                <a:sym typeface="Wingdings" panose="05000000000000000000" pitchFamily="2" charset="2"/>
              </a:rPr>
              <a:t> of the neutrino events, S</a:t>
            </a:r>
          </a:p>
          <a:p>
            <a:endParaRPr lang="en-US" sz="2400" dirty="0">
              <a:solidFill>
                <a:schemeClr val="bg1"/>
              </a:solidFill>
              <a:latin typeface="Palatino Linotype" panose="02040502050505030304" pitchFamily="18" charset="0"/>
              <a:sym typeface="Wingdings" panose="05000000000000000000" pitchFamily="2" charset="2"/>
            </a:endParaRPr>
          </a:p>
          <a:p>
            <a:r>
              <a:rPr lang="en-US" sz="2400" dirty="0">
                <a:solidFill>
                  <a:schemeClr val="bg1"/>
                </a:solidFill>
                <a:latin typeface="Palatino Linotype" panose="02040502050505030304" pitchFamily="18" charset="0"/>
                <a:sym typeface="Wingdings" panose="05000000000000000000" pitchFamily="2" charset="2"/>
              </a:rPr>
              <a:t>If S &gt; x then the event is astrophysical</a:t>
            </a:r>
          </a:p>
          <a:p>
            <a:pPr marL="0" indent="0">
              <a:buNone/>
            </a:pPr>
            <a:endParaRPr lang="en-US" sz="2400" dirty="0">
              <a:solidFill>
                <a:schemeClr val="bg1"/>
              </a:solidFill>
              <a:latin typeface="Palatino Linotype" panose="02040502050505030304" pitchFamily="18" charset="0"/>
              <a:sym typeface="Wingdings" panose="05000000000000000000" pitchFamily="2" charset="2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8899191-3319-BEF9-2DF7-C58C7C73F7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49010" y="2033081"/>
            <a:ext cx="4805181" cy="3593791"/>
          </a:xfrm>
          <a:prstGeom prst="rect">
            <a:avLst/>
          </a:prstGeom>
          <a:effectLst>
            <a:softEdge rad="12700"/>
          </a:effectLst>
        </p:spPr>
      </p:pic>
    </p:spTree>
    <p:extLst>
      <p:ext uri="{BB962C8B-B14F-4D97-AF65-F5344CB8AC3E}">
        <p14:creationId xmlns:p14="http://schemas.microsoft.com/office/powerpoint/2010/main" val="42533298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B37050-2ABC-3D46-C763-B469B2C148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bg1"/>
                </a:solidFill>
                <a:latin typeface="Palatino Linotype" panose="02040502050505030304" pitchFamily="18" charset="0"/>
              </a:rPr>
              <a:t>Required associations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AB9A3024-CB97-9330-9D8A-C21372B7A5D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40102" y="467038"/>
            <a:ext cx="4826541" cy="5923924"/>
          </a:xfrm>
          <a:prstGeom prst="rect">
            <a:avLst/>
          </a:prstGeom>
          <a:effectLst>
            <a:softEdge rad="38100"/>
          </a:effec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BFA303A-81F7-4350-D9A2-2C4D7D1CB8A0}"/>
              </a:ext>
            </a:extLst>
          </p:cNvPr>
          <p:cNvSpPr txBox="1"/>
          <p:nvPr/>
        </p:nvSpPr>
        <p:spPr>
          <a:xfrm>
            <a:off x="838199" y="1546698"/>
            <a:ext cx="5924342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endParaRPr lang="en-US" sz="2400" dirty="0">
              <a:solidFill>
                <a:schemeClr val="bg1"/>
              </a:solidFill>
              <a:latin typeface="Palatino Linotype" panose="02040502050505030304" pitchFamily="18" charset="0"/>
            </a:endParaRPr>
          </a:p>
          <a:p>
            <a:r>
              <a:rPr lang="en-US" sz="2400" dirty="0">
                <a:solidFill>
                  <a:schemeClr val="bg1"/>
                </a:solidFill>
                <a:latin typeface="Palatino Linotype" panose="02040502050505030304" pitchFamily="18" charset="0"/>
              </a:rPr>
              <a:t>Start from 108 associations and remove 1 association each time until the samples are random</a:t>
            </a:r>
          </a:p>
          <a:p>
            <a:endParaRPr lang="en-US" sz="2400" dirty="0">
              <a:solidFill>
                <a:schemeClr val="bg1"/>
              </a:solidFill>
              <a:latin typeface="Palatino Linotype" panose="02040502050505030304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400" dirty="0">
              <a:solidFill>
                <a:schemeClr val="bg1"/>
              </a:solidFill>
              <a:latin typeface="Palatino Linotype" panose="02040502050505030304" pitchFamily="18" charset="0"/>
            </a:endParaRPr>
          </a:p>
          <a:p>
            <a:r>
              <a:rPr lang="en-US" sz="2400" u="sng" spc="-1" dirty="0">
                <a:solidFill>
                  <a:schemeClr val="accent1">
                    <a:lumMod val="60000"/>
                    <a:lumOff val="40000"/>
                  </a:schemeClr>
                </a:solidFill>
                <a:latin typeface="Palatino Linotype" panose="02040502050505030304" pitchFamily="18" charset="0"/>
              </a:rPr>
              <a:t>Raw</a:t>
            </a:r>
            <a:r>
              <a:rPr lang="en-US" sz="2400" spc="-1" dirty="0">
                <a:solidFill>
                  <a:schemeClr val="accent1">
                    <a:lumMod val="60000"/>
                    <a:lumOff val="40000"/>
                  </a:schemeClr>
                </a:solidFill>
                <a:latin typeface="Palatino Linotype" panose="02040502050505030304" pitchFamily="18" charset="0"/>
              </a:rPr>
              <a:t> </a:t>
            </a:r>
            <a:r>
              <a:rPr lang="en-US" sz="2400" dirty="0">
                <a:solidFill>
                  <a:schemeClr val="bg1"/>
                </a:solidFill>
                <a:latin typeface="Palatino Linotype" panose="02040502050505030304" pitchFamily="18" charset="0"/>
              </a:rPr>
              <a:t>: 9 simulated associations for 4</a:t>
            </a:r>
            <a:r>
              <a:rPr lang="el-GR" sz="2400" i="1" dirty="0">
                <a:solidFill>
                  <a:schemeClr val="bg1"/>
                </a:solidFill>
                <a:latin typeface="Palatino Linotype" panose="02040502050505030304" pitchFamily="18" charset="0"/>
              </a:rPr>
              <a:t>σ</a:t>
            </a:r>
            <a:endParaRPr lang="en-US" sz="2400" i="1" dirty="0">
              <a:solidFill>
                <a:schemeClr val="bg1"/>
              </a:solidFill>
              <a:latin typeface="Palatino Linotype" panose="02040502050505030304" pitchFamily="18" charset="0"/>
            </a:endParaRPr>
          </a:p>
          <a:p>
            <a:endParaRPr lang="en-US" sz="2400" dirty="0">
              <a:solidFill>
                <a:schemeClr val="bg1"/>
              </a:solidFill>
              <a:latin typeface="Palatino Linotype" panose="02040502050505030304" pitchFamily="18" charset="0"/>
            </a:endParaRPr>
          </a:p>
          <a:p>
            <a:r>
              <a:rPr lang="en-US" sz="2400" u="sng" spc="-1" dirty="0">
                <a:solidFill>
                  <a:schemeClr val="accent2">
                    <a:lumMod val="75000"/>
                  </a:schemeClr>
                </a:solidFill>
                <a:latin typeface="Palatino Linotype" panose="02040502050505030304" pitchFamily="18" charset="0"/>
              </a:rPr>
              <a:t>Weighted</a:t>
            </a:r>
            <a:r>
              <a:rPr lang="en-US" sz="2400" spc="-1" dirty="0">
                <a:solidFill>
                  <a:schemeClr val="accent2">
                    <a:lumMod val="75000"/>
                  </a:schemeClr>
                </a:solidFill>
                <a:latin typeface="Palatino Linotype" panose="02040502050505030304" pitchFamily="18" charset="0"/>
              </a:rPr>
              <a:t> </a:t>
            </a:r>
            <a:r>
              <a:rPr lang="en-US" sz="2400" dirty="0">
                <a:solidFill>
                  <a:schemeClr val="bg1"/>
                </a:solidFill>
                <a:latin typeface="Palatino Linotype" panose="02040502050505030304" pitchFamily="18" charset="0"/>
              </a:rPr>
              <a:t>: 6 simulated associations for 4</a:t>
            </a:r>
            <a:r>
              <a:rPr lang="el-GR" sz="2400" i="1" dirty="0">
                <a:solidFill>
                  <a:schemeClr val="bg1"/>
                </a:solidFill>
                <a:latin typeface="Palatino Linotype" panose="02040502050505030304" pitchFamily="18" charset="0"/>
              </a:rPr>
              <a:t>σ</a:t>
            </a:r>
            <a:endParaRPr lang="en-US" sz="2400" i="1" dirty="0">
              <a:solidFill>
                <a:schemeClr val="bg1"/>
              </a:solidFill>
              <a:latin typeface="Palatino Linotype" panose="02040502050505030304" pitchFamily="18" charset="0"/>
            </a:endParaRPr>
          </a:p>
          <a:p>
            <a:endParaRPr lang="en-US" sz="2400" dirty="0">
              <a:solidFill>
                <a:schemeClr val="bg1"/>
              </a:solidFill>
              <a:latin typeface="Palatino Linotype" panose="02040502050505030304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400" dirty="0">
              <a:solidFill>
                <a:schemeClr val="bg1"/>
              </a:solidFill>
              <a:latin typeface="Palatino Linotype" panose="020405020505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5951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366C4B-11B0-C906-3045-330B8D1312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spc="-1" dirty="0">
                <a:solidFill>
                  <a:schemeClr val="bg1"/>
                </a:solidFill>
                <a:latin typeface="Palatino Linotype" panose="02040502050505030304" pitchFamily="18" charset="0"/>
              </a:rPr>
              <a:t>Observed: Statistical association? 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35DF2C-4834-F29A-3780-C7C62A6084F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spcBef>
                <a:spcPts val="1001"/>
              </a:spcBef>
              <a:tabLst>
                <a:tab pos="0" algn="l"/>
              </a:tabLst>
            </a:pPr>
            <a:endParaRPr lang="en-US" sz="2400" u="sng" spc="-1" dirty="0">
              <a:solidFill>
                <a:schemeClr val="bg1"/>
              </a:solidFill>
              <a:latin typeface="Palatino Linotype" panose="02040502050505030304" pitchFamily="18" charset="0"/>
            </a:endParaRPr>
          </a:p>
          <a:p>
            <a:pPr>
              <a:spcBef>
                <a:spcPts val="1001"/>
              </a:spcBef>
              <a:tabLst>
                <a:tab pos="0" algn="l"/>
              </a:tabLst>
            </a:pPr>
            <a:r>
              <a:rPr lang="en-US" sz="2400" u="sng" spc="-1" dirty="0">
                <a:solidFill>
                  <a:schemeClr val="accent1">
                    <a:lumMod val="60000"/>
                    <a:lumOff val="40000"/>
                  </a:schemeClr>
                </a:solidFill>
                <a:latin typeface="Palatino Linotype" panose="02040502050505030304" pitchFamily="18" charset="0"/>
              </a:rPr>
              <a:t>Raw</a:t>
            </a:r>
            <a:r>
              <a:rPr lang="en-US" sz="2400" spc="-1" dirty="0">
                <a:solidFill>
                  <a:schemeClr val="bg1"/>
                </a:solidFill>
                <a:latin typeface="Palatino Linotype" panose="02040502050505030304" pitchFamily="18" charset="0"/>
              </a:rPr>
              <a:t>: global AI TS = 2 </a:t>
            </a:r>
            <a:r>
              <a:rPr lang="en-US" sz="2400" spc="-1" dirty="0">
                <a:solidFill>
                  <a:schemeClr val="bg1"/>
                </a:solidFill>
                <a:latin typeface="Palatino Linotype" panose="02040502050505030304" pitchFamily="18" charset="0"/>
                <a:ea typeface="Noto Sans CJK SC"/>
              </a:rPr>
              <a:t>→</a:t>
            </a:r>
            <a:r>
              <a:rPr lang="en-US" sz="2400" spc="-1" dirty="0">
                <a:solidFill>
                  <a:schemeClr val="bg1"/>
                </a:solidFill>
                <a:latin typeface="Palatino Linotype" panose="02040502050505030304" pitchFamily="18" charset="0"/>
                <a:sym typeface="Wingdings" panose="05000000000000000000" pitchFamily="2" charset="2"/>
              </a:rPr>
              <a:t> </a:t>
            </a:r>
            <a:r>
              <a:rPr lang="en-US" sz="2400" spc="-1" dirty="0">
                <a:solidFill>
                  <a:schemeClr val="bg1"/>
                </a:solidFill>
                <a:latin typeface="Palatino Linotype" panose="02040502050505030304" pitchFamily="18" charset="0"/>
              </a:rPr>
              <a:t>p=0.51</a:t>
            </a:r>
          </a:p>
          <a:p>
            <a:pPr marL="0" indent="0">
              <a:spcBef>
                <a:spcPts val="1001"/>
              </a:spcBef>
              <a:buNone/>
              <a:tabLst>
                <a:tab pos="0" algn="l"/>
              </a:tabLst>
            </a:pPr>
            <a:r>
              <a:rPr lang="en-US" sz="2400" spc="-1" dirty="0">
                <a:solidFill>
                  <a:schemeClr val="bg1"/>
                </a:solidFill>
                <a:latin typeface="Palatino Linotype" panose="02040502050505030304" pitchFamily="18" charset="0"/>
              </a:rPr>
              <a:t> </a:t>
            </a:r>
          </a:p>
          <a:p>
            <a:pPr marL="0" indent="0">
              <a:spcBef>
                <a:spcPts val="1001"/>
              </a:spcBef>
              <a:buNone/>
              <a:tabLst>
                <a:tab pos="0" algn="l"/>
              </a:tabLst>
            </a:pPr>
            <a:endParaRPr lang="en-US" sz="2400" spc="-1" dirty="0">
              <a:solidFill>
                <a:schemeClr val="bg1"/>
              </a:solidFill>
              <a:latin typeface="Palatino Linotype" panose="02040502050505030304" pitchFamily="18" charset="0"/>
            </a:endParaRPr>
          </a:p>
          <a:p>
            <a:pPr marL="0" indent="0">
              <a:spcBef>
                <a:spcPts val="1001"/>
              </a:spcBef>
              <a:buNone/>
              <a:tabLst>
                <a:tab pos="0" algn="l"/>
              </a:tabLst>
            </a:pPr>
            <a:endParaRPr lang="en-US" sz="2400" spc="-1" dirty="0">
              <a:solidFill>
                <a:schemeClr val="bg1"/>
              </a:solidFill>
              <a:latin typeface="Palatino Linotype" panose="02040502050505030304" pitchFamily="18" charset="0"/>
            </a:endParaRPr>
          </a:p>
          <a:p>
            <a:pPr>
              <a:spcBef>
                <a:spcPts val="1001"/>
              </a:spcBef>
              <a:tabLst>
                <a:tab pos="0" algn="l"/>
              </a:tabLst>
            </a:pPr>
            <a:r>
              <a:rPr lang="en-US" sz="2400" u="sng" spc="-1" dirty="0">
                <a:solidFill>
                  <a:schemeClr val="accent2">
                    <a:lumMod val="75000"/>
                  </a:schemeClr>
                </a:solidFill>
                <a:latin typeface="Palatino Linotype" panose="02040502050505030304" pitchFamily="18" charset="0"/>
              </a:rPr>
              <a:t>Weighted</a:t>
            </a:r>
            <a:r>
              <a:rPr lang="en-US" sz="2400" spc="-1" dirty="0">
                <a:solidFill>
                  <a:schemeClr val="bg1"/>
                </a:solidFill>
                <a:latin typeface="Palatino Linotype" panose="02040502050505030304" pitchFamily="18" charset="0"/>
              </a:rPr>
              <a:t>: global AI TS = 0.196 </a:t>
            </a:r>
            <a:r>
              <a:rPr lang="en-US" sz="2400" spc="-1" dirty="0">
                <a:solidFill>
                  <a:schemeClr val="bg1"/>
                </a:solidFill>
                <a:latin typeface="Palatino Linotype" panose="02040502050505030304" pitchFamily="18" charset="0"/>
                <a:ea typeface="Noto Sans CJK SC"/>
              </a:rPr>
              <a:t>→</a:t>
            </a:r>
            <a:r>
              <a:rPr lang="en-US" sz="2400" spc="-1" dirty="0">
                <a:solidFill>
                  <a:schemeClr val="bg1"/>
                </a:solidFill>
                <a:latin typeface="Palatino Linotype" panose="02040502050505030304" pitchFamily="18" charset="0"/>
                <a:sym typeface="Wingdings" panose="05000000000000000000" pitchFamily="2" charset="2"/>
              </a:rPr>
              <a:t> </a:t>
            </a:r>
            <a:r>
              <a:rPr lang="en-US" sz="2400" spc="-1" dirty="0">
                <a:solidFill>
                  <a:schemeClr val="bg1"/>
                </a:solidFill>
                <a:latin typeface="Palatino Linotype" panose="02040502050505030304" pitchFamily="18" charset="0"/>
              </a:rPr>
              <a:t>p=0.85</a:t>
            </a:r>
          </a:p>
          <a:p>
            <a:endParaRPr lang="en-US" sz="2400" dirty="0">
              <a:solidFill>
                <a:schemeClr val="bg1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ED30D9F-68DA-C60D-8F09-0DF634081B9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0766" y="1437287"/>
            <a:ext cx="5311234" cy="3983426"/>
          </a:xfrm>
          <a:prstGeom prst="rect">
            <a:avLst/>
          </a:prstGeom>
          <a:effectLst>
            <a:softEdge rad="38100"/>
          </a:effectLst>
        </p:spPr>
      </p:pic>
    </p:spTree>
    <p:extLst>
      <p:ext uri="{BB962C8B-B14F-4D97-AF65-F5344CB8AC3E}">
        <p14:creationId xmlns:p14="http://schemas.microsoft.com/office/powerpoint/2010/main" val="345799266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C37DFE-669B-455A-458A-9A2503A5B9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bg1"/>
                </a:solidFill>
                <a:latin typeface="Palatino Linotype" panose="02040502050505030304" pitchFamily="18" charset="0"/>
              </a:rPr>
              <a:t>Random simulations: Results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364BC9C9-8F32-2976-0940-6DD37637F79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4426" y="2517887"/>
            <a:ext cx="10063148" cy="4103043"/>
          </a:xfrm>
          <a:prstGeom prst="rect">
            <a:avLst/>
          </a:prstGeom>
          <a:effectLst>
            <a:softEdge rad="50800"/>
          </a:effec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DFFC0E8-EF50-0F60-682D-D3AC174795F9}"/>
              </a:ext>
            </a:extLst>
          </p:cNvPr>
          <p:cNvSpPr txBox="1"/>
          <p:nvPr/>
        </p:nvSpPr>
        <p:spPr>
          <a:xfrm>
            <a:off x="838200" y="1873455"/>
            <a:ext cx="78777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  <a:latin typeface="Palatino Linotype" panose="02040502050505030304" pitchFamily="18" charset="0"/>
              </a:rPr>
              <a:t>1000 simulated random data sets </a:t>
            </a:r>
            <a:r>
              <a:rPr lang="en-US" sz="2400" spc="-1" dirty="0">
                <a:solidFill>
                  <a:schemeClr val="bg1"/>
                </a:solidFill>
                <a:latin typeface="Palatino Linotype" panose="02040502050505030304" pitchFamily="18" charset="0"/>
                <a:ea typeface="Noto Sans CJK SC"/>
              </a:rPr>
              <a:t>→ p-value for each one</a:t>
            </a:r>
            <a:r>
              <a:rPr lang="en-US" sz="2400" dirty="0">
                <a:solidFill>
                  <a:schemeClr val="bg1"/>
                </a:solidFill>
                <a:latin typeface="Palatino Linotype" panose="02040502050505030304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01344614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4ABA58F7-3DF9-B172-176F-9F9B436F3C1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956" y="1446836"/>
            <a:ext cx="5692227" cy="2846113"/>
          </a:xfrm>
          <a:prstGeom prst="rect">
            <a:avLst/>
          </a:prstGeom>
          <a:effectLst>
            <a:softEdge rad="38100"/>
          </a:effectLst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F25AFF40-4442-B3FB-2BE1-4B28DD557209}"/>
              </a:ext>
            </a:extLst>
          </p:cNvPr>
          <p:cNvCxnSpPr>
            <a:cxnSpLocks/>
          </p:cNvCxnSpPr>
          <p:nvPr/>
        </p:nvCxnSpPr>
        <p:spPr>
          <a:xfrm flipH="1">
            <a:off x="6094412" y="0"/>
            <a:ext cx="17462" cy="6858000"/>
          </a:xfrm>
          <a:prstGeom prst="line">
            <a:avLst/>
          </a:prstGeom>
          <a:ln w="34925" cmpd="sng">
            <a:solidFill>
              <a:schemeClr val="accent3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262D6381-4DD4-87F2-CEF1-60E256216533}"/>
              </a:ext>
            </a:extLst>
          </p:cNvPr>
          <p:cNvCxnSpPr>
            <a:cxnSpLocks/>
          </p:cNvCxnSpPr>
          <p:nvPr/>
        </p:nvCxnSpPr>
        <p:spPr>
          <a:xfrm flipH="1">
            <a:off x="6094412" y="0"/>
            <a:ext cx="17462" cy="6858000"/>
          </a:xfrm>
          <a:prstGeom prst="line">
            <a:avLst/>
          </a:prstGeom>
          <a:ln w="34925" cmpd="sng">
            <a:solidFill>
              <a:schemeClr val="bg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>
            <a:extLst>
              <a:ext uri="{FF2B5EF4-FFF2-40B4-BE49-F238E27FC236}">
                <a16:creationId xmlns:a16="http://schemas.microsoft.com/office/drawing/2014/main" id="{9909122A-397B-02B3-D7C2-0505971A921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2049" y="1446835"/>
            <a:ext cx="5692227" cy="2846114"/>
          </a:xfrm>
          <a:prstGeom prst="rect">
            <a:avLst/>
          </a:prstGeom>
          <a:effectLst>
            <a:softEdge rad="38100"/>
          </a:effec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ABFFCA84-8860-973A-E80D-832E62FB2B04}"/>
              </a:ext>
            </a:extLst>
          </p:cNvPr>
          <p:cNvSpPr txBox="1"/>
          <p:nvPr/>
        </p:nvSpPr>
        <p:spPr>
          <a:xfrm>
            <a:off x="1109324" y="525334"/>
            <a:ext cx="4350037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>
                <a:solidFill>
                  <a:schemeClr val="bg1"/>
                </a:solidFill>
                <a:latin typeface="Palatino Linotype" panose="02040502050505030304" pitchFamily="18" charset="0"/>
              </a:rPr>
              <a:t>AT2019dsg/IC191001A</a:t>
            </a:r>
          </a:p>
          <a:p>
            <a:endParaRPr lang="en-US" sz="3200" dirty="0">
              <a:solidFill>
                <a:schemeClr val="bg1"/>
              </a:solidFill>
              <a:latin typeface="Palatino Linotype" panose="02040502050505030304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BCFE8CE-B804-B554-04AD-35877DDDEEFE}"/>
              </a:ext>
            </a:extLst>
          </p:cNvPr>
          <p:cNvSpPr txBox="1"/>
          <p:nvPr/>
        </p:nvSpPr>
        <p:spPr>
          <a:xfrm>
            <a:off x="3437502" y="964766"/>
            <a:ext cx="170110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chemeClr val="bg1"/>
                </a:solidFill>
                <a:latin typeface="Palatino Linotype" panose="02040502050505030304" pitchFamily="18" charset="0"/>
              </a:rPr>
              <a:t>“Neutrino 1”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FAEF6AE-9163-CC96-6FEA-8844415501F2}"/>
              </a:ext>
            </a:extLst>
          </p:cNvPr>
          <p:cNvSpPr txBox="1"/>
          <p:nvPr/>
        </p:nvSpPr>
        <p:spPr>
          <a:xfrm>
            <a:off x="7171476" y="525334"/>
            <a:ext cx="405348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  <a:latin typeface="Palatino Linotype" panose="02040502050505030304" pitchFamily="18" charset="0"/>
              </a:rPr>
              <a:t>AT2021lo/IC220304A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9431846-783C-46FA-8912-84E21D8DF24C}"/>
              </a:ext>
            </a:extLst>
          </p:cNvPr>
          <p:cNvSpPr txBox="1"/>
          <p:nvPr/>
        </p:nvSpPr>
        <p:spPr>
          <a:xfrm>
            <a:off x="9378394" y="964766"/>
            <a:ext cx="170110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chemeClr val="bg1"/>
                </a:solidFill>
                <a:latin typeface="Palatino Linotype" panose="02040502050505030304" pitchFamily="18" charset="0"/>
              </a:rPr>
              <a:t>“Neutrino 2”</a:t>
            </a:r>
          </a:p>
        </p:txBody>
      </p:sp>
    </p:spTree>
    <p:extLst>
      <p:ext uri="{BB962C8B-B14F-4D97-AF65-F5344CB8AC3E}">
        <p14:creationId xmlns:p14="http://schemas.microsoft.com/office/powerpoint/2010/main" val="325576720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405820-E205-3E1C-0CAF-45F90D384A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BD7069FE-0445-A98E-2146-4891811F83DB}"/>
              </a:ext>
            </a:extLst>
          </p:cNvPr>
          <p:cNvCxnSpPr>
            <a:cxnSpLocks/>
          </p:cNvCxnSpPr>
          <p:nvPr/>
        </p:nvCxnSpPr>
        <p:spPr>
          <a:xfrm flipH="1">
            <a:off x="6094412" y="0"/>
            <a:ext cx="17462" cy="6858000"/>
          </a:xfrm>
          <a:prstGeom prst="line">
            <a:avLst/>
          </a:prstGeom>
          <a:ln w="34925" cmpd="sng">
            <a:solidFill>
              <a:schemeClr val="accent3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A7C14C37-D93E-988E-5CDE-E2882AF87C8C}"/>
              </a:ext>
            </a:extLst>
          </p:cNvPr>
          <p:cNvCxnSpPr>
            <a:cxnSpLocks/>
          </p:cNvCxnSpPr>
          <p:nvPr/>
        </p:nvCxnSpPr>
        <p:spPr>
          <a:xfrm flipH="1">
            <a:off x="6094412" y="0"/>
            <a:ext cx="17462" cy="6858000"/>
          </a:xfrm>
          <a:prstGeom prst="line">
            <a:avLst/>
          </a:prstGeom>
          <a:ln w="34925" cmpd="sng">
            <a:solidFill>
              <a:schemeClr val="bg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5">
            <a:extLst>
              <a:ext uri="{FF2B5EF4-FFF2-40B4-BE49-F238E27FC236}">
                <a16:creationId xmlns:a16="http://schemas.microsoft.com/office/drawing/2014/main" id="{49924707-D223-D94F-9BF3-547222BF83B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956" y="1446836"/>
            <a:ext cx="5692227" cy="2846113"/>
          </a:xfrm>
          <a:prstGeom prst="rect">
            <a:avLst/>
          </a:prstGeom>
          <a:effectLst>
            <a:softEdge rad="38100"/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3BD4151-BCE8-DA03-31A6-AF4F5AF4FD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2049" y="1446835"/>
            <a:ext cx="5692227" cy="2846114"/>
          </a:xfrm>
          <a:prstGeom prst="rect">
            <a:avLst/>
          </a:prstGeom>
          <a:effectLst>
            <a:softEdge rad="38100"/>
          </a:effec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12734989-E4A4-4F36-4B5E-84D0F32A7907}"/>
              </a:ext>
            </a:extLst>
          </p:cNvPr>
          <p:cNvSpPr txBox="1"/>
          <p:nvPr/>
        </p:nvSpPr>
        <p:spPr>
          <a:xfrm>
            <a:off x="1109324" y="525334"/>
            <a:ext cx="4350037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>
                <a:solidFill>
                  <a:schemeClr val="bg1"/>
                </a:solidFill>
                <a:latin typeface="Palatino Linotype" panose="02040502050505030304" pitchFamily="18" charset="0"/>
              </a:rPr>
              <a:t>AT2019dsg/IC191001A</a:t>
            </a:r>
          </a:p>
          <a:p>
            <a:endParaRPr lang="en-US" sz="3200" dirty="0">
              <a:solidFill>
                <a:schemeClr val="bg1"/>
              </a:solidFill>
              <a:latin typeface="Palatino Linotype" panose="02040502050505030304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666EC72-8CDE-AFA0-4AFA-AF6885274F5B}"/>
              </a:ext>
            </a:extLst>
          </p:cNvPr>
          <p:cNvSpPr txBox="1"/>
          <p:nvPr/>
        </p:nvSpPr>
        <p:spPr>
          <a:xfrm>
            <a:off x="3437502" y="964766"/>
            <a:ext cx="170110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chemeClr val="bg1"/>
                </a:solidFill>
                <a:latin typeface="Palatino Linotype" panose="02040502050505030304" pitchFamily="18" charset="0"/>
              </a:rPr>
              <a:t>“Neutrino 1”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E61E2C8-E5C9-4BCF-32E4-D5ED151EAF7F}"/>
              </a:ext>
            </a:extLst>
          </p:cNvPr>
          <p:cNvSpPr txBox="1"/>
          <p:nvPr/>
        </p:nvSpPr>
        <p:spPr>
          <a:xfrm>
            <a:off x="7171476" y="525334"/>
            <a:ext cx="405348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  <a:latin typeface="Palatino Linotype" panose="02040502050505030304" pitchFamily="18" charset="0"/>
              </a:rPr>
              <a:t>AT2021lo/IC220304A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65A7CF0-FABE-A277-F175-C0E5076A491A}"/>
              </a:ext>
            </a:extLst>
          </p:cNvPr>
          <p:cNvSpPr txBox="1"/>
          <p:nvPr/>
        </p:nvSpPr>
        <p:spPr>
          <a:xfrm>
            <a:off x="9378394" y="964766"/>
            <a:ext cx="170110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chemeClr val="bg1"/>
                </a:solidFill>
                <a:latin typeface="Palatino Linotype" panose="02040502050505030304" pitchFamily="18" charset="0"/>
              </a:rPr>
              <a:t>“Neutrino 2”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5E35535-9400-BFCA-4516-5AC0718AE285}"/>
              </a:ext>
            </a:extLst>
          </p:cNvPr>
          <p:cNvSpPr txBox="1"/>
          <p:nvPr/>
        </p:nvSpPr>
        <p:spPr>
          <a:xfrm>
            <a:off x="9530794" y="1117166"/>
            <a:ext cx="170110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latin typeface="Palatino Linotype" panose="02040502050505030304" pitchFamily="18" charset="0"/>
              </a:rPr>
              <a:t>“Neutrino 2”</a:t>
            </a:r>
          </a:p>
        </p:txBody>
      </p:sp>
      <p:sp>
        <p:nvSpPr>
          <p:cNvPr id="3" name="Cloud 2">
            <a:extLst>
              <a:ext uri="{FF2B5EF4-FFF2-40B4-BE49-F238E27FC236}">
                <a16:creationId xmlns:a16="http://schemas.microsoft.com/office/drawing/2014/main" id="{15FFF9DB-BFD8-BE34-8C90-8655C8AE983D}"/>
              </a:ext>
            </a:extLst>
          </p:cNvPr>
          <p:cNvSpPr/>
          <p:nvPr/>
        </p:nvSpPr>
        <p:spPr>
          <a:xfrm>
            <a:off x="3432367" y="4051831"/>
            <a:ext cx="5324090" cy="2615746"/>
          </a:xfrm>
          <a:prstGeom prst="cloud">
            <a:avLst/>
          </a:prstGeom>
          <a:solidFill>
            <a:srgbClr val="FFFFFF"/>
          </a:solidFill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Arrow: Down 11">
            <a:extLst>
              <a:ext uri="{FF2B5EF4-FFF2-40B4-BE49-F238E27FC236}">
                <a16:creationId xmlns:a16="http://schemas.microsoft.com/office/drawing/2014/main" id="{7F5D4ADF-77DC-2318-CC6F-F2BE7A5CE552}"/>
              </a:ext>
            </a:extLst>
          </p:cNvPr>
          <p:cNvSpPr/>
          <p:nvPr/>
        </p:nvSpPr>
        <p:spPr>
          <a:xfrm>
            <a:off x="5847798" y="5025262"/>
            <a:ext cx="528152" cy="652823"/>
          </a:xfrm>
          <a:prstGeom prst="downArrow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2CBBBA1-0D93-79AA-6D26-BA67359D2898}"/>
              </a:ext>
            </a:extLst>
          </p:cNvPr>
          <p:cNvSpPr txBox="1"/>
          <p:nvPr/>
        </p:nvSpPr>
        <p:spPr>
          <a:xfrm>
            <a:off x="5318872" y="4314174"/>
            <a:ext cx="22290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Palatino Linotype" panose="02040502050505030304" pitchFamily="18" charset="0"/>
              </a:rPr>
              <a:t>pp or p</a:t>
            </a:r>
            <a:r>
              <a:rPr lang="el-GR" sz="3200" dirty="0">
                <a:latin typeface="Palatino Linotype" panose="02040502050505030304" pitchFamily="18" charset="0"/>
              </a:rPr>
              <a:t>γ</a:t>
            </a:r>
            <a:endParaRPr lang="en-US" sz="3200" dirty="0">
              <a:latin typeface="Palatino Linotype" panose="02040502050505030304" pitchFamily="18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0AF7D0C-58CF-A508-1D37-F11F04EF008E}"/>
              </a:ext>
            </a:extLst>
          </p:cNvPr>
          <p:cNvSpPr txBox="1"/>
          <p:nvPr/>
        </p:nvSpPr>
        <p:spPr>
          <a:xfrm>
            <a:off x="4655212" y="5746068"/>
            <a:ext cx="31021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Palatino Linotype" panose="02040502050505030304" pitchFamily="18" charset="0"/>
              </a:rPr>
              <a:t>Neutrinos and </a:t>
            </a:r>
            <a:r>
              <a:rPr lang="el-GR" sz="2400" dirty="0">
                <a:latin typeface="Palatino Linotype" panose="02040502050505030304" pitchFamily="18" charset="0"/>
              </a:rPr>
              <a:t>γ-</a:t>
            </a:r>
            <a:r>
              <a:rPr lang="en-US" sz="2400" dirty="0">
                <a:latin typeface="Palatino Linotype" panose="02040502050505030304" pitchFamily="18" charset="0"/>
              </a:rPr>
              <a:t>rays</a:t>
            </a:r>
          </a:p>
        </p:txBody>
      </p:sp>
    </p:spTree>
    <p:extLst>
      <p:ext uri="{BB962C8B-B14F-4D97-AF65-F5344CB8AC3E}">
        <p14:creationId xmlns:p14="http://schemas.microsoft.com/office/powerpoint/2010/main" val="43553279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>
            <a:extLst>
              <a:ext uri="{FF2B5EF4-FFF2-40B4-BE49-F238E27FC236}">
                <a16:creationId xmlns:a16="http://schemas.microsoft.com/office/drawing/2014/main" id="{9FF2217D-D95E-48ED-2395-D58C891FE48A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592554" y="2792940"/>
            <a:ext cx="5063040" cy="3798360"/>
          </a:xfrm>
          <a:prstGeom prst="rect">
            <a:avLst/>
          </a:prstGeom>
          <a:ln w="0">
            <a:noFill/>
          </a:ln>
          <a:effectLst>
            <a:softEdge rad="38100"/>
          </a:effec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D4F033A-8827-6C16-3816-0E0490D71F2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8154" y="2814342"/>
            <a:ext cx="5064480" cy="3798360"/>
          </a:xfrm>
          <a:prstGeom prst="rect">
            <a:avLst/>
          </a:prstGeom>
          <a:effectLst>
            <a:softEdge rad="38100"/>
          </a:effec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0CA7E79-E064-DADA-1497-E72B40468B21}"/>
              </a:ext>
            </a:extLst>
          </p:cNvPr>
          <p:cNvSpPr txBox="1"/>
          <p:nvPr/>
        </p:nvSpPr>
        <p:spPr>
          <a:xfrm>
            <a:off x="1109324" y="525334"/>
            <a:ext cx="4350037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>
                <a:solidFill>
                  <a:schemeClr val="bg1"/>
                </a:solidFill>
                <a:latin typeface="Palatino Linotype" panose="02040502050505030304" pitchFamily="18" charset="0"/>
              </a:rPr>
              <a:t>AT2019dsg/IC191001A</a:t>
            </a:r>
          </a:p>
          <a:p>
            <a:endParaRPr lang="en-US" sz="3200" dirty="0">
              <a:solidFill>
                <a:schemeClr val="bg1"/>
              </a:solidFill>
              <a:latin typeface="Palatino Linotype" panose="0204050205050503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54917BA-2124-76E5-D124-8D1B533FBB51}"/>
              </a:ext>
            </a:extLst>
          </p:cNvPr>
          <p:cNvSpPr txBox="1"/>
          <p:nvPr/>
        </p:nvSpPr>
        <p:spPr>
          <a:xfrm>
            <a:off x="3437502" y="964766"/>
            <a:ext cx="170110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chemeClr val="bg1"/>
                </a:solidFill>
                <a:latin typeface="Palatino Linotype" panose="02040502050505030304" pitchFamily="18" charset="0"/>
              </a:rPr>
              <a:t>“Neutrino 1”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E23A04EF-1FF1-2F3E-08CD-4ED6CAC21888}"/>
              </a:ext>
            </a:extLst>
          </p:cNvPr>
          <p:cNvCxnSpPr>
            <a:cxnSpLocks/>
          </p:cNvCxnSpPr>
          <p:nvPr/>
        </p:nvCxnSpPr>
        <p:spPr>
          <a:xfrm>
            <a:off x="6111874" y="0"/>
            <a:ext cx="0" cy="6858000"/>
          </a:xfrm>
          <a:prstGeom prst="line">
            <a:avLst/>
          </a:prstGeom>
          <a:ln w="34925" cmpd="sng">
            <a:solidFill>
              <a:schemeClr val="accent3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CA133DF6-FFD7-2BF5-421E-955A1108CC0B}"/>
              </a:ext>
            </a:extLst>
          </p:cNvPr>
          <p:cNvSpPr txBox="1"/>
          <p:nvPr/>
        </p:nvSpPr>
        <p:spPr>
          <a:xfrm>
            <a:off x="7171476" y="525334"/>
            <a:ext cx="405348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  <a:latin typeface="Palatino Linotype" panose="02040502050505030304" pitchFamily="18" charset="0"/>
              </a:rPr>
              <a:t>AT2021lo/IC220304A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615078A-E3D5-DB1B-1338-156EAF4AA118}"/>
              </a:ext>
            </a:extLst>
          </p:cNvPr>
          <p:cNvSpPr txBox="1"/>
          <p:nvPr/>
        </p:nvSpPr>
        <p:spPr>
          <a:xfrm>
            <a:off x="9378394" y="964766"/>
            <a:ext cx="170110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chemeClr val="bg1"/>
                </a:solidFill>
                <a:latin typeface="Palatino Linotype" panose="02040502050505030304" pitchFamily="18" charset="0"/>
              </a:rPr>
              <a:t>“Neutrino 2”</a:t>
            </a:r>
          </a:p>
        </p:txBody>
      </p:sp>
      <p:sp>
        <p:nvSpPr>
          <p:cNvPr id="12" name="PlaceHolder 2">
            <a:extLst>
              <a:ext uri="{FF2B5EF4-FFF2-40B4-BE49-F238E27FC236}">
                <a16:creationId xmlns:a16="http://schemas.microsoft.com/office/drawing/2014/main" id="{F3B62F3D-BE5E-EBAB-5EED-64BC61777592}"/>
              </a:ext>
            </a:extLst>
          </p:cNvPr>
          <p:cNvSpPr txBox="1">
            <a:spLocks/>
          </p:cNvSpPr>
          <p:nvPr/>
        </p:nvSpPr>
        <p:spPr>
          <a:xfrm>
            <a:off x="856594" y="1649052"/>
            <a:ext cx="5255280" cy="1050990"/>
          </a:xfrm>
          <a:prstGeom prst="rect">
            <a:avLst/>
          </a:prstGeom>
          <a:noFill/>
          <a:ln w="0">
            <a:noFill/>
          </a:ln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1001"/>
              </a:spcBef>
              <a:buClr>
                <a:srgbClr val="000000"/>
              </a:buClr>
            </a:pPr>
            <a:r>
              <a:rPr lang="en-US" sz="2400" spc="-1" dirty="0">
                <a:solidFill>
                  <a:schemeClr val="bg1"/>
                </a:solidFill>
                <a:latin typeface="Palatino Linotype" panose="02040502050505030304" pitchFamily="18" charset="0"/>
              </a:rPr>
              <a:t>3 gamma-ray sources inside the neutrino error region</a:t>
            </a:r>
          </a:p>
        </p:txBody>
      </p:sp>
      <p:sp>
        <p:nvSpPr>
          <p:cNvPr id="13" name="PlaceHolder 2">
            <a:extLst>
              <a:ext uri="{FF2B5EF4-FFF2-40B4-BE49-F238E27FC236}">
                <a16:creationId xmlns:a16="http://schemas.microsoft.com/office/drawing/2014/main" id="{5470E27A-A9A2-D2A1-CE5C-BBFFFDEFDC2C}"/>
              </a:ext>
            </a:extLst>
          </p:cNvPr>
          <p:cNvSpPr txBox="1">
            <a:spLocks/>
          </p:cNvSpPr>
          <p:nvPr/>
        </p:nvSpPr>
        <p:spPr>
          <a:xfrm>
            <a:off x="6568154" y="1649052"/>
            <a:ext cx="5255280" cy="1165290"/>
          </a:xfrm>
          <a:prstGeom prst="rect">
            <a:avLst/>
          </a:prstGeom>
          <a:noFill/>
          <a:ln w="0">
            <a:noFill/>
          </a:ln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228600" indent="-228600"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en-US" sz="2400" spc="-1" dirty="0">
                <a:solidFill>
                  <a:schemeClr val="bg1"/>
                </a:solidFill>
                <a:latin typeface="Palatino Linotype" panose="02040502050505030304" pitchFamily="18" charset="0"/>
              </a:rPr>
              <a:t>20 gamma-ray sources inside the neutrino error region</a:t>
            </a:r>
          </a:p>
        </p:txBody>
      </p:sp>
    </p:spTree>
    <p:extLst>
      <p:ext uri="{BB962C8B-B14F-4D97-AF65-F5344CB8AC3E}">
        <p14:creationId xmlns:p14="http://schemas.microsoft.com/office/powerpoint/2010/main" val="375164740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9B484E75-D193-3BAC-2404-4B7DD41FB6FC}"/>
              </a:ext>
            </a:extLst>
          </p:cNvPr>
          <p:cNvSpPr txBox="1"/>
          <p:nvPr/>
        </p:nvSpPr>
        <p:spPr>
          <a:xfrm>
            <a:off x="1109324" y="525334"/>
            <a:ext cx="4350037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>
                <a:solidFill>
                  <a:schemeClr val="bg1"/>
                </a:solidFill>
                <a:latin typeface="Palatino Linotype" panose="02040502050505030304" pitchFamily="18" charset="0"/>
              </a:rPr>
              <a:t>AT2019dsg/IC191001A</a:t>
            </a:r>
          </a:p>
          <a:p>
            <a:endParaRPr lang="en-US" sz="3200" dirty="0">
              <a:solidFill>
                <a:schemeClr val="bg1"/>
              </a:solidFill>
              <a:latin typeface="Palatino Linotype" panose="02040502050505030304" pitchFamily="18" charset="0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FE148C31-46BE-50A1-E0D7-AA49EF5FD1AE}"/>
              </a:ext>
            </a:extLst>
          </p:cNvPr>
          <p:cNvCxnSpPr>
            <a:cxnSpLocks/>
          </p:cNvCxnSpPr>
          <p:nvPr/>
        </p:nvCxnSpPr>
        <p:spPr>
          <a:xfrm>
            <a:off x="6111874" y="0"/>
            <a:ext cx="0" cy="6858000"/>
          </a:xfrm>
          <a:prstGeom prst="line">
            <a:avLst/>
          </a:prstGeom>
          <a:ln w="34925" cmpd="sng">
            <a:solidFill>
              <a:schemeClr val="accent3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D0581FAD-2C20-AD6C-257C-F9309EAFCF5A}"/>
              </a:ext>
            </a:extLst>
          </p:cNvPr>
          <p:cNvSpPr txBox="1"/>
          <p:nvPr/>
        </p:nvSpPr>
        <p:spPr>
          <a:xfrm>
            <a:off x="7171476" y="525334"/>
            <a:ext cx="405348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  <a:latin typeface="Palatino Linotype" panose="02040502050505030304" pitchFamily="18" charset="0"/>
              </a:rPr>
              <a:t>AT2021lo/IC220304A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EB76119E-46E7-56E2-757F-E436F7588D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673" y="1159497"/>
            <a:ext cx="4558802" cy="5698503"/>
          </a:xfrm>
          <a:prstGeom prst="rect">
            <a:avLst/>
          </a:prstGeom>
          <a:effectLst>
            <a:softEdge rad="12700"/>
          </a:effec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2A925816-D082-9F28-3E57-5D0953DCFA0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0499" y="1159497"/>
            <a:ext cx="3799002" cy="5698503"/>
          </a:xfrm>
          <a:prstGeom prst="rect">
            <a:avLst/>
          </a:prstGeom>
          <a:effectLst>
            <a:softEdge rad="38100"/>
          </a:effectLst>
        </p:spPr>
      </p:pic>
    </p:spTree>
    <p:extLst>
      <p:ext uri="{BB962C8B-B14F-4D97-AF65-F5344CB8AC3E}">
        <p14:creationId xmlns:p14="http://schemas.microsoft.com/office/powerpoint/2010/main" val="267233247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BB4E27-EB12-1CD6-05A0-4DB2F2A214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spc="-1" dirty="0">
                <a:solidFill>
                  <a:schemeClr val="bg1"/>
                </a:solidFill>
                <a:latin typeface="Palatino Linotype" panose="02040502050505030304" pitchFamily="18" charset="0"/>
              </a:rPr>
              <a:t>Jetted TDEs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74F499-9095-1069-494A-726DA71DA7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>
                <a:solidFill>
                  <a:schemeClr val="bg1"/>
                </a:solidFill>
                <a:latin typeface="Palatino Linotype" panose="02040502050505030304" pitchFamily="18" charset="0"/>
              </a:rPr>
              <a:t>Spatio</a:t>
            </a:r>
            <a:r>
              <a:rPr lang="en-US" dirty="0">
                <a:solidFill>
                  <a:schemeClr val="bg1"/>
                </a:solidFill>
                <a:latin typeface="Palatino Linotype" panose="02040502050505030304" pitchFamily="18" charset="0"/>
              </a:rPr>
              <a:t>-temporal association </a:t>
            </a:r>
            <a:r>
              <a:rPr lang="en-US" spc="-1" dirty="0">
                <a:solidFill>
                  <a:schemeClr val="bg1"/>
                </a:solidFill>
                <a:latin typeface="Palatino Linotype" panose="02040502050505030304" pitchFamily="18" charset="0"/>
                <a:ea typeface="Noto Sans CJK SC"/>
              </a:rPr>
              <a:t>→</a:t>
            </a:r>
            <a:r>
              <a:rPr lang="en-US" dirty="0">
                <a:solidFill>
                  <a:schemeClr val="bg1"/>
                </a:solidFill>
                <a:latin typeface="Palatino Linotype" panose="02040502050505030304" pitchFamily="18" charset="0"/>
                <a:sym typeface="Wingdings" panose="05000000000000000000" pitchFamily="2" charset="2"/>
              </a:rPr>
              <a:t> </a:t>
            </a:r>
          </a:p>
          <a:p>
            <a:pPr marL="0" indent="0">
              <a:buNone/>
            </a:pPr>
            <a:r>
              <a:rPr lang="en-US" dirty="0">
                <a:solidFill>
                  <a:schemeClr val="bg1"/>
                </a:solidFill>
                <a:latin typeface="Palatino Linotype" panose="02040502050505030304" pitchFamily="18" charset="0"/>
                <a:sym typeface="Wingdings" panose="05000000000000000000" pitchFamily="2" charset="2"/>
              </a:rPr>
              <a:t>   Swift J2058+05/IC110722X</a:t>
            </a:r>
            <a:endParaRPr lang="en-US" dirty="0">
              <a:solidFill>
                <a:schemeClr val="bg1"/>
              </a:solidFill>
              <a:latin typeface="Palatino Linotype" panose="02040502050505030304" pitchFamily="18" charset="0"/>
            </a:endParaRP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6A078948-EDEE-6DA6-3B92-5785A9DB53C9}"/>
              </a:ext>
            </a:extLst>
          </p:cNvPr>
          <p:cNvCxnSpPr>
            <a:cxnSpLocks/>
          </p:cNvCxnSpPr>
          <p:nvPr/>
        </p:nvCxnSpPr>
        <p:spPr>
          <a:xfrm>
            <a:off x="6111874" y="0"/>
            <a:ext cx="0" cy="6858000"/>
          </a:xfrm>
          <a:prstGeom prst="line">
            <a:avLst/>
          </a:prstGeom>
          <a:ln w="34925" cmpd="sng">
            <a:solidFill>
              <a:schemeClr val="accent3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7">
            <a:extLst>
              <a:ext uri="{FF2B5EF4-FFF2-40B4-BE49-F238E27FC236}">
                <a16:creationId xmlns:a16="http://schemas.microsoft.com/office/drawing/2014/main" id="{81975549-82E0-6636-AAAA-FE19730619E8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837720" y="3022155"/>
            <a:ext cx="4730000" cy="3635820"/>
          </a:xfrm>
          <a:prstGeom prst="rect">
            <a:avLst/>
          </a:prstGeom>
          <a:ln w="0">
            <a:noFill/>
          </a:ln>
          <a:effectLst>
            <a:softEdge rad="38100"/>
          </a:effec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40C768F-D881-FF6F-214D-6B3809CD0AE8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6500484" y="847725"/>
            <a:ext cx="5498135" cy="5645235"/>
          </a:xfrm>
          <a:prstGeom prst="rect">
            <a:avLst/>
          </a:prstGeom>
          <a:ln w="0">
            <a:noFill/>
          </a:ln>
          <a:effectLst>
            <a:softEdge rad="50800"/>
          </a:effectLst>
        </p:spPr>
      </p:pic>
    </p:spTree>
    <p:extLst>
      <p:ext uri="{BB962C8B-B14F-4D97-AF65-F5344CB8AC3E}">
        <p14:creationId xmlns:p14="http://schemas.microsoft.com/office/powerpoint/2010/main" val="360524909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33C014-C560-92E9-BD90-20002B8D33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bg1"/>
                </a:solidFill>
                <a:latin typeface="Palatino Linotype" panose="02040502050505030304" pitchFamily="18" charset="0"/>
              </a:rPr>
              <a:t>Summary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21F279-2D02-B5F6-5FD4-75B5B09DB1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chemeClr val="bg1"/>
                </a:solidFill>
                <a:latin typeface="Palatino Linotype" panose="02040502050505030304" pitchFamily="18" charset="0"/>
                <a:sym typeface="Wingdings" panose="05000000000000000000" pitchFamily="2" charset="2"/>
              </a:rPr>
              <a:t>No statistical correlation between neutrinos and TDEs so far</a:t>
            </a:r>
          </a:p>
          <a:p>
            <a:endParaRPr lang="en-US" dirty="0">
              <a:solidFill>
                <a:schemeClr val="bg1"/>
              </a:solidFill>
              <a:latin typeface="Palatino Linotype" panose="02040502050505030304" pitchFamily="18" charset="0"/>
              <a:sym typeface="Wingdings" panose="05000000000000000000" pitchFamily="2" charset="2"/>
            </a:endParaRPr>
          </a:p>
          <a:p>
            <a:r>
              <a:rPr lang="en-US" dirty="0">
                <a:solidFill>
                  <a:schemeClr val="bg1"/>
                </a:solidFill>
                <a:latin typeface="Palatino Linotype" panose="02040502050505030304" pitchFamily="18" charset="0"/>
                <a:sym typeface="Wingdings" panose="05000000000000000000" pitchFamily="2" charset="2"/>
              </a:rPr>
              <a:t>Required associations for 4</a:t>
            </a:r>
            <a:r>
              <a:rPr lang="el-GR" i="1" dirty="0">
                <a:solidFill>
                  <a:schemeClr val="bg1"/>
                </a:solidFill>
                <a:latin typeface="Palatino Linotype" panose="02040502050505030304" pitchFamily="18" charset="0"/>
                <a:sym typeface="Wingdings" panose="05000000000000000000" pitchFamily="2" charset="2"/>
              </a:rPr>
              <a:t>σ </a:t>
            </a:r>
            <a:r>
              <a:rPr lang="en-US" spc="-1" dirty="0">
                <a:solidFill>
                  <a:schemeClr val="bg1"/>
                </a:solidFill>
                <a:latin typeface="Palatino Linotype" panose="02040502050505030304" pitchFamily="18" charset="0"/>
                <a:ea typeface="Noto Sans CJK SC"/>
              </a:rPr>
              <a:t>→ </a:t>
            </a:r>
            <a:r>
              <a:rPr lang="en-US" spc="-1" dirty="0">
                <a:solidFill>
                  <a:schemeClr val="accent1">
                    <a:lumMod val="60000"/>
                    <a:lumOff val="40000"/>
                  </a:schemeClr>
                </a:solidFill>
                <a:latin typeface="Palatino Linotype" panose="02040502050505030304" pitchFamily="18" charset="0"/>
                <a:ea typeface="Noto Sans CJK SC"/>
              </a:rPr>
              <a:t>9</a:t>
            </a:r>
            <a:r>
              <a:rPr lang="en-US" spc="-1" dirty="0">
                <a:solidFill>
                  <a:schemeClr val="bg1"/>
                </a:solidFill>
                <a:latin typeface="Palatino Linotype" panose="02040502050505030304" pitchFamily="18" charset="0"/>
                <a:ea typeface="Noto Sans CJK SC"/>
              </a:rPr>
              <a:t> or </a:t>
            </a:r>
            <a:r>
              <a:rPr lang="en-US" spc="-1" dirty="0">
                <a:solidFill>
                  <a:schemeClr val="accent2">
                    <a:lumMod val="75000"/>
                  </a:schemeClr>
                </a:solidFill>
                <a:latin typeface="Palatino Linotype" panose="02040502050505030304" pitchFamily="18" charset="0"/>
                <a:ea typeface="Noto Sans CJK SC"/>
              </a:rPr>
              <a:t>6</a:t>
            </a:r>
            <a:endParaRPr lang="en-US" dirty="0">
              <a:solidFill>
                <a:schemeClr val="bg1"/>
              </a:solidFill>
              <a:latin typeface="Palatino Linotype" panose="02040502050505030304" pitchFamily="18" charset="0"/>
              <a:sym typeface="Wingdings" panose="05000000000000000000" pitchFamily="2" charset="2"/>
            </a:endParaRPr>
          </a:p>
          <a:p>
            <a:endParaRPr lang="en-US" dirty="0">
              <a:solidFill>
                <a:schemeClr val="bg1"/>
              </a:solidFill>
              <a:latin typeface="Palatino Linotype" panose="02040502050505030304" pitchFamily="18" charset="0"/>
              <a:sym typeface="Wingdings" panose="05000000000000000000" pitchFamily="2" charset="2"/>
            </a:endParaRPr>
          </a:p>
          <a:p>
            <a:r>
              <a:rPr lang="en-US" dirty="0">
                <a:solidFill>
                  <a:schemeClr val="bg1"/>
                </a:solidFill>
                <a:latin typeface="Palatino Linotype" panose="02040502050505030304" pitchFamily="18" charset="0"/>
                <a:sym typeface="Wingdings" panose="05000000000000000000" pitchFamily="2" charset="2"/>
              </a:rPr>
              <a:t>Individual cases </a:t>
            </a:r>
            <a:r>
              <a:rPr lang="en-US" spc="-1" dirty="0">
                <a:solidFill>
                  <a:schemeClr val="bg1"/>
                </a:solidFill>
                <a:latin typeface="Palatino Linotype" panose="02040502050505030304" pitchFamily="18" charset="0"/>
                <a:ea typeface="Noto Sans CJK SC"/>
              </a:rPr>
              <a:t>→</a:t>
            </a:r>
            <a:r>
              <a:rPr lang="en-US" dirty="0">
                <a:solidFill>
                  <a:schemeClr val="bg1"/>
                </a:solidFill>
                <a:latin typeface="Palatino Linotype" panose="02040502050505030304" pitchFamily="18" charset="0"/>
                <a:sym typeface="Wingdings" panose="05000000000000000000" pitchFamily="2" charset="2"/>
              </a:rPr>
              <a:t> spatiotemporally associated with neutrino events (AT2019dsg, AT2021lo, Swift J2058)</a:t>
            </a:r>
          </a:p>
          <a:p>
            <a:pPr marL="0" indent="0">
              <a:buNone/>
            </a:pPr>
            <a:endParaRPr lang="en-US" spc="-1" dirty="0">
              <a:solidFill>
                <a:schemeClr val="accent2">
                  <a:lumMod val="75000"/>
                </a:schemeClr>
              </a:solidFill>
              <a:latin typeface="Palatino Linotype" panose="02040502050505030304" pitchFamily="18" charset="0"/>
            </a:endParaRPr>
          </a:p>
          <a:p>
            <a:r>
              <a:rPr lang="en-US" spc="-1" dirty="0">
                <a:solidFill>
                  <a:schemeClr val="bg1"/>
                </a:solidFill>
                <a:latin typeface="Palatino Linotype" panose="02040502050505030304" pitchFamily="18" charset="0"/>
              </a:rPr>
              <a:t>Future is bright: LSST + KM3NeT</a:t>
            </a:r>
            <a:endParaRPr lang="en-US" dirty="0">
              <a:solidFill>
                <a:schemeClr val="bg1"/>
              </a:solidFill>
              <a:latin typeface="Palatino Linotype" panose="020405020505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52351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CA14D40B-EE56-7263-390C-5998440FC347}"/>
              </a:ext>
            </a:extLst>
          </p:cNvPr>
          <p:cNvSpPr/>
          <p:nvPr/>
        </p:nvSpPr>
        <p:spPr>
          <a:xfrm>
            <a:off x="0" y="5765259"/>
            <a:ext cx="12192000" cy="1092741"/>
          </a:xfrm>
          <a:prstGeom prst="rect">
            <a:avLst/>
          </a:prstGeom>
          <a:solidFill>
            <a:schemeClr val="tx1">
              <a:alpha val="33000"/>
            </a:schemeClr>
          </a:solidFill>
          <a:ln>
            <a:solidFill>
              <a:schemeClr val="tx1">
                <a:alpha val="33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0457DD4-5888-A640-C14A-EDE68000F0E3}"/>
              </a:ext>
            </a:extLst>
          </p:cNvPr>
          <p:cNvSpPr/>
          <p:nvPr/>
        </p:nvSpPr>
        <p:spPr>
          <a:xfrm>
            <a:off x="0" y="5765258"/>
            <a:ext cx="1235413" cy="109274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CED7590E-EDA4-8F33-6059-DCE75D5FFDD2}"/>
              </a:ext>
            </a:extLst>
          </p:cNvPr>
          <p:cNvSpPr/>
          <p:nvPr/>
        </p:nvSpPr>
        <p:spPr>
          <a:xfrm>
            <a:off x="1311080" y="2766218"/>
            <a:ext cx="9562289" cy="1325563"/>
          </a:xfrm>
          <a:prstGeom prst="roundRect">
            <a:avLst/>
          </a:prstGeom>
          <a:solidFill>
            <a:schemeClr val="dk1">
              <a:alpha val="7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B5C8487-7C47-865E-9C3C-A12372E1DC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4424" y="2762974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5400" dirty="0">
                <a:solidFill>
                  <a:schemeClr val="bg1"/>
                </a:solidFill>
                <a:latin typeface="Palatino Linotype" panose="02040502050505030304" pitchFamily="18" charset="0"/>
              </a:rPr>
              <a:t>Thank you for your attention!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4343C44-8A23-2502-C6FD-D1FC6385C04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67" y="5765257"/>
            <a:ext cx="1084078" cy="1089498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C1B8D326-111F-13AD-A6F5-1E8CD775B247}"/>
              </a:ext>
            </a:extLst>
          </p:cNvPr>
          <p:cNvSpPr txBox="1"/>
          <p:nvPr/>
        </p:nvSpPr>
        <p:spPr>
          <a:xfrm>
            <a:off x="1311080" y="6092765"/>
            <a:ext cx="1080147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bg1"/>
                </a:solidFill>
                <a:latin typeface="Palatino Linotype" panose="02040502050505030304" pitchFamily="18" charset="0"/>
              </a:rPr>
              <a:t>D.A.L. was funded by the European Union ERC-2022-STG – BOOTES - 101076343</a:t>
            </a:r>
          </a:p>
        </p:txBody>
      </p:sp>
    </p:spTree>
    <p:extLst>
      <p:ext uri="{BB962C8B-B14F-4D97-AF65-F5344CB8AC3E}">
        <p14:creationId xmlns:p14="http://schemas.microsoft.com/office/powerpoint/2010/main" val="343568541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50EF4E-B600-95AD-BBBA-3E15D75083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bg1"/>
                </a:solidFill>
                <a:latin typeface="Palatino Linotype" panose="02040502050505030304" pitchFamily="18" charset="0"/>
              </a:rPr>
              <a:t>Backup: Duration of TDEs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D274042-09DE-036C-5DCF-221D5ACAD4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1979" y="1690688"/>
            <a:ext cx="6208041" cy="4571155"/>
          </a:xfrm>
          <a:prstGeom prst="rect">
            <a:avLst/>
          </a:prstGeom>
          <a:effectLst>
            <a:softEdge rad="38100"/>
          </a:effectLst>
        </p:spPr>
      </p:pic>
    </p:spTree>
    <p:extLst>
      <p:ext uri="{BB962C8B-B14F-4D97-AF65-F5344CB8AC3E}">
        <p14:creationId xmlns:p14="http://schemas.microsoft.com/office/powerpoint/2010/main" val="202672402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E76D52-6F91-056F-6C51-0EE37602C7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3E4DD4-CDAC-30A7-C32A-0843FACCD9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bg1"/>
                </a:solidFill>
                <a:latin typeface="Palatino Linotype" panose="02040502050505030304" pitchFamily="18" charset="0"/>
              </a:rPr>
              <a:t>Backup: Weighted scheme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796EC9F-CBF8-5AF5-7B18-0C83684B90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7596" y="2891711"/>
            <a:ext cx="5176808" cy="1720482"/>
          </a:xfrm>
          <a:prstGeom prst="rect">
            <a:avLst/>
          </a:prstGeom>
          <a:effectLst>
            <a:softEdge rad="38100"/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ADC26D9-ECEF-0581-6D2C-13E4079E6E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23927" y="5094514"/>
            <a:ext cx="4544145" cy="339269"/>
          </a:xfrm>
          <a:prstGeom prst="rect">
            <a:avLst/>
          </a:prstGeom>
          <a:effectLst>
            <a:softEdge rad="25400"/>
          </a:effec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01951079-8EF9-EDB6-D41C-F574651AA58D}"/>
                  </a:ext>
                </a:extLst>
              </p:cNvPr>
              <p:cNvSpPr txBox="1"/>
              <p:nvPr/>
            </p:nvSpPr>
            <p:spPr>
              <a:xfrm>
                <a:off x="4853354" y="5586884"/>
                <a:ext cx="2049864" cy="37805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̃"/>
                          <m:ctrlPr>
                            <a:rPr lang="en-US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m:rPr>
                              <m:sty m:val="p"/>
                            </m:rPr>
                            <a:rPr lang="el-GR" b="0" i="0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Ω</m:t>
                          </m:r>
                        </m:e>
                      </m:acc>
                      <m:r>
                        <a:rPr lang="el-GR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=6.73 </m:t>
                      </m:r>
                      <m:sSup>
                        <m:sSupPr>
                          <m:ctrlPr>
                            <a:rPr lang="el-GR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𝑑𝑒𝑔</m:t>
                          </m:r>
                        </m:e>
                        <m:sup>
                          <m:r>
                            <a:rPr lang="el-GR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01951079-8EF9-EDB6-D41C-F574651AA58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53354" y="5586884"/>
                <a:ext cx="2049864" cy="378052"/>
              </a:xfrm>
              <a:prstGeom prst="rect">
                <a:avLst/>
              </a:prstGeom>
              <a:blipFill>
                <a:blip r:embed="rId4"/>
                <a:stretch>
                  <a:fillRect t="-7937" b="-1269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6663897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10438</TotalTime>
  <Words>763</Words>
  <Application>Microsoft Office PowerPoint</Application>
  <PresentationFormat>Widescreen</PresentationFormat>
  <Paragraphs>171</Paragraphs>
  <Slides>28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5" baseType="lpstr">
      <vt:lpstr>Arial</vt:lpstr>
      <vt:lpstr>Calibri</vt:lpstr>
      <vt:lpstr>Calibri Light</vt:lpstr>
      <vt:lpstr>Cambria Math</vt:lpstr>
      <vt:lpstr>Courier New</vt:lpstr>
      <vt:lpstr>Palatino Linotype</vt:lpstr>
      <vt:lpstr>Office Theme</vt:lpstr>
      <vt:lpstr>Probing the Statistical Correlation of Optical Tidal Disruption Events with High Energy Neutrinos</vt:lpstr>
      <vt:lpstr>Introduction</vt:lpstr>
      <vt:lpstr>Introduction</vt:lpstr>
      <vt:lpstr>Introduction: Jetted TDEs</vt:lpstr>
      <vt:lpstr>Introduction: Delayed Radio Emission</vt:lpstr>
      <vt:lpstr>Introduction: TDEs and Neutrinos?</vt:lpstr>
      <vt:lpstr>Later associations</vt:lpstr>
      <vt:lpstr>Neutrino observations</vt:lpstr>
      <vt:lpstr>TDE Catalogue: TDECat</vt:lpstr>
      <vt:lpstr>TDECat+</vt:lpstr>
      <vt:lpstr>Samples</vt:lpstr>
      <vt:lpstr>Spatio-temporal method</vt:lpstr>
      <vt:lpstr>Null hypothesis TS distribution</vt:lpstr>
      <vt:lpstr>In this work</vt:lpstr>
      <vt:lpstr>Simulations: Setup</vt:lpstr>
      <vt:lpstr>Correlated simulations: Results</vt:lpstr>
      <vt:lpstr>Required associations</vt:lpstr>
      <vt:lpstr>Observed: Statistical association? </vt:lpstr>
      <vt:lpstr>Random simulations: Results</vt:lpstr>
      <vt:lpstr>PowerPoint Presentation</vt:lpstr>
      <vt:lpstr>PowerPoint Presentation</vt:lpstr>
      <vt:lpstr>PowerPoint Presentation</vt:lpstr>
      <vt:lpstr>PowerPoint Presentation</vt:lpstr>
      <vt:lpstr>Jetted TDEs</vt:lpstr>
      <vt:lpstr>Summary</vt:lpstr>
      <vt:lpstr>Thank you for your attention!</vt:lpstr>
      <vt:lpstr>Backup: Duration of TDEs</vt:lpstr>
      <vt:lpstr>Backup: Weighted scheme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Dimitrios-Alkinoos Langis</dc:creator>
  <cp:lastModifiedBy>Dimitrios-Alkinoos Langis</cp:lastModifiedBy>
  <cp:revision>188</cp:revision>
  <dcterms:created xsi:type="dcterms:W3CDTF">2025-11-15T17:54:47Z</dcterms:created>
  <dcterms:modified xsi:type="dcterms:W3CDTF">2026-03-03T18:36:37Z</dcterms:modified>
</cp:coreProperties>
</file>