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5" r:id="rId5"/>
    <p:sldId id="266" r:id="rId6"/>
    <p:sldId id="259" r:id="rId7"/>
    <p:sldId id="260" r:id="rId8"/>
    <p:sldId id="267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3F48E-E7EA-4A3F-BEA1-979D4EADD968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52F811-EF85-4069-B311-72E9252C3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860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/>
              <a:t>Ο </a:t>
            </a:r>
            <a:r>
              <a:rPr lang="el-GR" dirty="0" err="1"/>
              <a:t>βηματικός</a:t>
            </a:r>
            <a:r>
              <a:rPr lang="el-GR" dirty="0"/>
              <a:t> κινητήρας μετατρέπει παλμούς ρεύματος σε περιστροφική κίνηση. Το κάθε βήμα αντιστοιχεί σε έναν παλμό. Χρησιμοποιείται ευρέως λόγω απλότητας.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52F811-EF85-4069-B311-72E9252C3D8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954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/>
              <a:t>Ο έλεγχος γίνεται συνήθως με ψηφιακά κυκλώματα και οδηγούς. Το </a:t>
            </a:r>
            <a:r>
              <a:rPr lang="el-GR" dirty="0" err="1"/>
              <a:t>microstepping</a:t>
            </a:r>
            <a:r>
              <a:rPr lang="el-GR" dirty="0"/>
              <a:t> εξομαλύνει την κίνηση και μειώνει τους κραδασμούς.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52F811-EF85-4069-B311-72E9252C3D8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48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/>
              <a:t>Οι </a:t>
            </a:r>
            <a:r>
              <a:rPr lang="el-GR" dirty="0" err="1"/>
              <a:t>σερβοκινητήρες</a:t>
            </a:r>
            <a:r>
              <a:rPr lang="el-GR" dirty="0"/>
              <a:t> χρησιμοποιούνται σε εφαρμογές που απαιτούν πολύ ακριβή έλεγχο, όπως ρομποτικοί βραχίονες και κάμερες.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52F811-EF85-4069-B311-72E9252C3D8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168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/>
              <a:t>Ο έλεγχος γίνεται βάσει απόκλισης από την επιθυμητή τιμή. Το PID χειρίζεται το σφάλμα και προσαρμόζει το σήμα εισόδου.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52F811-EF85-4069-B311-72E9252C3D8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376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9143998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4"/>
            <a:ext cx="9144000" cy="6402581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2088DD-B1AD-40E0-8B86-1D87A2CCD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140040" y="-1133192"/>
            <a:ext cx="6858001" cy="9124385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rgbClr val="000000">
                  <a:alpha val="28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71072" y="0"/>
            <a:ext cx="4572001" cy="6858000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chemeClr val="accent1">
                  <a:lumMod val="75000"/>
                  <a:alpha val="5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C395952-4E26-45A2-8756-2ADFD6E53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3"/>
            <a:ext cx="9137153" cy="6871922"/>
          </a:xfrm>
          <a:prstGeom prst="rect">
            <a:avLst/>
          </a:prstGeom>
          <a:gradFill>
            <a:gsLst>
              <a:gs pos="13000">
                <a:srgbClr val="000000">
                  <a:alpha val="35000"/>
                </a:srgbClr>
              </a:gs>
              <a:gs pos="99000">
                <a:schemeClr val="accent1">
                  <a:lumMod val="75000"/>
                  <a:alpha val="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734BADF-9461-4621-B112-2D7BABEA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784" y="4049"/>
            <a:ext cx="7662432" cy="4729040"/>
          </a:xfrm>
          <a:custGeom>
            <a:avLst/>
            <a:gdLst>
              <a:gd name="connsiteX0" fmla="*/ 0 w 10216576"/>
              <a:gd name="connsiteY0" fmla="*/ 0 h 4729040"/>
              <a:gd name="connsiteX1" fmla="*/ 10216576 w 10216576"/>
              <a:gd name="connsiteY1" fmla="*/ 0 h 4729040"/>
              <a:gd name="connsiteX2" fmla="*/ 10210268 w 10216576"/>
              <a:gd name="connsiteY2" fmla="*/ 124944 h 4729040"/>
              <a:gd name="connsiteX3" fmla="*/ 5108288 w 10216576"/>
              <a:gd name="connsiteY3" fmla="*/ 4729040 h 4729040"/>
              <a:gd name="connsiteX4" fmla="*/ 6309 w 10216576"/>
              <a:gd name="connsiteY4" fmla="*/ 124944 h 472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6576" h="4729040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7000">
                <a:schemeClr val="accent1">
                  <a:lumMod val="50000"/>
                  <a:alpha val="4000"/>
                </a:schemeClr>
              </a:gs>
              <a:gs pos="99000">
                <a:schemeClr val="accent1">
                  <a:alpha val="24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0019" y="1030406"/>
            <a:ext cx="6110785" cy="3081242"/>
          </a:xfrm>
        </p:spPr>
        <p:txBody>
          <a:bodyPr anchor="ctr">
            <a:normAutofit/>
          </a:bodyPr>
          <a:lstStyle/>
          <a:p>
            <a:r>
              <a:rPr lang="el-GR" sz="4200">
                <a:solidFill>
                  <a:srgbClr val="FFFFFF"/>
                </a:solidFill>
              </a:rPr>
              <a:t>Λειτουργία και Ηλεκτρονικός Έλεγχος Βηματικών και Σερβοκινητήρων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9957" y="5171093"/>
            <a:ext cx="6808971" cy="860620"/>
          </a:xfrm>
        </p:spPr>
        <p:txBody>
          <a:bodyPr anchor="ctr"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Νικόλας Μεταξάς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l-GR" sz="3500">
                <a:solidFill>
                  <a:srgbClr val="FFFFFF"/>
                </a:solidFill>
              </a:rPr>
              <a:t>Παραδείγματα Εφαρμογών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r>
              <a:rPr lang="el-GR" sz="2800" dirty="0"/>
              <a:t> </a:t>
            </a:r>
            <a:r>
              <a:rPr lang="el-GR" sz="2800" dirty="0" err="1"/>
              <a:t>Βηματικός</a:t>
            </a:r>
            <a:r>
              <a:rPr lang="el-GR" sz="2800" dirty="0"/>
              <a:t>: 3D εκτυπωτές, CNC, οικιακές συσκευές</a:t>
            </a:r>
          </a:p>
          <a:p>
            <a:r>
              <a:rPr lang="el-GR" sz="2800" dirty="0"/>
              <a:t> </a:t>
            </a:r>
            <a:r>
              <a:rPr lang="el-GR" sz="2800" dirty="0" err="1"/>
              <a:t>Σερβοκινητήρας</a:t>
            </a:r>
            <a:r>
              <a:rPr lang="el-GR" sz="2800" dirty="0"/>
              <a:t>: Ρομποτικά χέρια, κάμερες, βιομηχανικά ρομπότ</a:t>
            </a:r>
          </a:p>
          <a:p>
            <a:pPr marL="0" indent="0">
              <a:buNone/>
            </a:pPr>
            <a:r>
              <a:rPr lang="el-GR" sz="2800" dirty="0"/>
              <a:t> Η επιλογή εξαρτάται από τις ανάγκες ελέγχου και ροπής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l-GR" sz="3500">
                <a:solidFill>
                  <a:srgbClr val="FFFFFF"/>
                </a:solidFill>
              </a:rPr>
              <a:t>Συμπεράσματα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Autofit/>
          </a:bodyPr>
          <a:lstStyle/>
          <a:p>
            <a:r>
              <a:rPr lang="el-GR" sz="2800" dirty="0"/>
              <a:t>Οι </a:t>
            </a:r>
            <a:r>
              <a:rPr lang="el-GR" sz="2800" dirty="0" err="1"/>
              <a:t>βηματικοί</a:t>
            </a:r>
            <a:r>
              <a:rPr lang="el-GR" sz="2800" dirty="0"/>
              <a:t> κινητήρες είναι ιδανικοί για απλές, οικονομικές εφαρμογές</a:t>
            </a:r>
          </a:p>
          <a:p>
            <a:r>
              <a:rPr lang="el-GR" sz="2800" dirty="0"/>
              <a:t>Οι </a:t>
            </a:r>
            <a:r>
              <a:rPr lang="el-GR" sz="2800" dirty="0" err="1"/>
              <a:t>σερβοκινητήρες</a:t>
            </a:r>
            <a:r>
              <a:rPr lang="el-GR" sz="2800" dirty="0"/>
              <a:t> προσφέρουν ακρίβεια, ροπή και ευφυή έλεγχο</a:t>
            </a:r>
          </a:p>
          <a:p>
            <a:r>
              <a:rPr lang="el-GR" sz="2800" dirty="0"/>
              <a:t>Ο ηλεκτρονικός έλεγχος είναι κρίσιμος για τη σωστή λειτουργία</a:t>
            </a:r>
          </a:p>
          <a:p>
            <a:r>
              <a:rPr lang="el-GR" sz="2800" dirty="0"/>
              <a:t>Η κατανόηση των χαρακτηριστικών οδηγεί στη σωστή επιλογή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l-GR" sz="3500">
                <a:solidFill>
                  <a:srgbClr val="FFFFFF"/>
                </a:solidFill>
              </a:rPr>
              <a:t>Βιβλιογραφία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r>
              <a:rPr lang="en-GB" sz="2800" dirty="0"/>
              <a:t> </a:t>
            </a:r>
            <a:r>
              <a:rPr lang="en-GB" sz="2800" dirty="0" err="1"/>
              <a:t>Firoozian</a:t>
            </a:r>
            <a:r>
              <a:rPr lang="en-GB" sz="2800" dirty="0"/>
              <a:t> R., Servo Motors and Industrial Control Theory, Springer (2008)</a:t>
            </a:r>
          </a:p>
          <a:p>
            <a:r>
              <a:rPr lang="en-GB" sz="2800" dirty="0"/>
              <a:t> Baluta G., </a:t>
            </a:r>
            <a:r>
              <a:rPr lang="en-GB" sz="2800" dirty="0" err="1"/>
              <a:t>Microstepping</a:t>
            </a:r>
            <a:r>
              <a:rPr lang="en-GB" sz="2800" dirty="0"/>
              <a:t> Mode for Stepper Motor Control, IEEE (2007)</a:t>
            </a:r>
          </a:p>
          <a:p>
            <a:r>
              <a:rPr lang="en-GB" sz="2800" dirty="0"/>
              <a:t> </a:t>
            </a:r>
            <a:r>
              <a:rPr lang="en-GB" sz="2800" dirty="0" err="1"/>
              <a:t>Virgala</a:t>
            </a:r>
            <a:r>
              <a:rPr lang="en-GB" sz="2800" dirty="0"/>
              <a:t> I. et al., Control of Stepper Motor by Microcontroller, Journal of Automation (2015)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l-GR" sz="3500">
                <a:solidFill>
                  <a:srgbClr val="FFFFFF"/>
                </a:solidFill>
              </a:rPr>
              <a:t>Τι είναι ο Βηματικός Κινητήρας;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r>
              <a:rPr lang="el-GR" sz="2800" dirty="0"/>
              <a:t> Ειδικός σύγχρονος κινητήρας με διακριτά βήματα περιστροφής</a:t>
            </a:r>
          </a:p>
          <a:p>
            <a:r>
              <a:rPr lang="el-GR" sz="2800" dirty="0"/>
              <a:t> Χωρίς αισθητήρες θέσης (</a:t>
            </a:r>
            <a:r>
              <a:rPr lang="el-GR" sz="2800" dirty="0" err="1"/>
              <a:t>open-loop</a:t>
            </a:r>
            <a:r>
              <a:rPr lang="el-GR" sz="2800" dirty="0"/>
              <a:t>)</a:t>
            </a:r>
          </a:p>
          <a:p>
            <a:r>
              <a:rPr lang="el-GR" sz="2800" dirty="0"/>
              <a:t> Χρησιμοποιείται σε CNC, εκτυπωτές, ρομποτική κ.ά.</a:t>
            </a:r>
          </a:p>
          <a:p>
            <a:r>
              <a:rPr lang="el-GR" sz="2800" dirty="0"/>
              <a:t> Τύποι: μονοπολικός, διπολικός, με ή χωρίς μόνιμο μαγνήτη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l-GR" sz="3200">
                <a:solidFill>
                  <a:srgbClr val="FFFFFF"/>
                </a:solidFill>
              </a:rPr>
              <a:t>Ηλεκτρονικός Έλεγχος Βηματικού Κινητήρα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r>
              <a:rPr lang="el-GR" sz="2800" dirty="0"/>
              <a:t> Έλεγχος με </a:t>
            </a:r>
            <a:r>
              <a:rPr lang="el-GR" sz="2800" dirty="0" err="1"/>
              <a:t>μικροελεγκτή</a:t>
            </a:r>
            <a:r>
              <a:rPr lang="el-GR" sz="2800" dirty="0"/>
              <a:t> (π.χ. ATmega8)</a:t>
            </a:r>
          </a:p>
          <a:p>
            <a:r>
              <a:rPr lang="el-GR" sz="2800" dirty="0"/>
              <a:t> Οδήγηση μέσω κυκλώματος H-</a:t>
            </a:r>
            <a:r>
              <a:rPr lang="el-GR" sz="2800" dirty="0" err="1"/>
              <a:t>Bridge</a:t>
            </a:r>
            <a:r>
              <a:rPr lang="el-GR" sz="2800" dirty="0"/>
              <a:t> (L298N)</a:t>
            </a:r>
          </a:p>
          <a:p>
            <a:r>
              <a:rPr lang="el-GR" sz="2800" dirty="0"/>
              <a:t> Λειτουργίες: πλήρους βήματος, </a:t>
            </a:r>
            <a:r>
              <a:rPr lang="el-GR" sz="2800" dirty="0" err="1"/>
              <a:t>ημιβήματος</a:t>
            </a:r>
            <a:r>
              <a:rPr lang="el-GR" sz="2800" dirty="0"/>
              <a:t>, </a:t>
            </a:r>
            <a:r>
              <a:rPr lang="el-GR" sz="2800" dirty="0" err="1"/>
              <a:t>microstepping</a:t>
            </a:r>
            <a:endParaRPr lang="el-GR" sz="2800" dirty="0"/>
          </a:p>
          <a:p>
            <a:r>
              <a:rPr lang="el-GR" sz="2800" dirty="0"/>
              <a:t> Καλύτερη ακρίβεια με </a:t>
            </a:r>
            <a:r>
              <a:rPr lang="el-GR" sz="2800" dirty="0" err="1"/>
              <a:t>microstepping</a:t>
            </a:r>
            <a:r>
              <a:rPr lang="el-GR" sz="2800" dirty="0"/>
              <a:t> (</a:t>
            </a:r>
            <a:r>
              <a:rPr lang="el-GR" sz="2800" dirty="0" err="1"/>
              <a:t>σινoειδή</a:t>
            </a:r>
            <a:r>
              <a:rPr lang="el-GR" sz="2800" dirty="0"/>
              <a:t> ρεύματα φάσεων)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ED91A-2336-AE72-3AB9-7D7A85FEF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Ροή Βημάτων </a:t>
            </a:r>
            <a:r>
              <a:rPr lang="el-GR" dirty="0" err="1"/>
              <a:t>Βηματικού</a:t>
            </a:r>
            <a:r>
              <a:rPr lang="el-GR" dirty="0"/>
              <a:t> κινητήρα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91A91E-7A0C-5FBC-4289-78325EFAB7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585" y="1535402"/>
            <a:ext cx="3715268" cy="91452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9244825-F645-0E45-CD90-9AC6387B71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585" y="3154464"/>
            <a:ext cx="3620005" cy="188621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A1FD6A7-EFEB-FA4E-6EAE-138F714727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1432" y="1341003"/>
            <a:ext cx="3008673" cy="221785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C3DABEB-D8B4-DC43-6575-39DB7EF8BFEA}"/>
              </a:ext>
            </a:extLst>
          </p:cNvPr>
          <p:cNvSpPr txBox="1"/>
          <p:nvPr/>
        </p:nvSpPr>
        <p:spPr>
          <a:xfrm>
            <a:off x="756217" y="2449930"/>
            <a:ext cx="3667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Λειτουργεία πλήρους βήματος σε ωρολογιακή φορά</a:t>
            </a: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C401009-E458-57D2-17ED-A9D77C16AEBA}"/>
              </a:ext>
            </a:extLst>
          </p:cNvPr>
          <p:cNvSpPr txBox="1"/>
          <p:nvPr/>
        </p:nvSpPr>
        <p:spPr>
          <a:xfrm>
            <a:off x="708585" y="5191213"/>
            <a:ext cx="40361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Λειτουργεία </a:t>
            </a:r>
            <a:r>
              <a:rPr lang="el-GR" dirty="0" err="1"/>
              <a:t>ημιβήματος</a:t>
            </a:r>
            <a:r>
              <a:rPr lang="el-GR" dirty="0"/>
              <a:t> σε ωρολογιακή φορά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B0BC552-C4B7-9AE6-6ABC-D5B4915CB155}"/>
              </a:ext>
            </a:extLst>
          </p:cNvPr>
          <p:cNvSpPr txBox="1"/>
          <p:nvPr/>
        </p:nvSpPr>
        <p:spPr>
          <a:xfrm>
            <a:off x="4815412" y="3548804"/>
            <a:ext cx="40361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Διάγραμμα Πλήρους και </a:t>
            </a:r>
            <a:r>
              <a:rPr lang="el-GR" dirty="0" err="1"/>
              <a:t>ημιβήματος</a:t>
            </a:r>
            <a:endParaRPr lang="en-GB" dirty="0"/>
          </a:p>
        </p:txBody>
      </p:sp>
      <p:pic>
        <p:nvPicPr>
          <p:cNvPr id="4" name="Picture 3" descr="Diagram of a magnet and a magnet flux&#10;&#10;AI-generated content may be incorrect.">
            <a:extLst>
              <a:ext uri="{FF2B5EF4-FFF2-40B4-BE49-F238E27FC236}">
                <a16:creationId xmlns:a16="http://schemas.microsoft.com/office/drawing/2014/main" id="{5A8E3F52-2EE3-190C-9D37-CB5B7B331F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5687" y="4042465"/>
            <a:ext cx="3861113" cy="17950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EA6F82C-C200-E8CC-24DF-9A4A1BD785B2}"/>
              </a:ext>
            </a:extLst>
          </p:cNvPr>
          <p:cNvSpPr txBox="1"/>
          <p:nvPr/>
        </p:nvSpPr>
        <p:spPr>
          <a:xfrm>
            <a:off x="4825687" y="5958348"/>
            <a:ext cx="3944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 err="1"/>
              <a:t>Μικροβήματα</a:t>
            </a:r>
            <a:r>
              <a:rPr lang="el-GR" sz="1800" dirty="0"/>
              <a:t> σε </a:t>
            </a:r>
            <a:r>
              <a:rPr lang="el-GR" sz="1800" dirty="0" err="1"/>
              <a:t>βηματικό</a:t>
            </a:r>
            <a:r>
              <a:rPr lang="el-GR" sz="1800" dirty="0"/>
              <a:t> κινητήρα </a:t>
            </a:r>
            <a:r>
              <a:rPr lang="en-US" sz="1800" dirty="0"/>
              <a:t>(</a:t>
            </a:r>
            <a:r>
              <a:rPr lang="el-GR" sz="1800" dirty="0" err="1"/>
              <a:t>microstepping</a:t>
            </a:r>
            <a:r>
              <a:rPr lang="en-US" sz="1800" dirty="0"/>
              <a:t>)</a:t>
            </a: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1883747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48F4BF-2A1C-111A-AABA-6C5B0C30A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297" y="502021"/>
            <a:ext cx="3719703" cy="164296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3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Παράδειγμα Κύκλωματος H-Bridge για Βηματικό κινητήρα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2015B2-127C-440F-E500-2AC1237F8F41}"/>
              </a:ext>
            </a:extLst>
          </p:cNvPr>
          <p:cNvSpPr txBox="1"/>
          <p:nvPr/>
        </p:nvSpPr>
        <p:spPr>
          <a:xfrm>
            <a:off x="826005" y="2270924"/>
            <a:ext cx="3719703" cy="35225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err="1"/>
              <a:t>Αλλ</a:t>
            </a:r>
            <a:r>
              <a:rPr lang="en-US" b="1" dirty="0"/>
              <a:t>αγή πολικότητας τάσης</a:t>
            </a:r>
            <a:r>
              <a:rPr lang="en-US" dirty="0"/>
              <a:t> με γέφυρα Η (H-bridge).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err="1"/>
              <a:t>Περιστροφική</a:t>
            </a:r>
            <a:r>
              <a:rPr lang="en-US" b="1" dirty="0"/>
              <a:t> </a:t>
            </a:r>
            <a:r>
              <a:rPr lang="en-US" b="1" dirty="0" err="1"/>
              <a:t>κίνηση</a:t>
            </a:r>
            <a:r>
              <a:rPr lang="en-US" b="1" dirty="0"/>
              <a:t> </a:t>
            </a:r>
            <a:r>
              <a:rPr lang="en-US" dirty="0"/>
              <a:t>β</a:t>
            </a:r>
            <a:r>
              <a:rPr lang="en-US" dirty="0" err="1"/>
              <a:t>ημ</a:t>
            </a:r>
            <a:r>
              <a:rPr lang="en-US" dirty="0"/>
              <a:t>ατικού κινητήρα με διακόπτες T1–T4.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err="1"/>
              <a:t>Δύο</a:t>
            </a:r>
            <a:r>
              <a:rPr lang="en-US" b="1" dirty="0"/>
              <a:t> </a:t>
            </a:r>
            <a:r>
              <a:rPr lang="en-US" b="1" dirty="0" err="1"/>
              <a:t>γέφυρες</a:t>
            </a:r>
            <a:r>
              <a:rPr lang="en-US" b="1" dirty="0"/>
              <a:t> Η </a:t>
            </a:r>
            <a:r>
              <a:rPr lang="en-US" dirty="0"/>
              <a:t>απα</a:t>
            </a:r>
            <a:r>
              <a:rPr lang="en-US" dirty="0" err="1"/>
              <a:t>ιτούντ</a:t>
            </a:r>
            <a:r>
              <a:rPr lang="en-US" dirty="0"/>
              <a:t>αι για πλήρη έλεγχο.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err="1"/>
              <a:t>Χρήση</a:t>
            </a:r>
            <a:r>
              <a:rPr lang="en-US" b="1" dirty="0"/>
              <a:t> L298N</a:t>
            </a:r>
            <a:r>
              <a:rPr lang="en-US" dirty="0"/>
              <a:t>: π</a:t>
            </a:r>
            <a:r>
              <a:rPr lang="en-US" dirty="0" err="1"/>
              <a:t>εριλ</a:t>
            </a:r>
            <a:r>
              <a:rPr lang="en-US" dirty="0"/>
              <a:t>αμβάνει δύο γέφυρες Η και ενισχυτή.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err="1"/>
              <a:t>Ενίσχυση</a:t>
            </a:r>
            <a:r>
              <a:rPr lang="en-US" b="1" dirty="0"/>
              <a:t> </a:t>
            </a:r>
            <a:r>
              <a:rPr lang="en-US" b="1" dirty="0" err="1"/>
              <a:t>ρεύμ</a:t>
            </a:r>
            <a:r>
              <a:rPr lang="en-US" b="1" dirty="0"/>
              <a:t>ατος </a:t>
            </a:r>
            <a:r>
              <a:rPr lang="en-US" dirty="0"/>
              <a:t>λόγω χαμηλής εξόδου του μικροελεγκτή (20–40 mA).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err="1"/>
              <a:t>Έλεγχος</a:t>
            </a:r>
            <a:r>
              <a:rPr lang="en-US" b="1" dirty="0"/>
              <a:t> </a:t>
            </a:r>
            <a:r>
              <a:rPr lang="en-US" b="1" dirty="0" err="1"/>
              <a:t>μέσω</a:t>
            </a:r>
            <a:r>
              <a:rPr lang="en-US" b="1" dirty="0"/>
              <a:t> PWM</a:t>
            </a:r>
            <a:r>
              <a:rPr lang="en-US" dirty="0"/>
              <a:t> </a:t>
            </a:r>
            <a:r>
              <a:rPr lang="en-US" dirty="0" err="1"/>
              <a:t>γι</a:t>
            </a:r>
            <a:r>
              <a:rPr lang="en-US" dirty="0"/>
              <a:t>α ρύθμιση ρεύματος στα τυλίγματα του κινητήρα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5585A4-40F8-3289-3101-58439373DC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4331" y="1620182"/>
            <a:ext cx="3900767" cy="320387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9144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6400799"/>
            <a:ext cx="611504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8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l-GR" sz="3500">
                <a:solidFill>
                  <a:srgbClr val="FFFFFF"/>
                </a:solidFill>
              </a:rPr>
              <a:t>Τι είναι ο Σερβοκινητήρας;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r>
              <a:rPr lang="el-GR" sz="2800" dirty="0"/>
              <a:t> Κινητήρας με σύστημα ανατροφοδότησης (</a:t>
            </a:r>
            <a:r>
              <a:rPr lang="el-GR" sz="2800" dirty="0" err="1"/>
              <a:t>feedback</a:t>
            </a:r>
            <a:r>
              <a:rPr lang="el-GR" sz="2800" dirty="0"/>
              <a:t> </a:t>
            </a:r>
            <a:r>
              <a:rPr lang="el-GR" sz="2800" dirty="0" err="1"/>
              <a:t>loop</a:t>
            </a:r>
            <a:r>
              <a:rPr lang="el-GR" sz="2800" dirty="0"/>
              <a:t>)</a:t>
            </a:r>
          </a:p>
          <a:p>
            <a:r>
              <a:rPr lang="el-GR" sz="2800" dirty="0"/>
              <a:t> Ελέγχεται βάσει πραγματικής θέσης/ταχύτητας</a:t>
            </a:r>
          </a:p>
          <a:p>
            <a:r>
              <a:rPr lang="el-GR" sz="2800" dirty="0"/>
              <a:t> Χρησιμοποιεί αισθητήρες όπως </a:t>
            </a:r>
            <a:r>
              <a:rPr lang="el-GR" sz="2800" dirty="0" err="1"/>
              <a:t>ταχυμετρητές</a:t>
            </a:r>
            <a:r>
              <a:rPr lang="el-GR" sz="2800" dirty="0"/>
              <a:t> ή οπτικούς κωδικοποιητές</a:t>
            </a:r>
          </a:p>
          <a:p>
            <a:r>
              <a:rPr lang="el-GR" sz="2800" dirty="0"/>
              <a:t> Πιο ακριβής και ισχυρός από </a:t>
            </a:r>
            <a:r>
              <a:rPr lang="el-GR" sz="2800" dirty="0" err="1"/>
              <a:t>stepper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l-GR" sz="3500">
                <a:solidFill>
                  <a:srgbClr val="FFFFFF"/>
                </a:solidFill>
              </a:rPr>
              <a:t>Ηλεκτρονικός Έλεγχος Σερβοκινητήρα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r>
              <a:rPr lang="el-GR" sz="2800" dirty="0"/>
              <a:t> PWM σήματα και PID ελεγκτές</a:t>
            </a:r>
          </a:p>
          <a:p>
            <a:r>
              <a:rPr lang="el-GR" sz="2800" dirty="0"/>
              <a:t> Κλειστός βρόχος με αισθητήρες θέσης και ταχύτητας</a:t>
            </a:r>
          </a:p>
          <a:p>
            <a:r>
              <a:rPr lang="el-GR" sz="2800" dirty="0"/>
              <a:t> Υψηλή ακρίβεια και απόκριση</a:t>
            </a:r>
          </a:p>
          <a:p>
            <a:r>
              <a:rPr lang="el-GR" sz="2800" dirty="0"/>
              <a:t> Ιδανικός για εφαρμογές υψηλών απαιτήσεων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8BF41E-257E-9AC3-23A4-BB7C980C4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3200">
                <a:solidFill>
                  <a:srgbClr val="FFFFFF"/>
                </a:solidFill>
              </a:rPr>
              <a:t>Παράδειγμα Κλειστού Βρόχου με Σερβοκινητήρα</a:t>
            </a:r>
            <a:endParaRPr lang="en-GB" sz="32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5A879-0261-0DF3-0614-7D95A461D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740310"/>
            <a:ext cx="7293023" cy="4823152"/>
          </a:xfrm>
        </p:spPr>
        <p:txBody>
          <a:bodyPr anchor="ctr">
            <a:normAutofit lnSpcReduction="10000"/>
          </a:bodyPr>
          <a:lstStyle/>
          <a:p>
            <a:r>
              <a:rPr lang="el-GR" sz="2000" b="1" dirty="0"/>
              <a:t>Σύστημα:</a:t>
            </a:r>
            <a:r>
              <a:rPr lang="el-GR" sz="2000" dirty="0"/>
              <a:t> </a:t>
            </a:r>
            <a:r>
              <a:rPr lang="el-GR" sz="2000" dirty="0" err="1"/>
              <a:t>Σερβοκινητήρας</a:t>
            </a:r>
            <a:r>
              <a:rPr lang="el-GR" sz="2000" dirty="0"/>
              <a:t> με οδηγό (driver) και </a:t>
            </a:r>
            <a:r>
              <a:rPr lang="el-GR" sz="2000" dirty="0" err="1"/>
              <a:t>μικροελεγκτή</a:t>
            </a:r>
            <a:r>
              <a:rPr lang="el-GR" sz="2000" dirty="0"/>
              <a:t> (π.χ. </a:t>
            </a:r>
            <a:r>
              <a:rPr lang="en-US" sz="2000" dirty="0"/>
              <a:t>ESP32</a:t>
            </a:r>
            <a:r>
              <a:rPr lang="el-GR" sz="2000" dirty="0"/>
              <a:t> ή </a:t>
            </a:r>
            <a:r>
              <a:rPr lang="en-US" sz="2000" dirty="0"/>
              <a:t>raspberry pi </a:t>
            </a:r>
            <a:r>
              <a:rPr lang="en-US" sz="2000" dirty="0" err="1"/>
              <a:t>pico</a:t>
            </a:r>
            <a:r>
              <a:rPr lang="el-GR" sz="2000" dirty="0"/>
              <a:t>).</a:t>
            </a:r>
          </a:p>
          <a:p>
            <a:r>
              <a:rPr lang="el-GR" sz="2000" b="1" dirty="0"/>
              <a:t>Αισθητήρες:</a:t>
            </a:r>
            <a:endParaRPr lang="el-GR" sz="2000" dirty="0"/>
          </a:p>
          <a:p>
            <a:pPr marL="0" indent="0">
              <a:buNone/>
            </a:pPr>
            <a:r>
              <a:rPr lang="el-GR" sz="2000" b="1" dirty="0"/>
              <a:t>	</a:t>
            </a:r>
            <a:r>
              <a:rPr lang="el-GR" sz="2000" b="1" dirty="0" err="1"/>
              <a:t>Encoder</a:t>
            </a:r>
            <a:r>
              <a:rPr lang="el-GR" sz="2000" dirty="0"/>
              <a:t> ➔ Δίνει πληροφορία για </a:t>
            </a:r>
            <a:r>
              <a:rPr lang="el-GR" sz="2000" b="1" dirty="0"/>
              <a:t>θέση</a:t>
            </a:r>
            <a:r>
              <a:rPr lang="el-GR" sz="2000" dirty="0"/>
              <a:t> και 	</a:t>
            </a:r>
            <a:r>
              <a:rPr lang="el-GR" sz="2000" b="1" dirty="0"/>
              <a:t>ταχύτητα</a:t>
            </a:r>
            <a:r>
              <a:rPr lang="el-GR" sz="2000" dirty="0"/>
              <a:t> του </a:t>
            </a:r>
            <a:r>
              <a:rPr lang="en-US" sz="2000" dirty="0"/>
              <a:t>	</a:t>
            </a:r>
            <a:r>
              <a:rPr lang="el-GR" sz="2000" dirty="0"/>
              <a:t>άξονα.</a:t>
            </a:r>
          </a:p>
          <a:p>
            <a:r>
              <a:rPr lang="el-GR" sz="2000" b="1" dirty="0"/>
              <a:t>Λογική Ελέγχου:</a:t>
            </a:r>
            <a:endParaRPr lang="el-GR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/>
              <a:t>Ο </a:t>
            </a:r>
            <a:r>
              <a:rPr lang="el-GR" sz="2000" dirty="0" err="1"/>
              <a:t>μικροελεγκτής</a:t>
            </a:r>
            <a:r>
              <a:rPr lang="el-GR" sz="2000" dirty="0"/>
              <a:t> διαβάζει τη θέση/ταχύτητα από τον </a:t>
            </a:r>
            <a:r>
              <a:rPr lang="el-GR" sz="2000" dirty="0" err="1"/>
              <a:t>encoder</a:t>
            </a:r>
            <a:r>
              <a:rPr lang="el-GR" sz="2000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/>
              <a:t>Συγκρίνει την </a:t>
            </a:r>
            <a:r>
              <a:rPr lang="el-GR" sz="2000" b="1" dirty="0"/>
              <a:t>επιθυμητή τιμή</a:t>
            </a:r>
            <a:r>
              <a:rPr lang="el-GR" sz="2000" dirty="0"/>
              <a:t> (</a:t>
            </a:r>
            <a:r>
              <a:rPr lang="el-GR" sz="2000" dirty="0" err="1"/>
              <a:t>setpoint</a:t>
            </a:r>
            <a:r>
              <a:rPr lang="el-GR" sz="2000" dirty="0"/>
              <a:t>) με την </a:t>
            </a:r>
            <a:r>
              <a:rPr lang="el-GR" sz="2000" b="1" dirty="0"/>
              <a:t>πραγματική τιμή</a:t>
            </a:r>
            <a:r>
              <a:rPr lang="el-GR" sz="2000" dirty="0"/>
              <a:t> (</a:t>
            </a:r>
            <a:r>
              <a:rPr lang="el-GR" sz="2000" dirty="0" err="1"/>
              <a:t>feedback</a:t>
            </a:r>
            <a:r>
              <a:rPr lang="el-GR" sz="2000" dirty="0"/>
              <a:t>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/>
              <a:t>Υπολογίζει το </a:t>
            </a:r>
            <a:r>
              <a:rPr lang="el-GR" sz="2000" b="1" dirty="0"/>
              <a:t>σφάλμα</a:t>
            </a:r>
            <a:r>
              <a:rPr lang="el-GR" sz="2000" dirty="0"/>
              <a:t> (</a:t>
            </a:r>
            <a:r>
              <a:rPr lang="el-GR" sz="2000" dirty="0" err="1"/>
              <a:t>error</a:t>
            </a:r>
            <a:r>
              <a:rPr lang="el-GR" sz="2000" dirty="0"/>
              <a:t> = επιθυμητή - πραγματική).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/>
              <a:t>Στέλνει PWM σήμα στον οδηγό για να </a:t>
            </a:r>
            <a:r>
              <a:rPr lang="el-GR" sz="2000" b="1" dirty="0"/>
              <a:t>διορθώσει</a:t>
            </a:r>
            <a:r>
              <a:rPr lang="el-GR" sz="2000" dirty="0"/>
              <a:t> την ταχύτητα ή τη θέση.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b="1" dirty="0"/>
              <a:t>Ρύθμιση:</a:t>
            </a:r>
          </a:p>
          <a:p>
            <a:pPr marL="0" indent="0">
              <a:buNone/>
            </a:pPr>
            <a:r>
              <a:rPr lang="el-GR" sz="2000" b="1" dirty="0"/>
              <a:t>	</a:t>
            </a:r>
            <a:r>
              <a:rPr lang="el-GR" sz="2000" dirty="0"/>
              <a:t>Συνήθως χρησιμοποιείται PID ελεγκτής για καλύτερη απόκριση.</a:t>
            </a:r>
          </a:p>
          <a:p>
            <a:endParaRPr lang="el-GR" sz="1700" dirty="0"/>
          </a:p>
          <a:p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val="94495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l-GR" sz="3500">
                <a:solidFill>
                  <a:srgbClr val="FFFFFF"/>
                </a:solidFill>
              </a:rPr>
              <a:t>Σύγκριση </a:t>
            </a:r>
            <a:r>
              <a:rPr lang="en-GB" sz="3500">
                <a:solidFill>
                  <a:srgbClr val="FFFFFF"/>
                </a:solidFill>
              </a:rPr>
              <a:t>Stepper </a:t>
            </a:r>
            <a:r>
              <a:rPr lang="el-GR" sz="3500">
                <a:solidFill>
                  <a:srgbClr val="FFFFFF"/>
                </a:solidFill>
              </a:rPr>
              <a:t>και </a:t>
            </a:r>
            <a:r>
              <a:rPr lang="en-GB" sz="3500">
                <a:solidFill>
                  <a:srgbClr val="FFFFFF"/>
                </a:solidFill>
              </a:rPr>
              <a:t>Servo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r>
              <a:rPr lang="el-GR" sz="2800" dirty="0"/>
              <a:t> </a:t>
            </a:r>
            <a:r>
              <a:rPr lang="el-GR" sz="2800" dirty="0" err="1"/>
              <a:t>Stepper</a:t>
            </a:r>
            <a:r>
              <a:rPr lang="el-GR" sz="2800" dirty="0"/>
              <a:t>: </a:t>
            </a:r>
            <a:r>
              <a:rPr lang="el-GR" sz="2800" dirty="0" err="1"/>
              <a:t>Open-loop</a:t>
            </a:r>
            <a:r>
              <a:rPr lang="el-GR" sz="2800" dirty="0"/>
              <a:t>, φθηνότερος, μέτρια ροπή</a:t>
            </a:r>
          </a:p>
          <a:p>
            <a:r>
              <a:rPr lang="el-GR" sz="2800" dirty="0"/>
              <a:t> </a:t>
            </a:r>
            <a:r>
              <a:rPr lang="el-GR" sz="2800" dirty="0" err="1"/>
              <a:t>Servo</a:t>
            </a:r>
            <a:r>
              <a:rPr lang="el-GR" sz="2800" dirty="0"/>
              <a:t>: </a:t>
            </a:r>
            <a:r>
              <a:rPr lang="el-GR" sz="2800" dirty="0" err="1"/>
              <a:t>Closed-loop</a:t>
            </a:r>
            <a:r>
              <a:rPr lang="el-GR" sz="2800" dirty="0"/>
              <a:t>, ακριβότερος, υψηλή ροπή και ακρίβεια</a:t>
            </a:r>
          </a:p>
          <a:p>
            <a:r>
              <a:rPr lang="el-GR" sz="2800" dirty="0"/>
              <a:t> Επιλογή ανάλογα με την εφαρμογή</a:t>
            </a:r>
          </a:p>
          <a:p>
            <a:r>
              <a:rPr lang="el-GR" sz="2800" dirty="0"/>
              <a:t> </a:t>
            </a:r>
            <a:r>
              <a:rPr lang="el-GR" sz="2800" dirty="0" err="1"/>
              <a:t>Servo</a:t>
            </a:r>
            <a:r>
              <a:rPr lang="el-GR" sz="2800" dirty="0"/>
              <a:t> για δυναμικές και κρίσιμες εφαρμογές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597</Words>
  <Application>Microsoft Office PowerPoint</Application>
  <PresentationFormat>On-screen Show (4:3)</PresentationFormat>
  <Paragraphs>71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Arial</vt:lpstr>
      <vt:lpstr>Calibri</vt:lpstr>
      <vt:lpstr>Wingdings</vt:lpstr>
      <vt:lpstr>Office Theme</vt:lpstr>
      <vt:lpstr>Λειτουργία και Ηλεκτρονικός Έλεγχος Βηματικών και Σερβοκινητήρων</vt:lpstr>
      <vt:lpstr>Τι είναι ο Βηματικός Κινητήρας;</vt:lpstr>
      <vt:lpstr>Ηλεκτρονικός Έλεγχος Βηματικού Κινητήρα</vt:lpstr>
      <vt:lpstr>Ροή Βημάτων Βηματικού κινητήρα</vt:lpstr>
      <vt:lpstr>Παράδειγμα Κύκλωματος H-Bridge για Βηματικό κινητήρα</vt:lpstr>
      <vt:lpstr>Τι είναι ο Σερβοκινητήρας;</vt:lpstr>
      <vt:lpstr>Ηλεκτρονικός Έλεγχος Σερβοκινητήρα</vt:lpstr>
      <vt:lpstr>Παράδειγμα Κλειστού Βρόχου με Σερβοκινητήρα</vt:lpstr>
      <vt:lpstr>Σύγκριση Stepper και Servo</vt:lpstr>
      <vt:lpstr>Παραδείγματα Εφαρμογών</vt:lpstr>
      <vt:lpstr>Συμπεράσματα</vt:lpstr>
      <vt:lpstr>Βιβλιογραφία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Nikolaos Metaxas</cp:lastModifiedBy>
  <cp:revision>7</cp:revision>
  <dcterms:created xsi:type="dcterms:W3CDTF">2013-01-27T09:14:16Z</dcterms:created>
  <dcterms:modified xsi:type="dcterms:W3CDTF">2025-04-27T16:13:21Z</dcterms:modified>
  <cp:category/>
</cp:coreProperties>
</file>