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3"/>
  </p:notesMasterIdLst>
  <p:sldIdLst>
    <p:sldId id="256" r:id="rId2"/>
    <p:sldId id="266" r:id="rId3"/>
    <p:sldId id="279" r:id="rId4"/>
    <p:sldId id="280" r:id="rId5"/>
    <p:sldId id="281" r:id="rId6"/>
    <p:sldId id="282" r:id="rId7"/>
    <p:sldId id="283" r:id="rId8"/>
    <p:sldId id="284" r:id="rId9"/>
    <p:sldId id="285" r:id="rId10"/>
    <p:sldId id="286" r:id="rId11"/>
    <p:sldId id="287" r:id="rId12"/>
  </p:sldIdLst>
  <p:sldSz cx="18288000" cy="10287000"/>
  <p:notesSz cx="6858000" cy="9144000"/>
  <p:embeddedFontLst>
    <p:embeddedFont>
      <p:font typeface="Bahnschrift" panose="020B0502040204020203" pitchFamily="34" charset="0"/>
      <p:regular r:id="rId14"/>
      <p:bold r:id="rId15"/>
    </p:embeddedFont>
    <p:embeddedFont>
      <p:font typeface="Bahnschrift Light" panose="020B0502040204020203" pitchFamily="34" charset="0"/>
      <p:regular r:id="rId16"/>
    </p:embeddedFont>
    <p:embeddedFont>
      <p:font typeface="Bahnschrift Light Condensed" panose="020B0502040204020203" pitchFamily="34" charset="0"/>
      <p:regular r:id="rId17"/>
    </p:embeddedFont>
    <p:embeddedFont>
      <p:font typeface="Bahnschrift SemiBold" panose="020B0502040204020203" pitchFamily="34" charset="0"/>
      <p:bold r:id="rId18"/>
    </p:embeddedFont>
    <p:embeddedFont>
      <p:font typeface="Bahnschrift SemiLight" panose="020B0502040204020203" pitchFamily="34" charset="0"/>
      <p:regular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78398" autoAdjust="0"/>
  </p:normalViewPr>
  <p:slideViewPr>
    <p:cSldViewPr>
      <p:cViewPr>
        <p:scale>
          <a:sx n="50" d="100"/>
          <a:sy n="50" d="100"/>
        </p:scale>
        <p:origin x="1836" y="24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4C4032-4414-44E2-8531-33F5F9D6BA8B}" type="datetimeFigureOut">
              <a:rPr lang="en-US" smtClean="0"/>
              <a:t>4/27/2025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2191B8-DAA1-4976-9BCD-149CCC99E883}" type="slidenum">
              <a:rPr lang="en-US" smtClean="0"/>
              <a:t>‹#›</a:t>
            </a:fld>
            <a:endParaRPr lang="en-US"/>
          </a:p>
        </p:txBody>
      </p:sp>
    </p:spTree>
    <p:extLst>
      <p:ext uri="{BB962C8B-B14F-4D97-AF65-F5344CB8AC3E}">
        <p14:creationId xmlns:p14="http://schemas.microsoft.com/office/powerpoint/2010/main" val="11483162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2191B8-DAA1-4976-9BCD-149CCC99E88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7674437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F614D6-31F3-D06E-7215-836170B299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551A2C-F55D-EB38-7790-377CD95A74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6669073-85B4-3074-E5E2-7E2EA421846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48CE720-FC42-6DC7-51FF-740E696995F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2191B8-DAA1-4976-9BCD-149CCC99E88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6338435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51F597-50B3-1B78-BB8F-EFA76BB237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D8D1ED-C16B-39CD-1925-CEA9A34982A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07F0AE4-1994-80B4-7BC5-3040710A953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F2161A9-686E-933D-D597-5671C59C692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2191B8-DAA1-4976-9BCD-149CCC99E88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387537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2191B8-DAA1-4976-9BCD-149CCC99E88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237752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D933D5-25FB-35BC-93EA-CD0CEC047F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B4F2E0-DF07-70BF-0565-031B97B556D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79CCC1C-574D-6359-3285-8A5D4B62B0A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932434C-EB42-B3AE-233B-D75DF855856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2191B8-DAA1-4976-9BCD-149CCC99E88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01109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AEC1DA-3E9D-0547-9EEA-83C4558358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698ECC-8A64-F3CC-4DE5-E18D339BA6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4C7B171-8147-F6CD-68F3-629E8700573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E856BE6-C241-F5B3-8C61-5CBDDE089C4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2191B8-DAA1-4976-9BCD-149CCC99E88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2559113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DBF797-BCD4-457B-357E-FAED4DFDB6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4EC558-BDC2-C796-B954-A6C7471B884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4F35BE-7847-9F2F-4E95-F7184D44F6B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C7D0A1E-2E45-0BF6-961C-43B9880974E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2191B8-DAA1-4976-9BCD-149CCC99E88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0102041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2E35F2-A3F2-C7E7-4F1E-90936D9010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E9ABFD-CAF0-D9C5-449C-5F1E3E2819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9309C47-1E2F-73B4-F5C2-E71F24B3684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6A8BD32-AD09-3263-F6E9-28BF9316FA7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2191B8-DAA1-4976-9BCD-149CCC99E88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183680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94D4FD-FEA5-177F-43DD-DF45939FCB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FDFADB6-A12B-7F6C-8D8A-ECB4997BA1F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9DE147A-2B84-9328-1018-4D01A5A5991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54B2EFF-54BD-4BA7-180D-A03ABB6B061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2191B8-DAA1-4976-9BCD-149CCC99E88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33241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9D9141-A43A-EAA9-1FDE-E16D4A74F5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B56C28-F936-B005-654B-6C23E44C1F5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B50E870-B8C6-3B3B-518A-BC6AD18F64B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200" dirty="0">
                <a:latin typeface="Bahnschrift Light Condensed" panose="020B0502040204020203" pitchFamily="34" charset="0"/>
              </a:rPr>
              <a:t>Αριστερά παρουσιάζεται ένας πιεζοηλεκτρικός αισθητήρας πίεσης με στρώση </a:t>
            </a:r>
            <a:r>
              <a:rPr lang="el-GR" sz="1200" dirty="0" err="1">
                <a:latin typeface="Bahnschrift Light Condensed" panose="020B0502040204020203" pitchFamily="34" charset="0"/>
              </a:rPr>
              <a:t>νιτριδίου</a:t>
            </a:r>
            <a:r>
              <a:rPr lang="el-GR" sz="1200" dirty="0">
                <a:latin typeface="Bahnschrift Light Condensed" panose="020B0502040204020203" pitchFamily="34" charset="0"/>
              </a:rPr>
              <a:t> του αργιλίου που μετατρέπει πίεση σε τάση. </a:t>
            </a:r>
            <a:r>
              <a:rPr lang="el-GR" sz="1200" dirty="0" err="1">
                <a:latin typeface="Bahnschrift Light Condensed" panose="020B0502040204020203" pitchFamily="34" charset="0"/>
              </a:rPr>
              <a:t>Δεξία</a:t>
            </a:r>
            <a:r>
              <a:rPr lang="el-GR" sz="1200" dirty="0">
                <a:latin typeface="Bahnschrift Light Condensed" panose="020B0502040204020203" pitchFamily="34" charset="0"/>
              </a:rPr>
              <a:t> φαίνεται η διατομή της στρώσης αυτής ‘όπως καταγράφηκε με ηλεκτρονικό μικροσκόπιο σάρωσης. Η δομή αυτή επιτρέπει την ανίχνευση πίεσης με υψηλή ευαισθησία και ταχύτητα απόκρισης.</a:t>
            </a:r>
            <a:endParaRPr lang="en-US" sz="1200" dirty="0">
              <a:latin typeface="Bahnschrift Light Condensed" panose="020B0502040204020203" pitchFamily="34" charset="0"/>
            </a:endParaRPr>
          </a:p>
          <a:p>
            <a:endParaRPr lang="en-US" dirty="0"/>
          </a:p>
        </p:txBody>
      </p:sp>
      <p:sp>
        <p:nvSpPr>
          <p:cNvPr id="4" name="Slide Number Placeholder 3">
            <a:extLst>
              <a:ext uri="{FF2B5EF4-FFF2-40B4-BE49-F238E27FC236}">
                <a16:creationId xmlns:a16="http://schemas.microsoft.com/office/drawing/2014/main" id="{0A7237E1-D6A7-D18C-3C56-D310EEFEDD4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2191B8-DAA1-4976-9BCD-149CCC99E88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8017126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96CF71-A1C7-F9DF-F68E-481F6E21A0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321BA3-EED4-63EB-976B-1F75573D0BB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E04B3CC-B402-9C46-5930-983378F39E3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B807BBC-9912-8D46-A2EF-987C5B25677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2191B8-DAA1-4976-9BCD-149CCC99E88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4628711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4/27/2025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4/27/2025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4/27/2025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8" Type="http://schemas.openxmlformats.org/officeDocument/2006/relationships/hyperlink" Target="https://doi.org/10.1108/sr-06-2018-0135" TargetMode="External"/><Relationship Id="rId3" Type="http://schemas.openxmlformats.org/officeDocument/2006/relationships/image" Target="../media/image1.png"/><Relationship Id="rId7" Type="http://schemas.openxmlformats.org/officeDocument/2006/relationships/hyperlink" Target="https://doi.org/10.1108/sr-03-2021-0106"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hyperlink" Target="https://ieeexplore.ieee.org/abstract/document/686941" TargetMode="External"/><Relationship Id="rId5" Type="http://schemas.openxmlformats.org/officeDocument/2006/relationships/hyperlink" Target="https://doi.org/10.3390/mi11010056" TargetMode="External"/><Relationship Id="rId4" Type="http://schemas.openxmlformats.org/officeDocument/2006/relationships/image" Target="../media/image2.svg"/><Relationship Id="rId9" Type="http://schemas.openxmlformats.org/officeDocument/2006/relationships/hyperlink" Target="https://doi.org/10.1088/0964-1726/6/5/004"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sv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2.sv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2.sv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2.sv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2.sv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5EC"/>
        </a:solidFill>
        <a:effectLst/>
      </p:bgPr>
    </p:bg>
    <p:spTree>
      <p:nvGrpSpPr>
        <p:cNvPr id="1" name=""/>
        <p:cNvGrpSpPr/>
        <p:nvPr/>
      </p:nvGrpSpPr>
      <p:grpSpPr>
        <a:xfrm>
          <a:off x="0" y="0"/>
          <a:ext cx="0" cy="0"/>
          <a:chOff x="0" y="0"/>
          <a:chExt cx="0" cy="0"/>
        </a:xfrm>
      </p:grpSpPr>
      <p:sp>
        <p:nvSpPr>
          <p:cNvPr id="2" name="Freeform 2"/>
          <p:cNvSpPr/>
          <p:nvPr/>
        </p:nvSpPr>
        <p:spPr>
          <a:xfrm>
            <a:off x="-722888" y="-4247683"/>
            <a:ext cx="19258069" cy="19258069"/>
          </a:xfrm>
          <a:custGeom>
            <a:avLst/>
            <a:gdLst/>
            <a:ahLst/>
            <a:cxnLst/>
            <a:rect l="l" t="t" r="r" b="b"/>
            <a:pathLst>
              <a:path w="19258069" h="19258069">
                <a:moveTo>
                  <a:pt x="0" y="0"/>
                </a:moveTo>
                <a:lnTo>
                  <a:pt x="19258069" y="0"/>
                </a:lnTo>
                <a:lnTo>
                  <a:pt x="19258069" y="19258069"/>
                </a:lnTo>
                <a:lnTo>
                  <a:pt x="0" y="19258069"/>
                </a:lnTo>
                <a:lnTo>
                  <a:pt x="0" y="0"/>
                </a:lnTo>
                <a:close/>
              </a:path>
            </a:pathLst>
          </a:custGeom>
          <a:blipFill>
            <a:blip r:embed="rId3">
              <a:alphaModFix amt="4000"/>
              <a:extLst>
                <a:ext uri="{96DAC541-7B7A-43D3-8B79-37D633B846F1}">
                  <asvg:svgBlip xmlns:asvg="http://schemas.microsoft.com/office/drawing/2016/SVG/main" r:embed="rId4"/>
                </a:ext>
              </a:extLst>
            </a:blip>
            <a:stretch>
              <a:fillRect/>
            </a:stretch>
          </a:blipFill>
        </p:spPr>
      </p:sp>
      <p:cxnSp>
        <p:nvCxnSpPr>
          <p:cNvPr id="17" name="Straight Connector 16">
            <a:extLst>
              <a:ext uri="{FF2B5EF4-FFF2-40B4-BE49-F238E27FC236}">
                <a16:creationId xmlns:a16="http://schemas.microsoft.com/office/drawing/2014/main" id="{3B504397-3D19-464B-9C52-7D20C755B1AD}"/>
              </a:ext>
            </a:extLst>
          </p:cNvPr>
          <p:cNvCxnSpPr>
            <a:cxnSpLocks/>
          </p:cNvCxnSpPr>
          <p:nvPr/>
        </p:nvCxnSpPr>
        <p:spPr>
          <a:xfrm>
            <a:off x="1762933" y="3771900"/>
            <a:ext cx="11876867" cy="0"/>
          </a:xfrm>
          <a:prstGeom prst="line">
            <a:avLst/>
          </a:prstGeom>
        </p:spPr>
        <p:style>
          <a:lnRef idx="1">
            <a:schemeClr val="dk1"/>
          </a:lnRef>
          <a:fillRef idx="0">
            <a:schemeClr val="dk1"/>
          </a:fillRef>
          <a:effectRef idx="0">
            <a:schemeClr val="dk1"/>
          </a:effectRef>
          <a:fontRef idx="minor">
            <a:schemeClr val="tx1"/>
          </a:fontRef>
        </p:style>
      </p:cxnSp>
      <p:sp>
        <p:nvSpPr>
          <p:cNvPr id="19" name="TextBox 18">
            <a:extLst>
              <a:ext uri="{FF2B5EF4-FFF2-40B4-BE49-F238E27FC236}">
                <a16:creationId xmlns:a16="http://schemas.microsoft.com/office/drawing/2014/main" id="{764FF109-0A04-F7B6-82D1-A086E7A6181C}"/>
              </a:ext>
            </a:extLst>
          </p:cNvPr>
          <p:cNvSpPr txBox="1"/>
          <p:nvPr/>
        </p:nvSpPr>
        <p:spPr>
          <a:xfrm>
            <a:off x="1982280" y="2171700"/>
            <a:ext cx="6923867" cy="14465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4400" b="0" i="0" u="none" strike="noStrike" kern="1200" cap="none" spc="0" normalizeH="0" baseline="0" noProof="0" dirty="0" err="1">
                <a:ln>
                  <a:noFill/>
                </a:ln>
                <a:solidFill>
                  <a:prstClr val="black"/>
                </a:solidFill>
                <a:effectLst/>
                <a:uLnTx/>
                <a:uFillTx/>
                <a:latin typeface="Bahnschrift Light" panose="020B0502040204020203" pitchFamily="34" charset="0"/>
                <a:ea typeface="+mn-ea"/>
                <a:cs typeface="+mn-cs"/>
              </a:rPr>
              <a:t>Μικροηλεκτρομηχανικοί</a:t>
            </a:r>
            <a:r>
              <a:rPr kumimoji="0" lang="el-GR" sz="4400" b="0" i="0" u="none" strike="noStrike" kern="1200" cap="none" spc="0" normalizeH="0" baseline="0" noProof="0" dirty="0">
                <a:ln>
                  <a:noFill/>
                </a:ln>
                <a:solidFill>
                  <a:prstClr val="black"/>
                </a:solidFill>
                <a:effectLst/>
                <a:uLnTx/>
                <a:uFillTx/>
                <a:latin typeface="Bahnschrift Light" panose="020B0502040204020203" pitchFamily="34" charset="0"/>
                <a:ea typeface="+mn-ea"/>
                <a:cs typeface="+mn-cs"/>
              </a:rPr>
              <a:t> Αισθητήρες Πίεσης</a:t>
            </a:r>
            <a:endParaRPr kumimoji="0" lang="en-US" sz="4400" b="0" i="0" u="none" strike="noStrike" kern="1200" cap="none" spc="0" normalizeH="0" baseline="0" noProof="0" dirty="0">
              <a:ln>
                <a:noFill/>
              </a:ln>
              <a:solidFill>
                <a:prstClr val="black"/>
              </a:solidFill>
              <a:effectLst/>
              <a:uLnTx/>
              <a:uFillTx/>
              <a:latin typeface="Bahnschrift Light" panose="020B0502040204020203" pitchFamily="34" charset="0"/>
              <a:ea typeface="+mn-ea"/>
              <a:cs typeface="+mn-cs"/>
            </a:endParaRPr>
          </a:p>
        </p:txBody>
      </p:sp>
      <p:sp>
        <p:nvSpPr>
          <p:cNvPr id="21" name="TextBox 20">
            <a:extLst>
              <a:ext uri="{FF2B5EF4-FFF2-40B4-BE49-F238E27FC236}">
                <a16:creationId xmlns:a16="http://schemas.microsoft.com/office/drawing/2014/main" id="{B058514B-24D7-3063-3794-EF81ACBB72B0}"/>
              </a:ext>
            </a:extLst>
          </p:cNvPr>
          <p:cNvSpPr txBox="1"/>
          <p:nvPr/>
        </p:nvSpPr>
        <p:spPr>
          <a:xfrm>
            <a:off x="1990518" y="3958160"/>
            <a:ext cx="11353800"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3200" b="0" i="0" u="none" strike="noStrike" kern="1200" cap="none" spc="0" normalizeH="0" baseline="0" noProof="0" dirty="0">
                <a:ln>
                  <a:noFill/>
                </a:ln>
                <a:solidFill>
                  <a:prstClr val="black"/>
                </a:solidFill>
                <a:effectLst/>
                <a:uLnTx/>
                <a:uFillTx/>
                <a:latin typeface="Bahnschrift SemiBold" panose="020B0502040204020203" pitchFamily="34" charset="0"/>
                <a:ea typeface="+mn-ea"/>
                <a:cs typeface="+mn-cs"/>
              </a:rPr>
              <a:t>ΠΑΠΑΔΟΠΟΥΛΟΣ ΠΑΝΑΓΙΩΤΗΣ</a:t>
            </a:r>
            <a:br>
              <a:rPr kumimoji="0" lang="el-GR" sz="3200" b="0" i="0" u="none" strike="noStrike" kern="1200" cap="none" spc="0" normalizeH="0" baseline="0" noProof="0" dirty="0">
                <a:ln>
                  <a:noFill/>
                </a:ln>
                <a:solidFill>
                  <a:prstClr val="black"/>
                </a:solidFill>
                <a:effectLst/>
                <a:uLnTx/>
                <a:uFillTx/>
                <a:latin typeface="Bahnschrift SemiBold" panose="020B0502040204020203" pitchFamily="34" charset="0"/>
                <a:ea typeface="+mn-ea"/>
                <a:cs typeface="+mn-cs"/>
              </a:rPr>
            </a:br>
            <a:r>
              <a:rPr kumimoji="0" lang="el-GR" sz="3200" b="0" i="0" u="none" strike="noStrike" kern="1200" cap="none" spc="0" normalizeH="0" baseline="0" noProof="0" dirty="0">
                <a:ln>
                  <a:noFill/>
                </a:ln>
                <a:solidFill>
                  <a:prstClr val="black"/>
                </a:solidFill>
                <a:effectLst/>
                <a:uLnTx/>
                <a:uFillTx/>
                <a:latin typeface="Bahnschrift SemiBold" panose="020B0502040204020203" pitchFamily="34" charset="0"/>
                <a:ea typeface="+mn-ea"/>
                <a:cs typeface="+mn-cs"/>
              </a:rPr>
              <a:t>ΑΜ: 1116202000081</a:t>
            </a:r>
            <a:endParaRPr kumimoji="0" lang="en-US" sz="3200" b="0" i="0" u="none" strike="noStrike" kern="1200" cap="none" spc="0" normalizeH="0" baseline="0" noProof="0" dirty="0">
              <a:ln>
                <a:noFill/>
              </a:ln>
              <a:solidFill>
                <a:prstClr val="black"/>
              </a:solidFill>
              <a:effectLst/>
              <a:uLnTx/>
              <a:uFillTx/>
              <a:latin typeface="Bahnschrift SemiBold" panose="020B0502040204020203" pitchFamily="34" charset="0"/>
              <a:ea typeface="+mn-ea"/>
              <a:cs typeface="+mn-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5EC"/>
        </a:solidFill>
        <a:effectLst/>
      </p:bgPr>
    </p:bg>
    <p:spTree>
      <p:nvGrpSpPr>
        <p:cNvPr id="1" name="">
          <a:extLst>
            <a:ext uri="{FF2B5EF4-FFF2-40B4-BE49-F238E27FC236}">
              <a16:creationId xmlns:a16="http://schemas.microsoft.com/office/drawing/2014/main" id="{4D005183-EC6C-78CC-50A9-833532750D90}"/>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740C6A15-4FA8-962D-9D3D-06EB9CBE57C3}"/>
              </a:ext>
            </a:extLst>
          </p:cNvPr>
          <p:cNvSpPr/>
          <p:nvPr/>
        </p:nvSpPr>
        <p:spPr>
          <a:xfrm>
            <a:off x="-685800" y="-4229100"/>
            <a:ext cx="19258069" cy="19258069"/>
          </a:xfrm>
          <a:custGeom>
            <a:avLst/>
            <a:gdLst/>
            <a:ahLst/>
            <a:cxnLst/>
            <a:rect l="l" t="t" r="r" b="b"/>
            <a:pathLst>
              <a:path w="19258069" h="19258069">
                <a:moveTo>
                  <a:pt x="0" y="0"/>
                </a:moveTo>
                <a:lnTo>
                  <a:pt x="19258069" y="0"/>
                </a:lnTo>
                <a:lnTo>
                  <a:pt x="19258069" y="19258069"/>
                </a:lnTo>
                <a:lnTo>
                  <a:pt x="0" y="19258069"/>
                </a:lnTo>
                <a:lnTo>
                  <a:pt x="0" y="0"/>
                </a:lnTo>
                <a:close/>
              </a:path>
            </a:pathLst>
          </a:custGeom>
          <a:blipFill>
            <a:blip r:embed="rId3">
              <a:alphaModFix amt="4000"/>
              <a:extLst>
                <a:ext uri="{96DAC541-7B7A-43D3-8B79-37D633B846F1}">
                  <asvg:svgBlip xmlns:asvg="http://schemas.microsoft.com/office/drawing/2016/SVG/main" r:embed="rId4"/>
                </a:ext>
              </a:extLst>
            </a:blip>
            <a:stretch>
              <a:fillRect/>
            </a:stretch>
          </a:blipFill>
        </p:spPr>
      </p:sp>
      <p:cxnSp>
        <p:nvCxnSpPr>
          <p:cNvPr id="17" name="Straight Connector 16">
            <a:extLst>
              <a:ext uri="{FF2B5EF4-FFF2-40B4-BE49-F238E27FC236}">
                <a16:creationId xmlns:a16="http://schemas.microsoft.com/office/drawing/2014/main" id="{C2A49259-C87C-CF1C-DD4F-D89C94AD6A9A}"/>
              </a:ext>
            </a:extLst>
          </p:cNvPr>
          <p:cNvCxnSpPr>
            <a:cxnSpLocks/>
          </p:cNvCxnSpPr>
          <p:nvPr/>
        </p:nvCxnSpPr>
        <p:spPr>
          <a:xfrm>
            <a:off x="4572000" y="2269180"/>
            <a:ext cx="9144000" cy="0"/>
          </a:xfrm>
          <a:prstGeom prst="line">
            <a:avLst/>
          </a:prstGeom>
        </p:spPr>
        <p:style>
          <a:lnRef idx="1">
            <a:schemeClr val="dk1"/>
          </a:lnRef>
          <a:fillRef idx="0">
            <a:schemeClr val="dk1"/>
          </a:fillRef>
          <a:effectRef idx="0">
            <a:schemeClr val="dk1"/>
          </a:effectRef>
          <a:fontRef idx="minor">
            <a:schemeClr val="tx1"/>
          </a:fontRef>
        </p:style>
      </p:cxnSp>
      <p:sp>
        <p:nvSpPr>
          <p:cNvPr id="3" name="TextBox 2">
            <a:extLst>
              <a:ext uri="{FF2B5EF4-FFF2-40B4-BE49-F238E27FC236}">
                <a16:creationId xmlns:a16="http://schemas.microsoft.com/office/drawing/2014/main" id="{27F5D2EC-B12F-3276-9A07-F602D1AE9EC8}"/>
              </a:ext>
            </a:extLst>
          </p:cNvPr>
          <p:cNvSpPr txBox="1"/>
          <p:nvPr/>
        </p:nvSpPr>
        <p:spPr>
          <a:xfrm>
            <a:off x="5682066" y="1409180"/>
            <a:ext cx="6923867"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44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Πηγές</a:t>
            </a:r>
            <a:endParaRPr kumimoji="0" lang="en-US" sz="44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endParaRPr>
          </a:p>
        </p:txBody>
      </p:sp>
      <p:sp>
        <p:nvSpPr>
          <p:cNvPr id="4" name="TextBox 3">
            <a:extLst>
              <a:ext uri="{FF2B5EF4-FFF2-40B4-BE49-F238E27FC236}">
                <a16:creationId xmlns:a16="http://schemas.microsoft.com/office/drawing/2014/main" id="{3A2853B2-EF98-C866-6B41-607A9B09D879}"/>
              </a:ext>
            </a:extLst>
          </p:cNvPr>
          <p:cNvSpPr txBox="1"/>
          <p:nvPr/>
        </p:nvSpPr>
        <p:spPr>
          <a:xfrm>
            <a:off x="860372" y="2628900"/>
            <a:ext cx="8283627" cy="6740307"/>
          </a:xfrm>
          <a:prstGeom prst="rect">
            <a:avLst/>
          </a:prstGeom>
          <a:noFill/>
        </p:spPr>
        <p:txBody>
          <a:bodyPr wrap="square" rtlCol="0">
            <a:spAutoFit/>
          </a:bodyPr>
          <a:lstStyle/>
          <a:p>
            <a:pPr marL="571500" marR="0" lvl="0" indent="-57150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3600" b="0" i="0" u="none" strike="noStrike" kern="1200" cap="none" spc="0" normalizeH="0" baseline="0" noProof="0" dirty="0">
                <a:ln>
                  <a:noFill/>
                </a:ln>
                <a:solidFill>
                  <a:prstClr val="black"/>
                </a:solidFill>
                <a:effectLst/>
                <a:uLnTx/>
                <a:uFillTx/>
                <a:latin typeface="Bahnschrift Light Condensed" panose="020B0502040204020203" pitchFamily="34" charset="0"/>
                <a:ea typeface="+mn-ea"/>
                <a:cs typeface="+mn-cs"/>
              </a:rPr>
              <a:t>Song, P., Ma, Z., Ma, J., Yang, L., Wei, J., Zhao, Y., Zhang, M., Yang, F., &amp; Wang, X. (2020). </a:t>
            </a:r>
            <a:r>
              <a:rPr kumimoji="0" lang="fr-FR" sz="3600" b="0" i="0" u="none" strike="noStrike" kern="1200" cap="none" spc="0" normalizeH="0" baseline="0" noProof="0" dirty="0" err="1">
                <a:ln>
                  <a:noFill/>
                </a:ln>
                <a:solidFill>
                  <a:prstClr val="black"/>
                </a:solidFill>
                <a:effectLst/>
                <a:uLnTx/>
                <a:uFillTx/>
                <a:latin typeface="Bahnschrift Light Condensed" panose="020B0502040204020203" pitchFamily="34" charset="0"/>
                <a:ea typeface="+mn-ea"/>
                <a:cs typeface="+mn-cs"/>
              </a:rPr>
              <a:t>Recent</a:t>
            </a:r>
            <a:r>
              <a:rPr kumimoji="0" lang="fr-FR" sz="3600" b="0" i="0" u="none" strike="noStrike" kern="1200" cap="none" spc="0" normalizeH="0" baseline="0" noProof="0" dirty="0">
                <a:ln>
                  <a:noFill/>
                </a:ln>
                <a:solidFill>
                  <a:prstClr val="black"/>
                </a:solidFill>
                <a:effectLst/>
                <a:uLnTx/>
                <a:uFillTx/>
                <a:latin typeface="Bahnschrift Light Condensed" panose="020B0502040204020203" pitchFamily="34" charset="0"/>
                <a:ea typeface="+mn-ea"/>
                <a:cs typeface="+mn-cs"/>
              </a:rPr>
              <a:t> </a:t>
            </a:r>
            <a:r>
              <a:rPr kumimoji="0" lang="fr-FR" sz="3600" b="0" i="0" u="none" strike="noStrike" kern="1200" cap="none" spc="0" normalizeH="0" baseline="0" noProof="0" dirty="0" err="1">
                <a:ln>
                  <a:noFill/>
                </a:ln>
                <a:solidFill>
                  <a:prstClr val="black"/>
                </a:solidFill>
                <a:effectLst/>
                <a:uLnTx/>
                <a:uFillTx/>
                <a:latin typeface="Bahnschrift Light Condensed" panose="020B0502040204020203" pitchFamily="34" charset="0"/>
                <a:ea typeface="+mn-ea"/>
                <a:cs typeface="+mn-cs"/>
              </a:rPr>
              <a:t>progress</a:t>
            </a:r>
            <a:r>
              <a:rPr kumimoji="0" lang="fr-FR" sz="3600" b="0" i="0" u="none" strike="noStrike" kern="1200" cap="none" spc="0" normalizeH="0" baseline="0" noProof="0" dirty="0">
                <a:ln>
                  <a:noFill/>
                </a:ln>
                <a:solidFill>
                  <a:prstClr val="black"/>
                </a:solidFill>
                <a:effectLst/>
                <a:uLnTx/>
                <a:uFillTx/>
                <a:latin typeface="Bahnschrift Light Condensed" panose="020B0502040204020203" pitchFamily="34" charset="0"/>
                <a:ea typeface="+mn-ea"/>
                <a:cs typeface="+mn-cs"/>
              </a:rPr>
              <a:t> of miniature MEMS pressure </a:t>
            </a:r>
            <a:r>
              <a:rPr kumimoji="0" lang="fr-FR" sz="3600" b="0" i="0" u="none" strike="noStrike" kern="1200" cap="none" spc="0" normalizeH="0" baseline="0" noProof="0" dirty="0" err="1">
                <a:ln>
                  <a:noFill/>
                </a:ln>
                <a:solidFill>
                  <a:prstClr val="black"/>
                </a:solidFill>
                <a:effectLst/>
                <a:uLnTx/>
                <a:uFillTx/>
                <a:latin typeface="Bahnschrift Light Condensed" panose="020B0502040204020203" pitchFamily="34" charset="0"/>
                <a:ea typeface="+mn-ea"/>
                <a:cs typeface="+mn-cs"/>
              </a:rPr>
              <a:t>sensors</a:t>
            </a:r>
            <a:r>
              <a:rPr kumimoji="0" lang="fr-FR" sz="3600" b="0" i="0" u="none" strike="noStrike" kern="1200" cap="none" spc="0" normalizeH="0" baseline="0" noProof="0" dirty="0">
                <a:ln>
                  <a:noFill/>
                </a:ln>
                <a:solidFill>
                  <a:prstClr val="black"/>
                </a:solidFill>
                <a:effectLst/>
                <a:uLnTx/>
                <a:uFillTx/>
                <a:latin typeface="Bahnschrift Light Condensed" panose="020B0502040204020203" pitchFamily="34" charset="0"/>
                <a:ea typeface="+mn-ea"/>
                <a:cs typeface="+mn-cs"/>
              </a:rPr>
              <a:t>. Micromachines, 11(1), 56. </a:t>
            </a:r>
            <a:r>
              <a:rPr kumimoji="0" lang="fr-FR" sz="3600" b="0" i="0" u="none" strike="noStrike" kern="1200" cap="none" spc="0" normalizeH="0" baseline="0" noProof="0" dirty="0">
                <a:ln>
                  <a:noFill/>
                </a:ln>
                <a:solidFill>
                  <a:prstClr val="black"/>
                </a:solidFill>
                <a:effectLst/>
                <a:uLnTx/>
                <a:uFillTx/>
                <a:latin typeface="Bahnschrift Light Condensed" panose="020B0502040204020203" pitchFamily="34" charset="0"/>
                <a:ea typeface="+mn-ea"/>
                <a:cs typeface="+mn-cs"/>
                <a:hlinkClick r:id="rId5"/>
              </a:rPr>
              <a:t>https://doi.org/10.3390/mi11010056</a:t>
            </a:r>
            <a:endParaRPr lang="fr-FR" sz="3600" dirty="0">
              <a:solidFill>
                <a:prstClr val="black"/>
              </a:solidFill>
              <a:latin typeface="Bahnschrift Light Condensed" panose="020B0502040204020203" pitchFamily="34" charset="0"/>
            </a:endParaRPr>
          </a:p>
          <a:p>
            <a:pPr marL="571500" marR="0" lvl="0" indent="-5715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3600" b="0" i="0" u="none" strike="noStrike" kern="1200" cap="none" spc="0" normalizeH="0" baseline="0" noProof="0" dirty="0">
              <a:ln>
                <a:noFill/>
              </a:ln>
              <a:solidFill>
                <a:prstClr val="black"/>
              </a:solidFill>
              <a:effectLst/>
              <a:uLnTx/>
              <a:uFillTx/>
              <a:latin typeface="Bahnschrift Light Condensed" panose="020B0502040204020203" pitchFamily="34" charset="0"/>
              <a:ea typeface="+mn-ea"/>
              <a:cs typeface="+mn-cs"/>
            </a:endParaRPr>
          </a:p>
          <a:p>
            <a:pPr marL="571500" marR="0" lvl="0" indent="-57150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3600" b="0" i="0" u="none" strike="noStrike" kern="1200" cap="none" spc="0" normalizeH="0" baseline="0" noProof="0" dirty="0">
                <a:ln>
                  <a:noFill/>
                </a:ln>
                <a:solidFill>
                  <a:prstClr val="black"/>
                </a:solidFill>
                <a:effectLst/>
                <a:uLnTx/>
                <a:uFillTx/>
                <a:latin typeface="Bahnschrift Light Condensed" panose="020B0502040204020203" pitchFamily="34" charset="0"/>
                <a:ea typeface="+mn-ea"/>
                <a:cs typeface="+mn-cs"/>
              </a:rPr>
              <a:t>MEMS pressure </a:t>
            </a:r>
            <a:r>
              <a:rPr kumimoji="0" lang="fr-FR" sz="3600" b="0" i="0" u="none" strike="noStrike" kern="1200" cap="none" spc="0" normalizeH="0" baseline="0" noProof="0" dirty="0" err="1">
                <a:ln>
                  <a:noFill/>
                </a:ln>
                <a:solidFill>
                  <a:prstClr val="black"/>
                </a:solidFill>
                <a:effectLst/>
                <a:uLnTx/>
                <a:uFillTx/>
                <a:latin typeface="Bahnschrift Light Condensed" panose="020B0502040204020203" pitchFamily="34" charset="0"/>
                <a:ea typeface="+mn-ea"/>
                <a:cs typeface="+mn-cs"/>
              </a:rPr>
              <a:t>sensors</a:t>
            </a:r>
            <a:r>
              <a:rPr kumimoji="0" lang="fr-FR" sz="3600" b="0" i="0" u="none" strike="noStrike" kern="1200" cap="none" spc="0" normalizeH="0" baseline="0" noProof="0" dirty="0">
                <a:ln>
                  <a:noFill/>
                </a:ln>
                <a:solidFill>
                  <a:prstClr val="black"/>
                </a:solidFill>
                <a:effectLst/>
                <a:uLnTx/>
                <a:uFillTx/>
                <a:latin typeface="Bahnschrift Light Condensed" panose="020B0502040204020203" pitchFamily="34" charset="0"/>
                <a:ea typeface="+mn-ea"/>
                <a:cs typeface="+mn-cs"/>
              </a:rPr>
              <a:t> for </a:t>
            </a:r>
            <a:r>
              <a:rPr kumimoji="0" lang="fr-FR" sz="3600" b="0" i="0" u="none" strike="noStrike" kern="1200" cap="none" spc="0" normalizeH="0" baseline="0" noProof="0" dirty="0" err="1">
                <a:ln>
                  <a:noFill/>
                </a:ln>
                <a:solidFill>
                  <a:prstClr val="black"/>
                </a:solidFill>
                <a:effectLst/>
                <a:uLnTx/>
                <a:uFillTx/>
                <a:latin typeface="Bahnschrift Light Condensed" panose="020B0502040204020203" pitchFamily="34" charset="0"/>
                <a:ea typeface="+mn-ea"/>
                <a:cs typeface="+mn-cs"/>
              </a:rPr>
              <a:t>aerospace</a:t>
            </a:r>
            <a:r>
              <a:rPr kumimoji="0" lang="fr-FR" sz="3600" b="0" i="0" u="none" strike="noStrike" kern="1200" cap="none" spc="0" normalizeH="0" baseline="0" noProof="0" dirty="0">
                <a:ln>
                  <a:noFill/>
                </a:ln>
                <a:solidFill>
                  <a:prstClr val="black"/>
                </a:solidFill>
                <a:effectLst/>
                <a:uLnTx/>
                <a:uFillTx/>
                <a:latin typeface="Bahnschrift Light Condensed" panose="020B0502040204020203" pitchFamily="34" charset="0"/>
                <a:ea typeface="+mn-ea"/>
                <a:cs typeface="+mn-cs"/>
              </a:rPr>
              <a:t> applications. (1998). IEEE </a:t>
            </a:r>
            <a:r>
              <a:rPr kumimoji="0" lang="fr-FR" sz="3600" b="0" i="0" u="none" strike="noStrike" kern="1200" cap="none" spc="0" normalizeH="0" baseline="0" noProof="0" dirty="0" err="1">
                <a:ln>
                  <a:noFill/>
                </a:ln>
                <a:solidFill>
                  <a:prstClr val="black"/>
                </a:solidFill>
                <a:effectLst/>
                <a:uLnTx/>
                <a:uFillTx/>
                <a:latin typeface="Bahnschrift Light Condensed" panose="020B0502040204020203" pitchFamily="34" charset="0"/>
                <a:ea typeface="+mn-ea"/>
                <a:cs typeface="+mn-cs"/>
              </a:rPr>
              <a:t>Conference</a:t>
            </a:r>
            <a:r>
              <a:rPr kumimoji="0" lang="fr-FR" sz="3600" b="0" i="0" u="none" strike="noStrike" kern="1200" cap="none" spc="0" normalizeH="0" baseline="0" noProof="0" dirty="0">
                <a:ln>
                  <a:noFill/>
                </a:ln>
                <a:solidFill>
                  <a:prstClr val="black"/>
                </a:solidFill>
                <a:effectLst/>
                <a:uLnTx/>
                <a:uFillTx/>
                <a:latin typeface="Bahnschrift Light Condensed" panose="020B0502040204020203" pitchFamily="34" charset="0"/>
                <a:ea typeface="+mn-ea"/>
                <a:cs typeface="+mn-cs"/>
              </a:rPr>
              <a:t> Publication | IEEE Xplore. </a:t>
            </a:r>
            <a:r>
              <a:rPr kumimoji="0" lang="fr-FR" sz="3600" b="0" i="0" u="none" strike="noStrike" kern="1200" cap="none" spc="0" normalizeH="0" baseline="0" noProof="0" dirty="0">
                <a:ln>
                  <a:noFill/>
                </a:ln>
                <a:solidFill>
                  <a:prstClr val="black"/>
                </a:solidFill>
                <a:effectLst/>
                <a:uLnTx/>
                <a:uFillTx/>
                <a:latin typeface="Bahnschrift Light Condensed" panose="020B0502040204020203" pitchFamily="34" charset="0"/>
                <a:ea typeface="+mn-ea"/>
                <a:cs typeface="+mn-cs"/>
                <a:hlinkClick r:id="rId6"/>
              </a:rPr>
              <a:t>https://ieeexplore.ieee.org/abstract/document/686941</a:t>
            </a:r>
            <a:endParaRPr kumimoji="0" lang="fr-FR" sz="3600" b="0" i="0" u="none" strike="noStrike" kern="1200" cap="none" spc="0" normalizeH="0" baseline="0" noProof="0" dirty="0">
              <a:ln>
                <a:noFill/>
              </a:ln>
              <a:solidFill>
                <a:prstClr val="black"/>
              </a:solidFill>
              <a:effectLst/>
              <a:uLnTx/>
              <a:uFillTx/>
              <a:latin typeface="Bahnschrift Light Condensed" panose="020B0502040204020203" pitchFamily="34" charset="0"/>
              <a:ea typeface="+mn-ea"/>
              <a:cs typeface="+mn-cs"/>
            </a:endParaRPr>
          </a:p>
          <a:p>
            <a:pPr marL="571500" marR="0" lvl="0" indent="-5715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3600" b="0" i="0" u="none" strike="noStrike" kern="1200" cap="none" spc="0" normalizeH="0" baseline="0" noProof="0" dirty="0">
              <a:ln>
                <a:noFill/>
              </a:ln>
              <a:solidFill>
                <a:prstClr val="black"/>
              </a:solidFill>
              <a:effectLst/>
              <a:uLnTx/>
              <a:uFillTx/>
              <a:latin typeface="Bahnschrift Light Condensed" panose="020B0502040204020203" pitchFamily="34" charset="0"/>
              <a:ea typeface="+mn-ea"/>
              <a:cs typeface="+mn-cs"/>
            </a:endParaRPr>
          </a:p>
        </p:txBody>
      </p:sp>
      <p:sp>
        <p:nvSpPr>
          <p:cNvPr id="13" name="TextBox 12">
            <a:extLst>
              <a:ext uri="{FF2B5EF4-FFF2-40B4-BE49-F238E27FC236}">
                <a16:creationId xmlns:a16="http://schemas.microsoft.com/office/drawing/2014/main" id="{375DD3B6-563A-DF7B-5A86-33305704D31E}"/>
              </a:ext>
            </a:extLst>
          </p:cNvPr>
          <p:cNvSpPr txBox="1"/>
          <p:nvPr/>
        </p:nvSpPr>
        <p:spPr>
          <a:xfrm>
            <a:off x="9144000" y="2628900"/>
            <a:ext cx="8283627" cy="8094524"/>
          </a:xfrm>
          <a:prstGeom prst="rect">
            <a:avLst/>
          </a:prstGeom>
          <a:noFill/>
        </p:spPr>
        <p:txBody>
          <a:bodyPr wrap="square" rtlCol="0">
            <a:spAutoFit/>
          </a:bodyPr>
          <a:lstStyle/>
          <a:p>
            <a:pPr marL="571500" marR="0" lvl="0" indent="-5715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000" b="0" i="0" u="none" strike="noStrike" kern="1200" cap="none" spc="0" normalizeH="0" baseline="0" noProof="0" dirty="0">
                <a:ln>
                  <a:noFill/>
                </a:ln>
                <a:solidFill>
                  <a:prstClr val="black"/>
                </a:solidFill>
                <a:effectLst/>
                <a:uLnTx/>
                <a:uFillTx/>
                <a:latin typeface="Bahnschrift Light Condensed" panose="020B0502040204020203" pitchFamily="34" charset="0"/>
                <a:ea typeface="+mn-ea"/>
                <a:cs typeface="+mn-cs"/>
              </a:rPr>
              <a:t>Jena, S., &amp; Gupta, A. (2021). Review on pressure sensors: a perspective from mechanical to micro-electro-mechanical systems. Sensor Review, 41(3), 320–329. </a:t>
            </a:r>
            <a:r>
              <a:rPr kumimoji="0" lang="en-US" sz="3000" b="0" i="0" u="none" strike="noStrike" kern="1200" cap="none" spc="0" normalizeH="0" baseline="0" noProof="0" dirty="0">
                <a:ln>
                  <a:noFill/>
                </a:ln>
                <a:solidFill>
                  <a:prstClr val="black"/>
                </a:solidFill>
                <a:effectLst/>
                <a:uLnTx/>
                <a:uFillTx/>
                <a:latin typeface="Bahnschrift Light Condensed" panose="020B0502040204020203" pitchFamily="34" charset="0"/>
                <a:ea typeface="+mn-ea"/>
                <a:cs typeface="+mn-cs"/>
                <a:hlinkClick r:id="rId7"/>
              </a:rPr>
              <a:t>https://doi.org/10.1108/sr-03-2021-0106</a:t>
            </a:r>
            <a:endParaRPr kumimoji="0" lang="en-US" sz="3000" b="0" i="0" u="none" strike="noStrike" kern="1200" cap="none" spc="0" normalizeH="0" baseline="0" noProof="0" dirty="0">
              <a:ln>
                <a:noFill/>
              </a:ln>
              <a:solidFill>
                <a:prstClr val="black"/>
              </a:solidFill>
              <a:effectLst/>
              <a:uLnTx/>
              <a:uFillTx/>
              <a:latin typeface="Bahnschrift Light Condensed" panose="020B0502040204020203" pitchFamily="34" charset="0"/>
              <a:ea typeface="+mn-ea"/>
              <a:cs typeface="+mn-cs"/>
            </a:endParaRPr>
          </a:p>
          <a:p>
            <a:pPr marL="571500" marR="0" lvl="0" indent="-5715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000" b="0" i="0" u="none" strike="noStrike" kern="1200" cap="none" spc="0" normalizeH="0" baseline="0" noProof="0" dirty="0">
              <a:ln>
                <a:noFill/>
              </a:ln>
              <a:solidFill>
                <a:prstClr val="black"/>
              </a:solidFill>
              <a:effectLst/>
              <a:uLnTx/>
              <a:uFillTx/>
              <a:latin typeface="Bahnschrift Light Condensed" panose="020B0502040204020203" pitchFamily="34" charset="0"/>
              <a:ea typeface="+mn-ea"/>
              <a:cs typeface="+mn-cs"/>
            </a:endParaRPr>
          </a:p>
          <a:p>
            <a:pPr marL="571500" marR="0" lvl="0" indent="-5715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000" b="0" i="0" u="none" strike="noStrike" kern="1200" cap="none" spc="0" normalizeH="0" baseline="0" noProof="0" dirty="0">
                <a:ln>
                  <a:noFill/>
                </a:ln>
                <a:solidFill>
                  <a:prstClr val="black"/>
                </a:solidFill>
                <a:effectLst/>
                <a:uLnTx/>
                <a:uFillTx/>
                <a:latin typeface="Bahnschrift Light Condensed" panose="020B0502040204020203" pitchFamily="34" charset="0"/>
                <a:ea typeface="+mn-ea"/>
                <a:cs typeface="+mn-cs"/>
              </a:rPr>
              <a:t>Javed, Y., Mansoor, M., &amp; Shah, I. A. (2019). A review of principles of MEMS pressure sensing with its aerospace applications. Sensor Review, 39(5), 652–664. </a:t>
            </a:r>
            <a:r>
              <a:rPr kumimoji="0" lang="en-US" sz="3000" b="0" i="0" u="none" strike="noStrike" kern="1200" cap="none" spc="0" normalizeH="0" baseline="0" noProof="0" dirty="0">
                <a:ln>
                  <a:noFill/>
                </a:ln>
                <a:solidFill>
                  <a:prstClr val="black"/>
                </a:solidFill>
                <a:effectLst/>
                <a:uLnTx/>
                <a:uFillTx/>
                <a:latin typeface="Bahnschrift Light Condensed" panose="020B0502040204020203" pitchFamily="34" charset="0"/>
                <a:ea typeface="+mn-ea"/>
                <a:cs typeface="+mn-cs"/>
                <a:hlinkClick r:id="rId8"/>
              </a:rPr>
              <a:t>https://doi.org/10.1108/sr-06-2018-0135</a:t>
            </a:r>
            <a:endParaRPr kumimoji="0" lang="en-US" sz="3000" b="0" i="0" u="none" strike="noStrike" kern="1200" cap="none" spc="0" normalizeH="0" baseline="0" noProof="0" dirty="0">
              <a:ln>
                <a:noFill/>
              </a:ln>
              <a:solidFill>
                <a:prstClr val="black"/>
              </a:solidFill>
              <a:effectLst/>
              <a:uLnTx/>
              <a:uFillTx/>
              <a:latin typeface="Bahnschrift Light Condensed" panose="020B0502040204020203" pitchFamily="34" charset="0"/>
              <a:ea typeface="+mn-ea"/>
              <a:cs typeface="+mn-cs"/>
            </a:endParaRPr>
          </a:p>
          <a:p>
            <a:pPr marL="571500" marR="0" lvl="0" indent="-5715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3000" dirty="0">
              <a:solidFill>
                <a:prstClr val="black"/>
              </a:solidFill>
              <a:latin typeface="Bahnschrift Light Condensed" panose="020B0502040204020203" pitchFamily="34" charset="0"/>
            </a:endParaRPr>
          </a:p>
          <a:p>
            <a:pPr marL="571500" marR="0" lvl="0" indent="-5715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000" b="0" i="0" u="none" strike="noStrike" kern="1200" cap="none" spc="0" normalizeH="0" baseline="0" noProof="0" dirty="0">
                <a:ln>
                  <a:noFill/>
                </a:ln>
                <a:solidFill>
                  <a:prstClr val="black"/>
                </a:solidFill>
                <a:effectLst/>
                <a:uLnTx/>
                <a:uFillTx/>
                <a:latin typeface="Bahnschrift Light Condensed" panose="020B0502040204020203" pitchFamily="34" charset="0"/>
                <a:ea typeface="+mn-ea"/>
                <a:cs typeface="+mn-cs"/>
              </a:rPr>
              <a:t>Eaton, W. P., &amp; Smith, J. H. (1997). Micromachined pressure sensors: review and recent developments. Smart Materials and Structures, 6(5), 530–539. </a:t>
            </a:r>
            <a:r>
              <a:rPr kumimoji="0" lang="en-US" sz="3000" b="0" i="0" u="none" strike="noStrike" kern="1200" cap="none" spc="0" normalizeH="0" baseline="0" noProof="0" dirty="0">
                <a:ln>
                  <a:noFill/>
                </a:ln>
                <a:solidFill>
                  <a:prstClr val="black"/>
                </a:solidFill>
                <a:effectLst/>
                <a:uLnTx/>
                <a:uFillTx/>
                <a:latin typeface="Bahnschrift Light Condensed" panose="020B0502040204020203" pitchFamily="34" charset="0"/>
                <a:ea typeface="+mn-ea"/>
                <a:cs typeface="+mn-cs"/>
                <a:hlinkClick r:id="rId9"/>
              </a:rPr>
              <a:t>https://doi.org/10.1088/0964-1726/6/5/004</a:t>
            </a:r>
            <a:endParaRPr kumimoji="0" lang="en-US" sz="3000" b="0" i="0" u="none" strike="noStrike" kern="1200" cap="none" spc="0" normalizeH="0" baseline="0" noProof="0" dirty="0">
              <a:ln>
                <a:noFill/>
              </a:ln>
              <a:solidFill>
                <a:prstClr val="black"/>
              </a:solidFill>
              <a:effectLst/>
              <a:uLnTx/>
              <a:uFillTx/>
              <a:latin typeface="Bahnschrift Light Condensed" panose="020B0502040204020203" pitchFamily="34" charset="0"/>
              <a:ea typeface="+mn-ea"/>
              <a:cs typeface="+mn-cs"/>
            </a:endParaRPr>
          </a:p>
          <a:p>
            <a:pPr marL="571500" marR="0" lvl="0" indent="-5715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prstClr val="black"/>
              </a:solidFill>
              <a:effectLst/>
              <a:uLnTx/>
              <a:uFillTx/>
              <a:latin typeface="Bahnschrift Light Condensed" panose="020B0502040204020203" pitchFamily="34" charset="0"/>
              <a:ea typeface="+mn-ea"/>
              <a:cs typeface="+mn-cs"/>
            </a:endParaRPr>
          </a:p>
          <a:p>
            <a:pPr marL="571500" marR="0" lvl="0" indent="-5715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Bahnschrift Light Condensed" panose="020B0502040204020203" pitchFamily="34" charset="0"/>
              <a:ea typeface="+mn-ea"/>
              <a:cs typeface="+mn-cs"/>
            </a:endParaRPr>
          </a:p>
          <a:p>
            <a:pPr marL="571500" marR="0" lvl="0" indent="-5715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l-GR" sz="4000" b="0" i="0" u="none" strike="noStrike" kern="1200" cap="none" spc="0" normalizeH="0" baseline="0" noProof="0" dirty="0">
              <a:ln>
                <a:noFill/>
              </a:ln>
              <a:solidFill>
                <a:prstClr val="black"/>
              </a:solidFill>
              <a:effectLst/>
              <a:uLnTx/>
              <a:uFillTx/>
              <a:latin typeface="Bahnschrift Light Condensed" panose="020B0502040204020203" pitchFamily="34" charset="0"/>
              <a:ea typeface="+mn-ea"/>
              <a:cs typeface="+mn-cs"/>
            </a:endParaRPr>
          </a:p>
        </p:txBody>
      </p:sp>
    </p:spTree>
    <p:extLst>
      <p:ext uri="{BB962C8B-B14F-4D97-AF65-F5344CB8AC3E}">
        <p14:creationId xmlns:p14="http://schemas.microsoft.com/office/powerpoint/2010/main" val="1203724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5EC"/>
        </a:solidFill>
        <a:effectLst/>
      </p:bgPr>
    </p:bg>
    <p:spTree>
      <p:nvGrpSpPr>
        <p:cNvPr id="1" name="">
          <a:extLst>
            <a:ext uri="{FF2B5EF4-FFF2-40B4-BE49-F238E27FC236}">
              <a16:creationId xmlns:a16="http://schemas.microsoft.com/office/drawing/2014/main" id="{935B7CDD-E94C-CDF2-7FE7-CC4F6F49BAE5}"/>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92345780-ECB8-EA33-8CDE-343FA90331B6}"/>
              </a:ext>
            </a:extLst>
          </p:cNvPr>
          <p:cNvSpPr/>
          <p:nvPr/>
        </p:nvSpPr>
        <p:spPr>
          <a:xfrm>
            <a:off x="-722888" y="-4247683"/>
            <a:ext cx="19258069" cy="19258069"/>
          </a:xfrm>
          <a:custGeom>
            <a:avLst/>
            <a:gdLst/>
            <a:ahLst/>
            <a:cxnLst/>
            <a:rect l="l" t="t" r="r" b="b"/>
            <a:pathLst>
              <a:path w="19258069" h="19258069">
                <a:moveTo>
                  <a:pt x="0" y="0"/>
                </a:moveTo>
                <a:lnTo>
                  <a:pt x="19258069" y="0"/>
                </a:lnTo>
                <a:lnTo>
                  <a:pt x="19258069" y="19258069"/>
                </a:lnTo>
                <a:lnTo>
                  <a:pt x="0" y="19258069"/>
                </a:lnTo>
                <a:lnTo>
                  <a:pt x="0" y="0"/>
                </a:lnTo>
                <a:close/>
              </a:path>
            </a:pathLst>
          </a:custGeom>
          <a:blipFill>
            <a:blip r:embed="rId3">
              <a:alphaModFix amt="4000"/>
              <a:extLst>
                <a:ext uri="{96DAC541-7B7A-43D3-8B79-37D633B846F1}">
                  <asvg:svgBlip xmlns:asvg="http://schemas.microsoft.com/office/drawing/2016/SVG/main" r:embed="rId4"/>
                </a:ext>
              </a:extLst>
            </a:blip>
            <a:stretch>
              <a:fillRect/>
            </a:stretch>
          </a:blipFill>
        </p:spPr>
      </p:sp>
      <p:cxnSp>
        <p:nvCxnSpPr>
          <p:cNvPr id="17" name="Straight Connector 16">
            <a:extLst>
              <a:ext uri="{FF2B5EF4-FFF2-40B4-BE49-F238E27FC236}">
                <a16:creationId xmlns:a16="http://schemas.microsoft.com/office/drawing/2014/main" id="{CC92AEC1-0BB1-FB78-3330-3F60D7A1EFD8}"/>
              </a:ext>
            </a:extLst>
          </p:cNvPr>
          <p:cNvCxnSpPr>
            <a:cxnSpLocks/>
          </p:cNvCxnSpPr>
          <p:nvPr/>
        </p:nvCxnSpPr>
        <p:spPr>
          <a:xfrm>
            <a:off x="1762933" y="3771900"/>
            <a:ext cx="13781867" cy="0"/>
          </a:xfrm>
          <a:prstGeom prst="line">
            <a:avLst/>
          </a:prstGeom>
        </p:spPr>
        <p:style>
          <a:lnRef idx="1">
            <a:schemeClr val="dk1"/>
          </a:lnRef>
          <a:fillRef idx="0">
            <a:schemeClr val="dk1"/>
          </a:fillRef>
          <a:effectRef idx="0">
            <a:schemeClr val="dk1"/>
          </a:effectRef>
          <a:fontRef idx="minor">
            <a:schemeClr val="tx1"/>
          </a:fontRef>
        </p:style>
      </p:cxnSp>
      <p:sp>
        <p:nvSpPr>
          <p:cNvPr id="19" name="TextBox 18">
            <a:extLst>
              <a:ext uri="{FF2B5EF4-FFF2-40B4-BE49-F238E27FC236}">
                <a16:creationId xmlns:a16="http://schemas.microsoft.com/office/drawing/2014/main" id="{D88B3DD2-711A-63DB-BCF7-7766A16AB46C}"/>
              </a:ext>
            </a:extLst>
          </p:cNvPr>
          <p:cNvSpPr txBox="1"/>
          <p:nvPr/>
        </p:nvSpPr>
        <p:spPr>
          <a:xfrm>
            <a:off x="5444212" y="2888159"/>
            <a:ext cx="6923867"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4400" dirty="0">
                <a:solidFill>
                  <a:prstClr val="black"/>
                </a:solidFill>
                <a:latin typeface="Bahnschrift Light" panose="020B0502040204020203" pitchFamily="34" charset="0"/>
              </a:rPr>
              <a:t>Τέλος!</a:t>
            </a:r>
            <a:endParaRPr kumimoji="0" lang="en-US" sz="4400" i="0" u="none" strike="noStrike" kern="1200" cap="none" spc="0" normalizeH="0" baseline="0" noProof="0" dirty="0">
              <a:ln>
                <a:noFill/>
              </a:ln>
              <a:solidFill>
                <a:prstClr val="black"/>
              </a:solidFill>
              <a:effectLst/>
              <a:uLnTx/>
              <a:uFillTx/>
              <a:latin typeface="Bahnschrift Light" panose="020B0502040204020203" pitchFamily="34" charset="0"/>
              <a:ea typeface="+mn-ea"/>
              <a:cs typeface="+mn-cs"/>
            </a:endParaRPr>
          </a:p>
        </p:txBody>
      </p:sp>
      <p:sp>
        <p:nvSpPr>
          <p:cNvPr id="21" name="TextBox 20">
            <a:extLst>
              <a:ext uri="{FF2B5EF4-FFF2-40B4-BE49-F238E27FC236}">
                <a16:creationId xmlns:a16="http://schemas.microsoft.com/office/drawing/2014/main" id="{B9EEAE44-FCA1-1966-42A5-1EC8EAF040A2}"/>
              </a:ext>
            </a:extLst>
          </p:cNvPr>
          <p:cNvSpPr txBox="1"/>
          <p:nvPr/>
        </p:nvSpPr>
        <p:spPr>
          <a:xfrm>
            <a:off x="3467100" y="4000500"/>
            <a:ext cx="113538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3200" b="0" i="0" u="none" strike="noStrike" kern="1200" cap="none" spc="0" normalizeH="0" baseline="0" noProof="0" dirty="0" err="1">
                <a:ln>
                  <a:noFill/>
                </a:ln>
                <a:solidFill>
                  <a:prstClr val="black"/>
                </a:solidFill>
                <a:effectLst/>
                <a:uLnTx/>
                <a:uFillTx/>
                <a:latin typeface="Bahnschrift SemiLight" panose="020B0502040204020203" pitchFamily="34" charset="0"/>
              </a:rPr>
              <a:t>Ευχαριστ</a:t>
            </a:r>
            <a:r>
              <a:rPr lang="el-GR" sz="3200" dirty="0">
                <a:solidFill>
                  <a:prstClr val="black"/>
                </a:solidFill>
                <a:latin typeface="Bahnschrift SemiLight" panose="020B0502040204020203" pitchFamily="34" charset="0"/>
              </a:rPr>
              <a:t>ώ πολύ για την προσοχή σας!</a:t>
            </a:r>
            <a:endParaRPr kumimoji="0" lang="en-US" sz="3200" b="0" i="0" u="none" strike="noStrike" kern="1200" cap="none" spc="0" normalizeH="0" baseline="0" noProof="0" dirty="0">
              <a:ln>
                <a:noFill/>
              </a:ln>
              <a:solidFill>
                <a:prstClr val="black"/>
              </a:solidFill>
              <a:effectLst/>
              <a:uLnTx/>
              <a:uFillTx/>
              <a:latin typeface="Bahnschrift SemiLight" panose="020B0502040204020203" pitchFamily="34" charset="0"/>
            </a:endParaRPr>
          </a:p>
        </p:txBody>
      </p:sp>
    </p:spTree>
    <p:extLst>
      <p:ext uri="{BB962C8B-B14F-4D97-AF65-F5344CB8AC3E}">
        <p14:creationId xmlns:p14="http://schemas.microsoft.com/office/powerpoint/2010/main" val="36054857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5EC"/>
        </a:solidFill>
        <a:effectLst/>
      </p:bgPr>
    </p:bg>
    <p:spTree>
      <p:nvGrpSpPr>
        <p:cNvPr id="1" name="">
          <a:extLst>
            <a:ext uri="{FF2B5EF4-FFF2-40B4-BE49-F238E27FC236}">
              <a16:creationId xmlns:a16="http://schemas.microsoft.com/office/drawing/2014/main" id="{A035DD85-ED77-0D6C-FAA0-866792FB945D}"/>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977F8975-F713-51B1-E59C-19FCC7FC0194}"/>
              </a:ext>
            </a:extLst>
          </p:cNvPr>
          <p:cNvSpPr/>
          <p:nvPr/>
        </p:nvSpPr>
        <p:spPr>
          <a:xfrm>
            <a:off x="-685800" y="-4305300"/>
            <a:ext cx="19258069" cy="19258069"/>
          </a:xfrm>
          <a:custGeom>
            <a:avLst/>
            <a:gdLst/>
            <a:ahLst/>
            <a:cxnLst/>
            <a:rect l="l" t="t" r="r" b="b"/>
            <a:pathLst>
              <a:path w="19258069" h="19258069">
                <a:moveTo>
                  <a:pt x="0" y="0"/>
                </a:moveTo>
                <a:lnTo>
                  <a:pt x="19258069" y="0"/>
                </a:lnTo>
                <a:lnTo>
                  <a:pt x="19258069" y="19258069"/>
                </a:lnTo>
                <a:lnTo>
                  <a:pt x="0" y="19258069"/>
                </a:lnTo>
                <a:lnTo>
                  <a:pt x="0" y="0"/>
                </a:lnTo>
                <a:close/>
              </a:path>
            </a:pathLst>
          </a:custGeom>
          <a:blipFill>
            <a:blip r:embed="rId3">
              <a:alphaModFix amt="4000"/>
              <a:extLst>
                <a:ext uri="{96DAC541-7B7A-43D3-8B79-37D633B846F1}">
                  <asvg:svgBlip xmlns:asvg="http://schemas.microsoft.com/office/drawing/2016/SVG/main" r:embed="rId4"/>
                </a:ext>
              </a:extLst>
            </a:blip>
            <a:stretch>
              <a:fillRect/>
            </a:stretch>
          </a:blipFill>
        </p:spPr>
      </p:sp>
      <p:cxnSp>
        <p:nvCxnSpPr>
          <p:cNvPr id="17" name="Straight Connector 16">
            <a:extLst>
              <a:ext uri="{FF2B5EF4-FFF2-40B4-BE49-F238E27FC236}">
                <a16:creationId xmlns:a16="http://schemas.microsoft.com/office/drawing/2014/main" id="{847DC304-ECEB-FB93-AD74-93F09073D444}"/>
              </a:ext>
            </a:extLst>
          </p:cNvPr>
          <p:cNvCxnSpPr>
            <a:cxnSpLocks/>
          </p:cNvCxnSpPr>
          <p:nvPr/>
        </p:nvCxnSpPr>
        <p:spPr>
          <a:xfrm>
            <a:off x="1720746" y="2422377"/>
            <a:ext cx="8871054" cy="0"/>
          </a:xfrm>
          <a:prstGeom prst="line">
            <a:avLst/>
          </a:prstGeom>
        </p:spPr>
        <p:style>
          <a:lnRef idx="1">
            <a:schemeClr val="dk1"/>
          </a:lnRef>
          <a:fillRef idx="0">
            <a:schemeClr val="dk1"/>
          </a:fillRef>
          <a:effectRef idx="0">
            <a:schemeClr val="dk1"/>
          </a:effectRef>
          <a:fontRef idx="minor">
            <a:schemeClr val="tx1"/>
          </a:fontRef>
        </p:style>
      </p:cxnSp>
      <p:sp>
        <p:nvSpPr>
          <p:cNvPr id="6" name="TextBox 5">
            <a:extLst>
              <a:ext uri="{FF2B5EF4-FFF2-40B4-BE49-F238E27FC236}">
                <a16:creationId xmlns:a16="http://schemas.microsoft.com/office/drawing/2014/main" id="{EBB0BA86-F168-1527-E9FB-3671A4008D92}"/>
              </a:ext>
            </a:extLst>
          </p:cNvPr>
          <p:cNvSpPr txBox="1"/>
          <p:nvPr/>
        </p:nvSpPr>
        <p:spPr>
          <a:xfrm>
            <a:off x="1726062" y="1499286"/>
            <a:ext cx="6923867"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44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Εισαγωγή</a:t>
            </a:r>
            <a:endParaRPr kumimoji="0" lang="en-US" sz="44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endParaRPr>
          </a:p>
        </p:txBody>
      </p:sp>
      <p:sp>
        <p:nvSpPr>
          <p:cNvPr id="8" name="TextBox 7">
            <a:extLst>
              <a:ext uri="{FF2B5EF4-FFF2-40B4-BE49-F238E27FC236}">
                <a16:creationId xmlns:a16="http://schemas.microsoft.com/office/drawing/2014/main" id="{B10D9DD1-15DC-CB2E-02CE-73C33CB88F85}"/>
              </a:ext>
            </a:extLst>
          </p:cNvPr>
          <p:cNvSpPr txBox="1"/>
          <p:nvPr/>
        </p:nvSpPr>
        <p:spPr>
          <a:xfrm>
            <a:off x="1720746" y="2614128"/>
            <a:ext cx="11277600" cy="704808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l-GR" sz="3600" b="0" i="0" u="none" strike="noStrike" kern="1200" cap="none" spc="0" normalizeH="0" baseline="0" noProof="0" dirty="0">
                <a:ln>
                  <a:noFill/>
                </a:ln>
                <a:solidFill>
                  <a:prstClr val="black"/>
                </a:solidFill>
                <a:effectLst/>
                <a:uLnTx/>
                <a:uFillTx/>
                <a:latin typeface="Bahnschrift Light Condensed" panose="020B0502040204020203" pitchFamily="34" charset="0"/>
                <a:ea typeface="+mn-ea"/>
                <a:cs typeface="+mn-cs"/>
              </a:rPr>
              <a:t>Οι </a:t>
            </a:r>
            <a:r>
              <a:rPr kumimoji="0" lang="el-GR" sz="3600" b="0" i="0" u="none" strike="noStrike" kern="1200" cap="none" spc="0" normalizeH="0" baseline="0" noProof="0" dirty="0" err="1">
                <a:ln>
                  <a:noFill/>
                </a:ln>
                <a:solidFill>
                  <a:prstClr val="black"/>
                </a:solidFill>
                <a:effectLst/>
                <a:uLnTx/>
                <a:uFillTx/>
                <a:latin typeface="Bahnschrift Light Condensed" panose="020B0502040204020203" pitchFamily="34" charset="0"/>
                <a:ea typeface="+mn-ea"/>
                <a:cs typeface="+mn-cs"/>
              </a:rPr>
              <a:t>μικροηλεκτρομηχανικοί</a:t>
            </a:r>
            <a:r>
              <a:rPr kumimoji="0" lang="el-GR" sz="3600" b="0" i="0" u="none" strike="noStrike" kern="1200" cap="none" spc="0" normalizeH="0" baseline="0" noProof="0" dirty="0">
                <a:ln>
                  <a:noFill/>
                </a:ln>
                <a:solidFill>
                  <a:prstClr val="black"/>
                </a:solidFill>
                <a:effectLst/>
                <a:uLnTx/>
                <a:uFillTx/>
                <a:latin typeface="Bahnschrift Light Condensed" panose="020B0502040204020203" pitchFamily="34" charset="0"/>
                <a:ea typeface="+mn-ea"/>
                <a:cs typeface="+mn-cs"/>
              </a:rPr>
              <a:t> αισθητήρες πίεσης </a:t>
            </a:r>
            <a:r>
              <a:rPr kumimoji="0" lang="en-US" sz="3600" b="0" i="0" u="none" strike="noStrike" kern="1200" cap="none" spc="0" normalizeH="0" baseline="0" noProof="0" dirty="0">
                <a:ln>
                  <a:noFill/>
                </a:ln>
                <a:solidFill>
                  <a:prstClr val="black"/>
                </a:solidFill>
                <a:effectLst/>
                <a:uLnTx/>
                <a:uFillTx/>
                <a:latin typeface="Bahnschrift Light Condensed" panose="020B0502040204020203" pitchFamily="34" charset="0"/>
                <a:ea typeface="+mn-ea"/>
                <a:cs typeface="+mn-cs"/>
              </a:rPr>
              <a:t>(MEMS pressure sensors) </a:t>
            </a:r>
            <a:r>
              <a:rPr kumimoji="0" lang="el-GR" sz="3600" b="0" i="0" u="none" strike="noStrike" kern="1200" cap="none" spc="0" normalizeH="0" baseline="0" noProof="0" dirty="0">
                <a:ln>
                  <a:noFill/>
                </a:ln>
                <a:solidFill>
                  <a:prstClr val="black"/>
                </a:solidFill>
                <a:effectLst/>
                <a:uLnTx/>
                <a:uFillTx/>
                <a:latin typeface="Bahnschrift Light Condensed" panose="020B0502040204020203" pitchFamily="34" charset="0"/>
                <a:ea typeface="+mn-ea"/>
                <a:cs typeface="+mn-cs"/>
              </a:rPr>
              <a:t>είναι μικροσκοπικές συσκευές που χρησιμοποιούνται για την μέτρηση πίεσης, μετατρέποντάς την σε ηλεκτρικό σήμα. Αποτελούν υποσύνολο</a:t>
            </a:r>
            <a:r>
              <a:rPr kumimoji="0" lang="en-US" sz="3600" b="0" i="0" u="none" strike="noStrike" kern="1200" cap="none" spc="0" normalizeH="0" baseline="0" noProof="0" dirty="0">
                <a:ln>
                  <a:noFill/>
                </a:ln>
                <a:solidFill>
                  <a:prstClr val="black"/>
                </a:solidFill>
                <a:effectLst/>
                <a:uLnTx/>
                <a:uFillTx/>
                <a:latin typeface="Bahnschrift Light Condensed" panose="020B0502040204020203" pitchFamily="34" charset="0"/>
                <a:ea typeface="+mn-ea"/>
                <a:cs typeface="+mn-cs"/>
              </a:rPr>
              <a:t> </a:t>
            </a:r>
            <a:r>
              <a:rPr kumimoji="0" lang="el-GR" sz="3600" b="0" i="0" u="none" strike="noStrike" kern="1200" cap="none" spc="0" normalizeH="0" baseline="0" noProof="0" dirty="0">
                <a:ln>
                  <a:noFill/>
                </a:ln>
                <a:solidFill>
                  <a:prstClr val="black"/>
                </a:solidFill>
                <a:effectLst/>
                <a:uLnTx/>
                <a:uFillTx/>
                <a:latin typeface="Bahnschrift Light Condensed" panose="020B0502040204020203" pitchFamily="34" charset="0"/>
                <a:ea typeface="+mn-ea"/>
                <a:cs typeface="+mn-cs"/>
              </a:rPr>
              <a:t>των </a:t>
            </a:r>
            <a:r>
              <a:rPr kumimoji="0" lang="en-US" sz="3600" b="0" i="0" u="none" strike="noStrike" kern="1200" cap="none" spc="0" normalizeH="0" baseline="0" noProof="0" dirty="0">
                <a:ln>
                  <a:noFill/>
                </a:ln>
                <a:solidFill>
                  <a:prstClr val="black"/>
                </a:solidFill>
                <a:effectLst/>
                <a:uLnTx/>
                <a:uFillTx/>
                <a:latin typeface="Bahnschrift Light Condensed" panose="020B0502040204020203" pitchFamily="34" charset="0"/>
                <a:ea typeface="+mn-ea"/>
                <a:cs typeface="+mn-cs"/>
              </a:rPr>
              <a:t>MEMS</a:t>
            </a:r>
            <a:r>
              <a:rPr kumimoji="0" lang="el-GR" sz="3600" b="0" i="0" u="none" strike="noStrike" kern="1200" cap="none" spc="0" normalizeH="0" baseline="0" noProof="0" dirty="0">
                <a:ln>
                  <a:noFill/>
                </a:ln>
                <a:solidFill>
                  <a:prstClr val="black"/>
                </a:solidFill>
                <a:effectLst/>
                <a:uLnTx/>
                <a:uFillTx/>
                <a:latin typeface="Bahnschrift Light Condensed" panose="020B0502040204020203" pitchFamily="34" charset="0"/>
                <a:ea typeface="+mn-ea"/>
                <a:cs typeface="+mn-cs"/>
              </a:rPr>
              <a:t>, που είναι συσκευές που ενσωματώνουν αισθητήρες, </a:t>
            </a:r>
            <a:r>
              <a:rPr kumimoji="0" lang="el-GR" sz="3600" b="0" i="0" u="none" strike="noStrike" kern="1200" cap="none" spc="0" normalizeH="0" baseline="0" noProof="0" dirty="0" err="1">
                <a:ln>
                  <a:noFill/>
                </a:ln>
                <a:solidFill>
                  <a:prstClr val="black"/>
                </a:solidFill>
                <a:effectLst/>
                <a:uLnTx/>
                <a:uFillTx/>
                <a:latin typeface="Bahnschrift Light Condensed" panose="020B0502040204020203" pitchFamily="34" charset="0"/>
                <a:ea typeface="+mn-ea"/>
                <a:cs typeface="+mn-cs"/>
              </a:rPr>
              <a:t>ενεργοποιητές</a:t>
            </a:r>
            <a:r>
              <a:rPr kumimoji="0" lang="el-GR" sz="3600" b="0" i="0" u="none" strike="noStrike" kern="1200" cap="none" spc="0" normalizeH="0" baseline="0" noProof="0" dirty="0">
                <a:ln>
                  <a:noFill/>
                </a:ln>
                <a:solidFill>
                  <a:prstClr val="black"/>
                </a:solidFill>
                <a:effectLst/>
                <a:uLnTx/>
                <a:uFillTx/>
                <a:latin typeface="Bahnschrift Light Condensed" panose="020B0502040204020203" pitchFamily="34" charset="0"/>
                <a:ea typeface="+mn-ea"/>
                <a:cs typeface="+mn-cs"/>
              </a:rPr>
              <a:t> και κυκλώματα σε ένα μικρό </a:t>
            </a:r>
            <a:r>
              <a:rPr kumimoji="0" lang="el-GR" sz="3600" b="0" i="0" u="none" strike="noStrike" kern="1200" cap="none" spc="0" normalizeH="0" baseline="0" noProof="0" dirty="0" err="1">
                <a:ln>
                  <a:noFill/>
                </a:ln>
                <a:solidFill>
                  <a:prstClr val="black"/>
                </a:solidFill>
                <a:effectLst/>
                <a:uLnTx/>
                <a:uFillTx/>
                <a:latin typeface="Bahnschrift Light Condensed" panose="020B0502040204020203" pitchFamily="34" charset="0"/>
                <a:ea typeface="+mn-ea"/>
                <a:cs typeface="+mn-cs"/>
              </a:rPr>
              <a:t>chip</a:t>
            </a:r>
            <a:r>
              <a:rPr kumimoji="0" lang="el-GR" sz="3600" b="0" i="0" u="none" strike="noStrike" kern="1200" cap="none" spc="0" normalizeH="0" baseline="0" noProof="0" dirty="0">
                <a:ln>
                  <a:noFill/>
                </a:ln>
                <a:solidFill>
                  <a:prstClr val="black"/>
                </a:solidFill>
                <a:effectLst/>
                <a:uLnTx/>
                <a:uFillTx/>
                <a:latin typeface="Bahnschrift Light Condensed" panose="020B0502040204020203" pitchFamily="34" charset="0"/>
                <a:ea typeface="+mn-ea"/>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l-GR" sz="3600" b="0" i="0" u="none" strike="noStrike" kern="1200" cap="none" spc="0" normalizeH="0" baseline="0" noProof="0" dirty="0">
              <a:ln>
                <a:noFill/>
              </a:ln>
              <a:solidFill>
                <a:prstClr val="black"/>
              </a:solidFill>
              <a:effectLst/>
              <a:uLnTx/>
              <a:uFillTx/>
              <a:latin typeface="Bahnschrift Light Condensed" panose="020B0502040204020203" pitchFamily="34" charset="0"/>
              <a:ea typeface="+mn-ea"/>
              <a:cs typeface="+mn-cs"/>
            </a:endParaRP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l-GR" sz="3600" b="0" i="0" u="none" strike="noStrike" kern="1200" cap="none" spc="0" normalizeH="0" baseline="0" noProof="0" dirty="0">
                <a:ln>
                  <a:noFill/>
                </a:ln>
                <a:solidFill>
                  <a:prstClr val="black"/>
                </a:solidFill>
                <a:effectLst/>
                <a:uLnTx/>
                <a:uFillTx/>
                <a:latin typeface="Bahnschrift Light Condensed" panose="020B0502040204020203" pitchFamily="34" charset="0"/>
                <a:ea typeface="+mn-ea"/>
                <a:cs typeface="+mn-cs"/>
              </a:rPr>
              <a:t>Μικρό μέγεθος</a:t>
            </a: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l-GR" sz="3600" b="0" i="0" u="none" strike="noStrike" kern="1200" cap="none" spc="0" normalizeH="0" baseline="0" noProof="0" dirty="0">
                <a:ln>
                  <a:noFill/>
                </a:ln>
                <a:solidFill>
                  <a:prstClr val="black"/>
                </a:solidFill>
                <a:effectLst/>
                <a:uLnTx/>
                <a:uFillTx/>
                <a:latin typeface="Bahnschrift Light Condensed" panose="020B0502040204020203" pitchFamily="34" charset="0"/>
                <a:ea typeface="+mn-ea"/>
                <a:cs typeface="+mn-cs"/>
              </a:rPr>
              <a:t>Χαμηλό κόστος</a:t>
            </a: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l-GR" sz="3600" b="0" i="0" u="none" strike="noStrike" kern="1200" cap="none" spc="0" normalizeH="0" baseline="0" noProof="0" dirty="0">
                <a:ln>
                  <a:noFill/>
                </a:ln>
                <a:solidFill>
                  <a:prstClr val="black"/>
                </a:solidFill>
                <a:effectLst/>
                <a:uLnTx/>
                <a:uFillTx/>
                <a:latin typeface="Bahnschrift Light Condensed" panose="020B0502040204020203" pitchFamily="34" charset="0"/>
                <a:ea typeface="+mn-ea"/>
                <a:cs typeface="+mn-cs"/>
              </a:rPr>
              <a:t>Υψηλή αξιοπιστία και ακρίβεια</a:t>
            </a: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l-GR" sz="3600" b="0" i="0" u="none" strike="noStrike" kern="1200" cap="none" spc="0" normalizeH="0" baseline="0" noProof="0" dirty="0">
                <a:ln>
                  <a:noFill/>
                </a:ln>
                <a:solidFill>
                  <a:prstClr val="black"/>
                </a:solidFill>
                <a:effectLst/>
                <a:uLnTx/>
                <a:uFillTx/>
                <a:latin typeface="Bahnschrift Light Condensed" panose="020B0502040204020203" pitchFamily="34" charset="0"/>
                <a:ea typeface="+mn-ea"/>
                <a:cs typeface="+mn-cs"/>
              </a:rPr>
              <a:t>Εύκολη ενσωμάτωση σε κυκλώματα</a:t>
            </a: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l-GR" sz="3600" dirty="0">
                <a:solidFill>
                  <a:prstClr val="black"/>
                </a:solidFill>
                <a:latin typeface="Bahnschrift Light Condensed" panose="020B0502040204020203" pitchFamily="34" charset="0"/>
              </a:rPr>
              <a:t>Ευρεία χρήση</a:t>
            </a:r>
            <a:endParaRPr kumimoji="0" lang="el-GR" sz="3600" b="0" i="0" u="none" strike="noStrike" kern="1200" cap="none" spc="0" normalizeH="0" baseline="0" noProof="0" dirty="0">
              <a:ln>
                <a:noFill/>
              </a:ln>
              <a:solidFill>
                <a:prstClr val="black"/>
              </a:solidFill>
              <a:effectLst/>
              <a:uLnTx/>
              <a:uFillTx/>
              <a:latin typeface="Bahnschrift Light Condensed" panose="020B0502040204020203" pitchFamily="34" charset="0"/>
              <a:ea typeface="+mn-ea"/>
              <a:cs typeface="+mn-cs"/>
            </a:endParaRP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l-GR" sz="2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l-GR" sz="2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071287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5EC"/>
        </a:solidFill>
        <a:effectLst/>
      </p:bgPr>
    </p:bg>
    <p:spTree>
      <p:nvGrpSpPr>
        <p:cNvPr id="1" name="">
          <a:extLst>
            <a:ext uri="{FF2B5EF4-FFF2-40B4-BE49-F238E27FC236}">
              <a16:creationId xmlns:a16="http://schemas.microsoft.com/office/drawing/2014/main" id="{2769593B-DEAF-BD38-0886-A2322A9CC35A}"/>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E959177C-3BD6-D74C-4799-7B6A71D8B4C9}"/>
              </a:ext>
            </a:extLst>
          </p:cNvPr>
          <p:cNvSpPr/>
          <p:nvPr/>
        </p:nvSpPr>
        <p:spPr>
          <a:xfrm>
            <a:off x="-685800" y="-4229100"/>
            <a:ext cx="19258069" cy="19258069"/>
          </a:xfrm>
          <a:custGeom>
            <a:avLst/>
            <a:gdLst/>
            <a:ahLst/>
            <a:cxnLst/>
            <a:rect l="l" t="t" r="r" b="b"/>
            <a:pathLst>
              <a:path w="19258069" h="19258069">
                <a:moveTo>
                  <a:pt x="0" y="0"/>
                </a:moveTo>
                <a:lnTo>
                  <a:pt x="19258069" y="0"/>
                </a:lnTo>
                <a:lnTo>
                  <a:pt x="19258069" y="19258069"/>
                </a:lnTo>
                <a:lnTo>
                  <a:pt x="0" y="19258069"/>
                </a:lnTo>
                <a:lnTo>
                  <a:pt x="0" y="0"/>
                </a:lnTo>
                <a:close/>
              </a:path>
            </a:pathLst>
          </a:custGeom>
          <a:blipFill>
            <a:blip r:embed="rId3">
              <a:alphaModFix amt="4000"/>
              <a:extLst>
                <a:ext uri="{96DAC541-7B7A-43D3-8B79-37D633B846F1}">
                  <asvg:svgBlip xmlns:asvg="http://schemas.microsoft.com/office/drawing/2016/SVG/main" r:embed="rId4"/>
                </a:ext>
              </a:extLst>
            </a:blip>
            <a:stretch>
              <a:fillRect/>
            </a:stretch>
          </a:blipFill>
        </p:spPr>
      </p:sp>
      <p:cxnSp>
        <p:nvCxnSpPr>
          <p:cNvPr id="17" name="Straight Connector 16">
            <a:extLst>
              <a:ext uri="{FF2B5EF4-FFF2-40B4-BE49-F238E27FC236}">
                <a16:creationId xmlns:a16="http://schemas.microsoft.com/office/drawing/2014/main" id="{AA166AEF-AF31-F149-0166-376741C27DA0}"/>
              </a:ext>
            </a:extLst>
          </p:cNvPr>
          <p:cNvCxnSpPr>
            <a:cxnSpLocks/>
          </p:cNvCxnSpPr>
          <p:nvPr/>
        </p:nvCxnSpPr>
        <p:spPr>
          <a:xfrm>
            <a:off x="1720746" y="2422377"/>
            <a:ext cx="9023454" cy="0"/>
          </a:xfrm>
          <a:prstGeom prst="line">
            <a:avLst/>
          </a:prstGeom>
        </p:spPr>
        <p:style>
          <a:lnRef idx="1">
            <a:schemeClr val="dk1"/>
          </a:lnRef>
          <a:fillRef idx="0">
            <a:schemeClr val="dk1"/>
          </a:fillRef>
          <a:effectRef idx="0">
            <a:schemeClr val="dk1"/>
          </a:effectRef>
          <a:fontRef idx="minor">
            <a:schemeClr val="tx1"/>
          </a:fontRef>
        </p:style>
      </p:cxnSp>
      <p:sp>
        <p:nvSpPr>
          <p:cNvPr id="3" name="TextBox 2">
            <a:extLst>
              <a:ext uri="{FF2B5EF4-FFF2-40B4-BE49-F238E27FC236}">
                <a16:creationId xmlns:a16="http://schemas.microsoft.com/office/drawing/2014/main" id="{74A12694-D722-1406-3564-FD37CFE880F2}"/>
              </a:ext>
            </a:extLst>
          </p:cNvPr>
          <p:cNvSpPr txBox="1"/>
          <p:nvPr/>
        </p:nvSpPr>
        <p:spPr>
          <a:xfrm>
            <a:off x="1726062" y="1499286"/>
            <a:ext cx="6923867"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44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Κατηγορίες</a:t>
            </a:r>
            <a:endParaRPr kumimoji="0" lang="en-US" sz="44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endParaRPr>
          </a:p>
        </p:txBody>
      </p:sp>
      <p:sp>
        <p:nvSpPr>
          <p:cNvPr id="4" name="TextBox 3">
            <a:extLst>
              <a:ext uri="{FF2B5EF4-FFF2-40B4-BE49-F238E27FC236}">
                <a16:creationId xmlns:a16="http://schemas.microsoft.com/office/drawing/2014/main" id="{D02E2499-1C1E-5DBA-F980-98F54988D87E}"/>
              </a:ext>
            </a:extLst>
          </p:cNvPr>
          <p:cNvSpPr txBox="1"/>
          <p:nvPr/>
        </p:nvSpPr>
        <p:spPr>
          <a:xfrm>
            <a:off x="1720746" y="2857501"/>
            <a:ext cx="11277600" cy="501675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l-GR" sz="4000" b="0" i="0" u="none" strike="noStrike" kern="1200" cap="none" spc="0" normalizeH="0" baseline="0" noProof="0" dirty="0">
                <a:ln>
                  <a:noFill/>
                </a:ln>
                <a:solidFill>
                  <a:prstClr val="black"/>
                </a:solidFill>
                <a:effectLst/>
                <a:uLnTx/>
                <a:uFillTx/>
                <a:latin typeface="Bahnschrift Light Condensed" panose="020B0502040204020203" pitchFamily="34" charset="0"/>
              </a:rPr>
              <a:t>Οι αισθητήρες βασίζονται σε βασικές αρχές της μηχανικής</a:t>
            </a:r>
            <a:r>
              <a:rPr kumimoji="0" lang="en-US" sz="4000" b="0" i="0" u="none" strike="noStrike" kern="1200" cap="none" spc="0" normalizeH="0" baseline="0" noProof="0" dirty="0">
                <a:ln>
                  <a:noFill/>
                </a:ln>
                <a:solidFill>
                  <a:prstClr val="black"/>
                </a:solidFill>
                <a:effectLst/>
                <a:uLnTx/>
                <a:uFillTx/>
                <a:latin typeface="Bahnschrift Light Condensed" panose="020B0502040204020203" pitchFamily="34" charset="0"/>
              </a:rPr>
              <a:t>,</a:t>
            </a:r>
            <a:r>
              <a:rPr kumimoji="0" lang="el-GR" sz="4000" b="0" i="0" u="none" strike="noStrike" kern="1200" cap="none" spc="0" normalizeH="0" baseline="0" noProof="0" dirty="0">
                <a:ln>
                  <a:noFill/>
                </a:ln>
                <a:solidFill>
                  <a:prstClr val="black"/>
                </a:solidFill>
                <a:effectLst/>
                <a:uLnTx/>
                <a:uFillTx/>
                <a:latin typeface="Bahnschrift Light Condensed" panose="020B0502040204020203" pitchFamily="34" charset="0"/>
              </a:rPr>
              <a:t> </a:t>
            </a:r>
            <a:r>
              <a:rPr kumimoji="0" lang="el-GR" sz="4000" b="0" i="0" u="none" strike="noStrike" kern="1200" cap="none" spc="0" normalizeH="0" baseline="0" noProof="0" dirty="0" err="1">
                <a:ln>
                  <a:noFill/>
                </a:ln>
                <a:solidFill>
                  <a:prstClr val="black"/>
                </a:solidFill>
                <a:effectLst/>
                <a:uLnTx/>
                <a:uFillTx/>
                <a:latin typeface="Bahnschrift Light Condensed" panose="020B0502040204020203" pitchFamily="34" charset="0"/>
              </a:rPr>
              <a:t>όπ</a:t>
            </a:r>
            <a:r>
              <a:rPr lang="el-GR" sz="4000" dirty="0">
                <a:solidFill>
                  <a:prstClr val="black"/>
                </a:solidFill>
                <a:latin typeface="Bahnschrift Light Condensed" panose="020B0502040204020203" pitchFamily="34" charset="0"/>
              </a:rPr>
              <a:t>ως τον νόμο του </a:t>
            </a:r>
            <a:r>
              <a:rPr lang="en-US" sz="4000" dirty="0">
                <a:solidFill>
                  <a:prstClr val="black"/>
                </a:solidFill>
                <a:latin typeface="Bahnschrift Light Condensed" panose="020B0502040204020203" pitchFamily="34" charset="0"/>
              </a:rPr>
              <a:t>Hooke, </a:t>
            </a:r>
            <a:r>
              <a:rPr lang="el-GR" sz="4000" dirty="0">
                <a:solidFill>
                  <a:prstClr val="black"/>
                </a:solidFill>
                <a:latin typeface="Bahnschrift Light Condensed" panose="020B0502040204020203" pitchFamily="34" charset="0"/>
              </a:rPr>
              <a:t>και διακρίνονται στις εξής κατηγορίες:</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l-GR" sz="4000" b="0" i="0" u="none" strike="noStrike" kern="1200" cap="none" spc="0" normalizeH="0" baseline="0" noProof="0" dirty="0">
              <a:ln>
                <a:noFill/>
              </a:ln>
              <a:solidFill>
                <a:prstClr val="black"/>
              </a:solidFill>
              <a:effectLst/>
              <a:uLnTx/>
              <a:uFillTx/>
              <a:latin typeface="Bahnschrift Light Condensed" panose="020B0502040204020203" pitchFamily="34" charset="0"/>
            </a:endParaRP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l-GR" sz="4000" b="0" i="0" u="none" strike="noStrike" kern="1200" cap="none" spc="0" normalizeH="0" baseline="0" noProof="0" dirty="0" err="1">
                <a:ln>
                  <a:noFill/>
                </a:ln>
                <a:solidFill>
                  <a:prstClr val="black"/>
                </a:solidFill>
                <a:effectLst/>
                <a:uLnTx/>
                <a:uFillTx/>
                <a:latin typeface="Bahnschrift Light Condensed" panose="020B0502040204020203" pitchFamily="34" charset="0"/>
              </a:rPr>
              <a:t>Πιεζοαντιστάσεις</a:t>
            </a:r>
            <a:r>
              <a:rPr kumimoji="0" lang="el-GR" sz="4000" b="0" i="0" u="none" strike="noStrike" kern="1200" cap="none" spc="0" normalizeH="0" baseline="0" noProof="0" dirty="0">
                <a:ln>
                  <a:noFill/>
                </a:ln>
                <a:solidFill>
                  <a:prstClr val="black"/>
                </a:solidFill>
                <a:effectLst/>
                <a:uLnTx/>
                <a:uFillTx/>
                <a:latin typeface="Bahnschrift Light Condensed" panose="020B0502040204020203" pitchFamily="34" charset="0"/>
              </a:rPr>
              <a:t> (</a:t>
            </a:r>
            <a:r>
              <a:rPr kumimoji="0" lang="en-US" sz="4000" b="0" i="0" u="none" strike="noStrike" kern="1200" cap="none" spc="0" normalizeH="0" baseline="0" noProof="0" dirty="0">
                <a:ln>
                  <a:noFill/>
                </a:ln>
                <a:solidFill>
                  <a:prstClr val="black"/>
                </a:solidFill>
                <a:effectLst/>
                <a:uLnTx/>
                <a:uFillTx/>
                <a:latin typeface="Bahnschrift Light Condensed" panose="020B0502040204020203" pitchFamily="34" charset="0"/>
              </a:rPr>
              <a:t>Piezoresistive)</a:t>
            </a:r>
            <a:endParaRPr kumimoji="0" lang="el-GR" sz="4000" b="0" i="0" u="none" strike="noStrike" kern="1200" cap="none" spc="0" normalizeH="0" baseline="0" noProof="0" dirty="0">
              <a:ln>
                <a:noFill/>
              </a:ln>
              <a:solidFill>
                <a:prstClr val="black"/>
              </a:solidFill>
              <a:effectLst/>
              <a:uLnTx/>
              <a:uFillTx/>
              <a:latin typeface="Bahnschrift Light Condensed" panose="020B0502040204020203" pitchFamily="34" charset="0"/>
            </a:endParaRP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l-GR" sz="4000" b="0" i="0" u="none" strike="noStrike" kern="1200" cap="none" spc="0" normalizeH="0" baseline="0" noProof="0" dirty="0">
                <a:ln>
                  <a:noFill/>
                </a:ln>
                <a:solidFill>
                  <a:prstClr val="black"/>
                </a:solidFill>
                <a:effectLst/>
                <a:uLnTx/>
                <a:uFillTx/>
                <a:latin typeface="Bahnschrift Light Condensed" panose="020B0502040204020203" pitchFamily="34" charset="0"/>
              </a:rPr>
              <a:t>Χωρητικοί (</a:t>
            </a:r>
            <a:r>
              <a:rPr kumimoji="0" lang="en-US" sz="4000" b="0" i="0" u="none" strike="noStrike" kern="1200" cap="none" spc="0" normalizeH="0" baseline="0" noProof="0" dirty="0">
                <a:ln>
                  <a:noFill/>
                </a:ln>
                <a:solidFill>
                  <a:prstClr val="black"/>
                </a:solidFill>
                <a:effectLst/>
                <a:uLnTx/>
                <a:uFillTx/>
                <a:latin typeface="Bahnschrift Light Condensed" panose="020B0502040204020203" pitchFamily="34" charset="0"/>
              </a:rPr>
              <a:t>Capacitive)</a:t>
            </a:r>
            <a:endParaRPr kumimoji="0" lang="el-GR" sz="4000" b="0" i="0" u="none" strike="noStrike" kern="1200" cap="none" spc="0" normalizeH="0" baseline="0" noProof="0" dirty="0">
              <a:ln>
                <a:noFill/>
              </a:ln>
              <a:solidFill>
                <a:prstClr val="black"/>
              </a:solidFill>
              <a:effectLst/>
              <a:uLnTx/>
              <a:uFillTx/>
              <a:latin typeface="Bahnschrift Light Condensed" panose="020B0502040204020203" pitchFamily="34" charset="0"/>
            </a:endParaRP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l-GR" sz="4000" b="0" i="0" u="none" strike="noStrike" kern="1200" cap="none" spc="0" normalizeH="0" baseline="0" noProof="0" dirty="0">
                <a:ln>
                  <a:noFill/>
                </a:ln>
                <a:solidFill>
                  <a:prstClr val="black"/>
                </a:solidFill>
                <a:effectLst/>
                <a:uLnTx/>
                <a:uFillTx/>
                <a:latin typeface="Bahnschrift Light Condensed" panose="020B0502040204020203" pitchFamily="34" charset="0"/>
              </a:rPr>
              <a:t>Οπτικοί (</a:t>
            </a:r>
            <a:r>
              <a:rPr kumimoji="0" lang="en-US" sz="4000" b="0" i="0" u="none" strike="noStrike" kern="1200" cap="none" spc="0" normalizeH="0" baseline="0" noProof="0" dirty="0">
                <a:ln>
                  <a:noFill/>
                </a:ln>
                <a:solidFill>
                  <a:prstClr val="black"/>
                </a:solidFill>
                <a:effectLst/>
                <a:uLnTx/>
                <a:uFillTx/>
                <a:latin typeface="Bahnschrift Light Condensed" panose="020B0502040204020203" pitchFamily="34" charset="0"/>
              </a:rPr>
              <a:t>Optical)</a:t>
            </a:r>
            <a:endParaRPr kumimoji="0" lang="el-GR" sz="4000" b="0" i="0" u="none" strike="noStrike" kern="1200" cap="none" spc="0" normalizeH="0" baseline="0" noProof="0" dirty="0">
              <a:ln>
                <a:noFill/>
              </a:ln>
              <a:solidFill>
                <a:prstClr val="black"/>
              </a:solidFill>
              <a:effectLst/>
              <a:uLnTx/>
              <a:uFillTx/>
              <a:latin typeface="Bahnschrift Light Condensed" panose="020B0502040204020203" pitchFamily="34" charset="0"/>
            </a:endParaRP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l-GR" sz="4000" b="0" i="0" u="none" strike="noStrike" kern="1200" cap="none" spc="0" normalizeH="0" baseline="0" noProof="0" dirty="0">
                <a:ln>
                  <a:noFill/>
                </a:ln>
                <a:solidFill>
                  <a:prstClr val="black"/>
                </a:solidFill>
                <a:effectLst/>
                <a:uLnTx/>
                <a:uFillTx/>
                <a:latin typeface="Bahnschrift Light Condensed" panose="020B0502040204020203" pitchFamily="34" charset="0"/>
              </a:rPr>
              <a:t>Συντονιστικοί (</a:t>
            </a:r>
            <a:r>
              <a:rPr kumimoji="0" lang="en-US" sz="4000" b="0" i="0" u="none" strike="noStrike" kern="1200" cap="none" spc="0" normalizeH="0" baseline="0" noProof="0" dirty="0">
                <a:ln>
                  <a:noFill/>
                </a:ln>
                <a:solidFill>
                  <a:prstClr val="black"/>
                </a:solidFill>
                <a:effectLst/>
                <a:uLnTx/>
                <a:uFillTx/>
                <a:latin typeface="Bahnschrift Light Condensed" panose="020B0502040204020203" pitchFamily="34" charset="0"/>
              </a:rPr>
              <a:t>Resonant)</a:t>
            </a:r>
            <a:endParaRPr kumimoji="0" lang="el-GR" sz="4000" b="0" i="0" u="none" strike="noStrike" kern="1200" cap="none" spc="0" normalizeH="0" baseline="0" noProof="0" dirty="0">
              <a:ln>
                <a:noFill/>
              </a:ln>
              <a:solidFill>
                <a:prstClr val="black"/>
              </a:solidFill>
              <a:effectLst/>
              <a:uLnTx/>
              <a:uFillTx/>
              <a:latin typeface="Bahnschrift Light Condensed" panose="020B0502040204020203" pitchFamily="34" charset="0"/>
            </a:endParaRP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l-GR" sz="4000" dirty="0">
                <a:solidFill>
                  <a:prstClr val="black"/>
                </a:solidFill>
                <a:latin typeface="Bahnschrift Light Condensed" panose="020B0502040204020203" pitchFamily="34" charset="0"/>
              </a:rPr>
              <a:t>Πιεζοηλεκτρικοί (</a:t>
            </a:r>
            <a:r>
              <a:rPr lang="en-US" sz="4000" dirty="0">
                <a:solidFill>
                  <a:prstClr val="black"/>
                </a:solidFill>
                <a:latin typeface="Bahnschrift Light Condensed" panose="020B0502040204020203" pitchFamily="34" charset="0"/>
              </a:rPr>
              <a:t>Piezoelectric)</a:t>
            </a:r>
            <a:endParaRPr kumimoji="0" lang="el-GR" sz="4000" b="0" i="0" u="none" strike="noStrike" kern="1200" cap="none" spc="0" normalizeH="0" baseline="0" noProof="0" dirty="0">
              <a:ln>
                <a:noFill/>
              </a:ln>
              <a:solidFill>
                <a:prstClr val="black"/>
              </a:solidFill>
              <a:effectLst/>
              <a:uLnTx/>
              <a:uFillTx/>
              <a:latin typeface="Bahnschrift Light Condensed" panose="020B0502040204020203" pitchFamily="34" charset="0"/>
            </a:endParaRPr>
          </a:p>
        </p:txBody>
      </p:sp>
    </p:spTree>
    <p:extLst>
      <p:ext uri="{BB962C8B-B14F-4D97-AF65-F5344CB8AC3E}">
        <p14:creationId xmlns:p14="http://schemas.microsoft.com/office/powerpoint/2010/main" val="1602464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5EC"/>
        </a:solidFill>
        <a:effectLst/>
      </p:bgPr>
    </p:bg>
    <p:spTree>
      <p:nvGrpSpPr>
        <p:cNvPr id="1" name="">
          <a:extLst>
            <a:ext uri="{FF2B5EF4-FFF2-40B4-BE49-F238E27FC236}">
              <a16:creationId xmlns:a16="http://schemas.microsoft.com/office/drawing/2014/main" id="{808148DF-EC37-E166-5B8B-79CB2CD1DD1C}"/>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A8842D69-222E-6F37-E362-143F3C9D47E7}"/>
              </a:ext>
            </a:extLst>
          </p:cNvPr>
          <p:cNvSpPr/>
          <p:nvPr/>
        </p:nvSpPr>
        <p:spPr>
          <a:xfrm>
            <a:off x="-485035" y="-4229100"/>
            <a:ext cx="19258069" cy="19258069"/>
          </a:xfrm>
          <a:custGeom>
            <a:avLst/>
            <a:gdLst/>
            <a:ahLst/>
            <a:cxnLst/>
            <a:rect l="l" t="t" r="r" b="b"/>
            <a:pathLst>
              <a:path w="19258069" h="19258069">
                <a:moveTo>
                  <a:pt x="0" y="0"/>
                </a:moveTo>
                <a:lnTo>
                  <a:pt x="19258069" y="0"/>
                </a:lnTo>
                <a:lnTo>
                  <a:pt x="19258069" y="19258069"/>
                </a:lnTo>
                <a:lnTo>
                  <a:pt x="0" y="19258069"/>
                </a:lnTo>
                <a:lnTo>
                  <a:pt x="0" y="0"/>
                </a:lnTo>
                <a:close/>
              </a:path>
            </a:pathLst>
          </a:custGeom>
          <a:blipFill>
            <a:blip r:embed="rId3">
              <a:alphaModFix amt="4000"/>
              <a:extLst>
                <a:ext uri="{96DAC541-7B7A-43D3-8B79-37D633B846F1}">
                  <asvg:svgBlip xmlns:asvg="http://schemas.microsoft.com/office/drawing/2016/SVG/main" r:embed="rId4"/>
                </a:ext>
              </a:extLst>
            </a:blip>
            <a:stretch>
              <a:fillRect/>
            </a:stretch>
          </a:blipFill>
        </p:spPr>
      </p:sp>
      <p:cxnSp>
        <p:nvCxnSpPr>
          <p:cNvPr id="17" name="Straight Connector 16">
            <a:extLst>
              <a:ext uri="{FF2B5EF4-FFF2-40B4-BE49-F238E27FC236}">
                <a16:creationId xmlns:a16="http://schemas.microsoft.com/office/drawing/2014/main" id="{ED7A1722-1FEE-7BBD-C28D-B8E39D3FD37A}"/>
              </a:ext>
            </a:extLst>
          </p:cNvPr>
          <p:cNvCxnSpPr>
            <a:cxnSpLocks/>
          </p:cNvCxnSpPr>
          <p:nvPr/>
        </p:nvCxnSpPr>
        <p:spPr>
          <a:xfrm>
            <a:off x="1720746" y="2422377"/>
            <a:ext cx="8032854" cy="0"/>
          </a:xfrm>
          <a:prstGeom prst="line">
            <a:avLst/>
          </a:prstGeom>
        </p:spPr>
        <p:style>
          <a:lnRef idx="1">
            <a:schemeClr val="dk1"/>
          </a:lnRef>
          <a:fillRef idx="0">
            <a:schemeClr val="dk1"/>
          </a:fillRef>
          <a:effectRef idx="0">
            <a:schemeClr val="dk1"/>
          </a:effectRef>
          <a:fontRef idx="minor">
            <a:schemeClr val="tx1"/>
          </a:fontRef>
        </p:style>
      </p:cxnSp>
      <p:sp>
        <p:nvSpPr>
          <p:cNvPr id="3" name="TextBox 2">
            <a:extLst>
              <a:ext uri="{FF2B5EF4-FFF2-40B4-BE49-F238E27FC236}">
                <a16:creationId xmlns:a16="http://schemas.microsoft.com/office/drawing/2014/main" id="{B54BB86B-767A-7721-4E9A-5E5B390E3954}"/>
              </a:ext>
            </a:extLst>
          </p:cNvPr>
          <p:cNvSpPr txBox="1"/>
          <p:nvPr/>
        </p:nvSpPr>
        <p:spPr>
          <a:xfrm>
            <a:off x="1726062" y="1499286"/>
            <a:ext cx="6923867"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44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Πιεζοαντιστάσεις</a:t>
            </a:r>
            <a:endParaRPr kumimoji="0" lang="en-US" sz="44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endParaRPr>
          </a:p>
        </p:txBody>
      </p:sp>
      <p:sp>
        <p:nvSpPr>
          <p:cNvPr id="4" name="TextBox 3">
            <a:extLst>
              <a:ext uri="{FF2B5EF4-FFF2-40B4-BE49-F238E27FC236}">
                <a16:creationId xmlns:a16="http://schemas.microsoft.com/office/drawing/2014/main" id="{470F195F-CD9F-DACB-A12D-E02F45321F58}"/>
              </a:ext>
            </a:extLst>
          </p:cNvPr>
          <p:cNvSpPr txBox="1"/>
          <p:nvPr/>
        </p:nvSpPr>
        <p:spPr>
          <a:xfrm>
            <a:off x="1720746" y="2857501"/>
            <a:ext cx="7804254" cy="563231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l-GR" sz="4000" dirty="0">
                <a:latin typeface="Bahnschrift Light Condensed" panose="020B0502040204020203" pitchFamily="34" charset="0"/>
              </a:rPr>
              <a:t>Λειτουργούν με αλλαγή της ηλεκτρικής αντίστασης</a:t>
            </a:r>
            <a:r>
              <a:rPr lang="en-US" sz="4000" dirty="0">
                <a:latin typeface="Bahnschrift Light Condensed" panose="020B0502040204020203" pitchFamily="34" charset="0"/>
              </a:rPr>
              <a:t> </a:t>
            </a:r>
            <a:r>
              <a:rPr lang="el-GR" sz="4000" dirty="0">
                <a:latin typeface="Bahnschrift Light Condensed" panose="020B0502040204020203" pitchFamily="34" charset="0"/>
              </a:rPr>
              <a:t>όταν παραμορφώνονται</a:t>
            </a:r>
            <a:r>
              <a:rPr lang="en-US" sz="4000" dirty="0">
                <a:latin typeface="Bahnschrift Light Condensed" panose="020B0502040204020203" pitchFamily="34" charset="0"/>
              </a:rPr>
              <a:t>. </a:t>
            </a:r>
            <a:r>
              <a:rPr lang="el-GR" sz="4000" dirty="0">
                <a:latin typeface="Bahnschrift Light Condensed" panose="020B0502040204020203" pitchFamily="34" charset="0"/>
              </a:rPr>
              <a:t>Ένα λεπτό διάφραγμα λυγίζει υπό πίεση, τεντώνοντας τις </a:t>
            </a:r>
            <a:r>
              <a:rPr lang="el-GR" sz="4000" dirty="0" err="1">
                <a:latin typeface="Bahnschrift Light Condensed" panose="020B0502040204020203" pitchFamily="34" charset="0"/>
              </a:rPr>
              <a:t>πιεζοαντιστάσεις</a:t>
            </a:r>
            <a:r>
              <a:rPr lang="el-GR" sz="4000" dirty="0">
                <a:latin typeface="Bahnschrift Light Condensed" panose="020B0502040204020203" pitchFamily="34" charset="0"/>
              </a:rPr>
              <a:t> πάνω του. Αυτές συνδέονται σε γέφυρα </a:t>
            </a:r>
            <a:r>
              <a:rPr lang="el-GR" sz="4000" dirty="0" err="1">
                <a:latin typeface="Bahnschrift Light Condensed" panose="020B0502040204020203" pitchFamily="34" charset="0"/>
              </a:rPr>
              <a:t>Wheatstone</a:t>
            </a:r>
            <a:r>
              <a:rPr lang="el-GR" sz="4000" dirty="0">
                <a:latin typeface="Bahnschrift Light Condensed" panose="020B0502040204020203" pitchFamily="34" charset="0"/>
              </a:rPr>
              <a:t>, μετατρέποντας τη μικρή αλλαγή αντίστασης σε μετρήσιμη τάση. Η τάση ενισχύεται και </a:t>
            </a:r>
            <a:r>
              <a:rPr lang="el-GR" sz="4000" dirty="0" err="1">
                <a:latin typeface="Bahnschrift Light Condensed" panose="020B0502040204020203" pitchFamily="34" charset="0"/>
              </a:rPr>
              <a:t>μετράται</a:t>
            </a:r>
            <a:r>
              <a:rPr lang="el-GR" sz="4000" dirty="0">
                <a:latin typeface="Bahnschrift Light Condensed" panose="020B0502040204020203" pitchFamily="34" charset="0"/>
              </a:rPr>
              <a:t> από ένα ADC, δίνοντας τελικά μια ψηφιακή τιμή πίεσης.</a:t>
            </a:r>
            <a:endParaRPr kumimoji="0" lang="el-GR" sz="4000" b="0" i="0" u="none" strike="noStrike" kern="1200" cap="none" spc="0" normalizeH="0" baseline="0" noProof="0" dirty="0">
              <a:ln>
                <a:noFill/>
              </a:ln>
              <a:solidFill>
                <a:prstClr val="black"/>
              </a:solidFill>
              <a:effectLst/>
              <a:uLnTx/>
              <a:uFillTx/>
              <a:latin typeface="Bahnschrift Light Condensed" panose="020B0502040204020203" pitchFamily="34" charset="0"/>
            </a:endParaRPr>
          </a:p>
        </p:txBody>
      </p:sp>
      <p:pic>
        <p:nvPicPr>
          <p:cNvPr id="10" name="Picture 9" descr="Diagram of a diagram of a pressure&#10;&#10;AI-generated content may be incorrect.">
            <a:extLst>
              <a:ext uri="{FF2B5EF4-FFF2-40B4-BE49-F238E27FC236}">
                <a16:creationId xmlns:a16="http://schemas.microsoft.com/office/drawing/2014/main" id="{01C1B777-2D23-4D0E-9154-514FF0306B8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53600" y="3723414"/>
            <a:ext cx="7234966" cy="3900484"/>
          </a:xfrm>
          <a:prstGeom prst="rect">
            <a:avLst/>
          </a:prstGeom>
        </p:spPr>
      </p:pic>
    </p:spTree>
    <p:extLst>
      <p:ext uri="{BB962C8B-B14F-4D97-AF65-F5344CB8AC3E}">
        <p14:creationId xmlns:p14="http://schemas.microsoft.com/office/powerpoint/2010/main" val="26745835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5EC"/>
        </a:solidFill>
        <a:effectLst/>
      </p:bgPr>
    </p:bg>
    <p:spTree>
      <p:nvGrpSpPr>
        <p:cNvPr id="1" name="">
          <a:extLst>
            <a:ext uri="{FF2B5EF4-FFF2-40B4-BE49-F238E27FC236}">
              <a16:creationId xmlns:a16="http://schemas.microsoft.com/office/drawing/2014/main" id="{06ED08FB-521B-752D-1DCD-6C796548133D}"/>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EDBAEF2C-F751-6583-1BD8-53B1BE0626F8}"/>
              </a:ext>
            </a:extLst>
          </p:cNvPr>
          <p:cNvSpPr/>
          <p:nvPr/>
        </p:nvSpPr>
        <p:spPr>
          <a:xfrm>
            <a:off x="-685800" y="-4229100"/>
            <a:ext cx="19258069" cy="19258069"/>
          </a:xfrm>
          <a:custGeom>
            <a:avLst/>
            <a:gdLst/>
            <a:ahLst/>
            <a:cxnLst/>
            <a:rect l="l" t="t" r="r" b="b"/>
            <a:pathLst>
              <a:path w="19258069" h="19258069">
                <a:moveTo>
                  <a:pt x="0" y="0"/>
                </a:moveTo>
                <a:lnTo>
                  <a:pt x="19258069" y="0"/>
                </a:lnTo>
                <a:lnTo>
                  <a:pt x="19258069" y="19258069"/>
                </a:lnTo>
                <a:lnTo>
                  <a:pt x="0" y="19258069"/>
                </a:lnTo>
                <a:lnTo>
                  <a:pt x="0" y="0"/>
                </a:lnTo>
                <a:close/>
              </a:path>
            </a:pathLst>
          </a:custGeom>
          <a:blipFill>
            <a:blip r:embed="rId3">
              <a:alphaModFix amt="4000"/>
              <a:extLst>
                <a:ext uri="{96DAC541-7B7A-43D3-8B79-37D633B846F1}">
                  <asvg:svgBlip xmlns:asvg="http://schemas.microsoft.com/office/drawing/2016/SVG/main" r:embed="rId4"/>
                </a:ext>
              </a:extLst>
            </a:blip>
            <a:stretch>
              <a:fillRect/>
            </a:stretch>
          </a:blipFill>
        </p:spPr>
      </p:sp>
      <p:cxnSp>
        <p:nvCxnSpPr>
          <p:cNvPr id="17" name="Straight Connector 16">
            <a:extLst>
              <a:ext uri="{FF2B5EF4-FFF2-40B4-BE49-F238E27FC236}">
                <a16:creationId xmlns:a16="http://schemas.microsoft.com/office/drawing/2014/main" id="{3A701B86-663C-E655-FF31-A865965ABF7A}"/>
              </a:ext>
            </a:extLst>
          </p:cNvPr>
          <p:cNvCxnSpPr>
            <a:cxnSpLocks/>
          </p:cNvCxnSpPr>
          <p:nvPr/>
        </p:nvCxnSpPr>
        <p:spPr>
          <a:xfrm>
            <a:off x="1720746" y="2422377"/>
            <a:ext cx="8413854" cy="0"/>
          </a:xfrm>
          <a:prstGeom prst="line">
            <a:avLst/>
          </a:prstGeom>
        </p:spPr>
        <p:style>
          <a:lnRef idx="1">
            <a:schemeClr val="dk1"/>
          </a:lnRef>
          <a:fillRef idx="0">
            <a:schemeClr val="dk1"/>
          </a:fillRef>
          <a:effectRef idx="0">
            <a:schemeClr val="dk1"/>
          </a:effectRef>
          <a:fontRef idx="minor">
            <a:schemeClr val="tx1"/>
          </a:fontRef>
        </p:style>
      </p:cxnSp>
      <p:sp>
        <p:nvSpPr>
          <p:cNvPr id="3" name="TextBox 2">
            <a:extLst>
              <a:ext uri="{FF2B5EF4-FFF2-40B4-BE49-F238E27FC236}">
                <a16:creationId xmlns:a16="http://schemas.microsoft.com/office/drawing/2014/main" id="{9AF0F22B-6D02-1B0A-81CC-8A2D802BB9E2}"/>
              </a:ext>
            </a:extLst>
          </p:cNvPr>
          <p:cNvSpPr txBox="1"/>
          <p:nvPr/>
        </p:nvSpPr>
        <p:spPr>
          <a:xfrm>
            <a:off x="1726062" y="1499286"/>
            <a:ext cx="6923867"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44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Χωρητικοί</a:t>
            </a:r>
            <a:endParaRPr kumimoji="0" lang="en-US" sz="44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endParaRPr>
          </a:p>
        </p:txBody>
      </p:sp>
      <p:sp>
        <p:nvSpPr>
          <p:cNvPr id="4" name="TextBox 3">
            <a:extLst>
              <a:ext uri="{FF2B5EF4-FFF2-40B4-BE49-F238E27FC236}">
                <a16:creationId xmlns:a16="http://schemas.microsoft.com/office/drawing/2014/main" id="{3763BF5E-DDB5-CBBA-6B22-B9724F8F5439}"/>
              </a:ext>
            </a:extLst>
          </p:cNvPr>
          <p:cNvSpPr txBox="1"/>
          <p:nvPr/>
        </p:nvSpPr>
        <p:spPr>
          <a:xfrm>
            <a:off x="1720746" y="2857501"/>
            <a:ext cx="6661255" cy="624786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l-GR" sz="4000" dirty="0">
                <a:latin typeface="Bahnschrift Light Condensed" panose="020B0502040204020203" pitchFamily="34" charset="0"/>
              </a:rPr>
              <a:t>Οι αισθητήρες χωρητικότητας μετρούν πίεση μέσω της μεταβολής της απόστασης μεταξύ ενός εύκαμπτου διαφράγματος και ενός σταθερού ηλεκτροδίου, μετατρέποντας την αλλαγή σε ηλεκτρικό σήμα. Ένα ειδικό κύκλωμα (CDC) μετρά αυτήν την αλλαγή χρησιμοποιώντας ηλεκτρικά σήματα υψηλής συχνότητας και έτσι </a:t>
            </a:r>
            <a:r>
              <a:rPr lang="el-GR" sz="4000" dirty="0" err="1">
                <a:latin typeface="Bahnschrift Light Condensed" panose="020B0502040204020203" pitchFamily="34" charset="0"/>
              </a:rPr>
              <a:t>μετράται</a:t>
            </a:r>
            <a:r>
              <a:rPr lang="el-GR" sz="4000" dirty="0">
                <a:latin typeface="Bahnschrift Light Condensed" panose="020B0502040204020203" pitchFamily="34" charset="0"/>
              </a:rPr>
              <a:t> η πίεση.</a:t>
            </a:r>
            <a:endParaRPr kumimoji="0" lang="el-GR" sz="4000" b="0" i="0" u="none" strike="noStrike" kern="1200" cap="none" spc="0" normalizeH="0" baseline="0" noProof="0" dirty="0">
              <a:ln>
                <a:noFill/>
              </a:ln>
              <a:solidFill>
                <a:prstClr val="black"/>
              </a:solidFill>
              <a:effectLst/>
              <a:uLnTx/>
              <a:uFillTx/>
              <a:latin typeface="Bahnschrift Light Condensed" panose="020B0502040204020203" pitchFamily="34" charset="0"/>
            </a:endParaRPr>
          </a:p>
        </p:txBody>
      </p:sp>
      <p:pic>
        <p:nvPicPr>
          <p:cNvPr id="5" name="Picture 4" descr="Diagram of a diagram of a pad&#10;&#10;AI-generated content may be incorrect.">
            <a:extLst>
              <a:ext uri="{FF2B5EF4-FFF2-40B4-BE49-F238E27FC236}">
                <a16:creationId xmlns:a16="http://schemas.microsoft.com/office/drawing/2014/main" id="{0E8B0C40-C82A-839F-3A53-8856EC3C3AD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49929" y="3952598"/>
            <a:ext cx="8413854" cy="3044037"/>
          </a:xfrm>
          <a:prstGeom prst="rect">
            <a:avLst/>
          </a:prstGeom>
        </p:spPr>
      </p:pic>
    </p:spTree>
    <p:extLst>
      <p:ext uri="{BB962C8B-B14F-4D97-AF65-F5344CB8AC3E}">
        <p14:creationId xmlns:p14="http://schemas.microsoft.com/office/powerpoint/2010/main" val="21577050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5EC"/>
        </a:solidFill>
        <a:effectLst/>
      </p:bgPr>
    </p:bg>
    <p:spTree>
      <p:nvGrpSpPr>
        <p:cNvPr id="1" name="">
          <a:extLst>
            <a:ext uri="{FF2B5EF4-FFF2-40B4-BE49-F238E27FC236}">
              <a16:creationId xmlns:a16="http://schemas.microsoft.com/office/drawing/2014/main" id="{C302CBB1-72AD-93D9-3548-0CFC01F66280}"/>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9E15960C-5EA9-F281-0D5F-7FCC24229C6E}"/>
              </a:ext>
            </a:extLst>
          </p:cNvPr>
          <p:cNvSpPr/>
          <p:nvPr/>
        </p:nvSpPr>
        <p:spPr>
          <a:xfrm>
            <a:off x="-685800" y="-4229100"/>
            <a:ext cx="19258069" cy="19258069"/>
          </a:xfrm>
          <a:custGeom>
            <a:avLst/>
            <a:gdLst/>
            <a:ahLst/>
            <a:cxnLst/>
            <a:rect l="l" t="t" r="r" b="b"/>
            <a:pathLst>
              <a:path w="19258069" h="19258069">
                <a:moveTo>
                  <a:pt x="0" y="0"/>
                </a:moveTo>
                <a:lnTo>
                  <a:pt x="19258069" y="0"/>
                </a:lnTo>
                <a:lnTo>
                  <a:pt x="19258069" y="19258069"/>
                </a:lnTo>
                <a:lnTo>
                  <a:pt x="0" y="19258069"/>
                </a:lnTo>
                <a:lnTo>
                  <a:pt x="0" y="0"/>
                </a:lnTo>
                <a:close/>
              </a:path>
            </a:pathLst>
          </a:custGeom>
          <a:blipFill>
            <a:blip r:embed="rId3">
              <a:alphaModFix amt="4000"/>
              <a:extLst>
                <a:ext uri="{96DAC541-7B7A-43D3-8B79-37D633B846F1}">
                  <asvg:svgBlip xmlns:asvg="http://schemas.microsoft.com/office/drawing/2016/SVG/main" r:embed="rId4"/>
                </a:ext>
              </a:extLst>
            </a:blip>
            <a:stretch>
              <a:fillRect/>
            </a:stretch>
          </a:blipFill>
        </p:spPr>
      </p:sp>
      <p:cxnSp>
        <p:nvCxnSpPr>
          <p:cNvPr id="17" name="Straight Connector 16">
            <a:extLst>
              <a:ext uri="{FF2B5EF4-FFF2-40B4-BE49-F238E27FC236}">
                <a16:creationId xmlns:a16="http://schemas.microsoft.com/office/drawing/2014/main" id="{D237FDA2-F774-FA8D-66DA-F96A829685A2}"/>
              </a:ext>
            </a:extLst>
          </p:cNvPr>
          <p:cNvCxnSpPr>
            <a:cxnSpLocks/>
          </p:cNvCxnSpPr>
          <p:nvPr/>
        </p:nvCxnSpPr>
        <p:spPr>
          <a:xfrm>
            <a:off x="1720746" y="2422377"/>
            <a:ext cx="8413854" cy="0"/>
          </a:xfrm>
          <a:prstGeom prst="line">
            <a:avLst/>
          </a:prstGeom>
        </p:spPr>
        <p:style>
          <a:lnRef idx="1">
            <a:schemeClr val="dk1"/>
          </a:lnRef>
          <a:fillRef idx="0">
            <a:schemeClr val="dk1"/>
          </a:fillRef>
          <a:effectRef idx="0">
            <a:schemeClr val="dk1"/>
          </a:effectRef>
          <a:fontRef idx="minor">
            <a:schemeClr val="tx1"/>
          </a:fontRef>
        </p:style>
      </p:cxnSp>
      <p:sp>
        <p:nvSpPr>
          <p:cNvPr id="3" name="TextBox 2">
            <a:extLst>
              <a:ext uri="{FF2B5EF4-FFF2-40B4-BE49-F238E27FC236}">
                <a16:creationId xmlns:a16="http://schemas.microsoft.com/office/drawing/2014/main" id="{007900AB-0263-68A9-910E-593462A4969B}"/>
              </a:ext>
            </a:extLst>
          </p:cNvPr>
          <p:cNvSpPr txBox="1"/>
          <p:nvPr/>
        </p:nvSpPr>
        <p:spPr>
          <a:xfrm>
            <a:off x="1726062" y="1499286"/>
            <a:ext cx="6923867"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44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Οπτικοί</a:t>
            </a:r>
            <a:endParaRPr kumimoji="0" lang="en-US" sz="44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endParaRPr>
          </a:p>
        </p:txBody>
      </p:sp>
      <p:sp>
        <p:nvSpPr>
          <p:cNvPr id="4" name="TextBox 3">
            <a:extLst>
              <a:ext uri="{FF2B5EF4-FFF2-40B4-BE49-F238E27FC236}">
                <a16:creationId xmlns:a16="http://schemas.microsoft.com/office/drawing/2014/main" id="{CFB3D0EF-2C17-C18C-A80C-6CD6AC55CE01}"/>
              </a:ext>
            </a:extLst>
          </p:cNvPr>
          <p:cNvSpPr txBox="1"/>
          <p:nvPr/>
        </p:nvSpPr>
        <p:spPr>
          <a:xfrm>
            <a:off x="1720746" y="2857501"/>
            <a:ext cx="6661254" cy="440120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l-GR" sz="4000" b="0" i="0" u="none" strike="noStrike" kern="1200" cap="none" spc="0" normalizeH="0" baseline="0" noProof="0" dirty="0">
                <a:ln>
                  <a:noFill/>
                </a:ln>
                <a:solidFill>
                  <a:prstClr val="black"/>
                </a:solidFill>
                <a:effectLst/>
                <a:uLnTx/>
                <a:uFillTx/>
                <a:latin typeface="Bahnschrift Light Condensed" panose="020B0502040204020203" pitchFamily="34" charset="0"/>
                <a:ea typeface="+mn-ea"/>
                <a:cs typeface="+mn-cs"/>
              </a:rPr>
              <a:t>Χρησιμοποιούν οπτικές ίνες και συμβολή φωτός για μέτρηση πίεσης. Η παραμόρφωση ενός διαφράγματος αλλάζει το φάσμα του φωτός, το οποίο ανιχνεύεται. Ένας </a:t>
            </a:r>
            <a:r>
              <a:rPr kumimoji="0" lang="el-GR" sz="4000" b="0" i="0" u="none" strike="noStrike" kern="1200" cap="none" spc="0" normalizeH="0" baseline="0" noProof="0" dirty="0" err="1">
                <a:ln>
                  <a:noFill/>
                </a:ln>
                <a:solidFill>
                  <a:prstClr val="black"/>
                </a:solidFill>
                <a:effectLst/>
                <a:uLnTx/>
                <a:uFillTx/>
                <a:latin typeface="Bahnschrift Light Condensed" panose="020B0502040204020203" pitchFamily="34" charset="0"/>
                <a:ea typeface="+mn-ea"/>
                <a:cs typeface="+mn-cs"/>
              </a:rPr>
              <a:t>φωτοανιχνευτής</a:t>
            </a:r>
            <a:r>
              <a:rPr kumimoji="0" lang="el-GR" sz="4000" b="0" i="0" u="none" strike="noStrike" kern="1200" cap="none" spc="0" normalizeH="0" baseline="0" noProof="0" dirty="0">
                <a:ln>
                  <a:noFill/>
                </a:ln>
                <a:solidFill>
                  <a:prstClr val="black"/>
                </a:solidFill>
                <a:effectLst/>
                <a:uLnTx/>
                <a:uFillTx/>
                <a:latin typeface="Bahnschrift Light Condensed" panose="020B0502040204020203" pitchFamily="34" charset="0"/>
                <a:ea typeface="+mn-ea"/>
                <a:cs typeface="+mn-cs"/>
              </a:rPr>
              <a:t> μετρά αυτήν την αλλαγή και έτσι </a:t>
            </a:r>
            <a:r>
              <a:rPr kumimoji="0" lang="el-GR" sz="4000" b="0" i="0" u="none" strike="noStrike" kern="1200" cap="none" spc="0" normalizeH="0" baseline="0" noProof="0" dirty="0" err="1">
                <a:ln>
                  <a:noFill/>
                </a:ln>
                <a:solidFill>
                  <a:prstClr val="black"/>
                </a:solidFill>
                <a:effectLst/>
                <a:uLnTx/>
                <a:uFillTx/>
                <a:latin typeface="Bahnschrift Light Condensed" panose="020B0502040204020203" pitchFamily="34" charset="0"/>
                <a:ea typeface="+mn-ea"/>
                <a:cs typeface="+mn-cs"/>
              </a:rPr>
              <a:t>μετράται</a:t>
            </a:r>
            <a:r>
              <a:rPr kumimoji="0" lang="el-GR" sz="4000" b="0" i="0" u="none" strike="noStrike" kern="1200" cap="none" spc="0" normalizeH="0" baseline="0" noProof="0" dirty="0">
                <a:ln>
                  <a:noFill/>
                </a:ln>
                <a:solidFill>
                  <a:prstClr val="black"/>
                </a:solidFill>
                <a:effectLst/>
                <a:uLnTx/>
                <a:uFillTx/>
                <a:latin typeface="Bahnschrift Light Condensed" panose="020B0502040204020203" pitchFamily="34" charset="0"/>
                <a:ea typeface="+mn-ea"/>
                <a:cs typeface="+mn-cs"/>
              </a:rPr>
              <a:t> η πίεση.</a:t>
            </a:r>
          </a:p>
        </p:txBody>
      </p:sp>
      <p:pic>
        <p:nvPicPr>
          <p:cNvPr id="7" name="Picture 6" descr="Diagram of a diagram of a capillary tube&#10;&#10;AI-generated content may be incorrect.">
            <a:extLst>
              <a:ext uri="{FF2B5EF4-FFF2-40B4-BE49-F238E27FC236}">
                <a16:creationId xmlns:a16="http://schemas.microsoft.com/office/drawing/2014/main" id="{3079CD65-39EB-3291-FF7E-7B53F51203F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44000" y="3390010"/>
            <a:ext cx="6923867" cy="4019848"/>
          </a:xfrm>
          <a:prstGeom prst="rect">
            <a:avLst/>
          </a:prstGeom>
        </p:spPr>
      </p:pic>
    </p:spTree>
    <p:extLst>
      <p:ext uri="{BB962C8B-B14F-4D97-AF65-F5344CB8AC3E}">
        <p14:creationId xmlns:p14="http://schemas.microsoft.com/office/powerpoint/2010/main" val="21352829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5EC"/>
        </a:solidFill>
        <a:effectLst/>
      </p:bgPr>
    </p:bg>
    <p:spTree>
      <p:nvGrpSpPr>
        <p:cNvPr id="1" name="">
          <a:extLst>
            <a:ext uri="{FF2B5EF4-FFF2-40B4-BE49-F238E27FC236}">
              <a16:creationId xmlns:a16="http://schemas.microsoft.com/office/drawing/2014/main" id="{91A80484-B5F1-F005-D67E-246F787770CB}"/>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D6EE317F-3B3D-F327-88FC-3270E0F2E58C}"/>
              </a:ext>
            </a:extLst>
          </p:cNvPr>
          <p:cNvSpPr/>
          <p:nvPr/>
        </p:nvSpPr>
        <p:spPr>
          <a:xfrm>
            <a:off x="-685800" y="-4229100"/>
            <a:ext cx="19258069" cy="19258069"/>
          </a:xfrm>
          <a:custGeom>
            <a:avLst/>
            <a:gdLst/>
            <a:ahLst/>
            <a:cxnLst/>
            <a:rect l="l" t="t" r="r" b="b"/>
            <a:pathLst>
              <a:path w="19258069" h="19258069">
                <a:moveTo>
                  <a:pt x="0" y="0"/>
                </a:moveTo>
                <a:lnTo>
                  <a:pt x="19258069" y="0"/>
                </a:lnTo>
                <a:lnTo>
                  <a:pt x="19258069" y="19258069"/>
                </a:lnTo>
                <a:lnTo>
                  <a:pt x="0" y="19258069"/>
                </a:lnTo>
                <a:lnTo>
                  <a:pt x="0" y="0"/>
                </a:lnTo>
                <a:close/>
              </a:path>
            </a:pathLst>
          </a:custGeom>
          <a:blipFill>
            <a:blip r:embed="rId3">
              <a:alphaModFix amt="4000"/>
              <a:extLst>
                <a:ext uri="{96DAC541-7B7A-43D3-8B79-37D633B846F1}">
                  <asvg:svgBlip xmlns:asvg="http://schemas.microsoft.com/office/drawing/2016/SVG/main" r:embed="rId4"/>
                </a:ext>
              </a:extLst>
            </a:blip>
            <a:stretch>
              <a:fillRect/>
            </a:stretch>
          </a:blipFill>
        </p:spPr>
      </p:sp>
      <p:cxnSp>
        <p:nvCxnSpPr>
          <p:cNvPr id="17" name="Straight Connector 16">
            <a:extLst>
              <a:ext uri="{FF2B5EF4-FFF2-40B4-BE49-F238E27FC236}">
                <a16:creationId xmlns:a16="http://schemas.microsoft.com/office/drawing/2014/main" id="{8129A99E-DA34-AE7B-AE2C-B8F7C24B90D1}"/>
              </a:ext>
            </a:extLst>
          </p:cNvPr>
          <p:cNvCxnSpPr>
            <a:cxnSpLocks/>
          </p:cNvCxnSpPr>
          <p:nvPr/>
        </p:nvCxnSpPr>
        <p:spPr>
          <a:xfrm>
            <a:off x="1720746" y="2422377"/>
            <a:ext cx="8413854" cy="0"/>
          </a:xfrm>
          <a:prstGeom prst="line">
            <a:avLst/>
          </a:prstGeom>
        </p:spPr>
        <p:style>
          <a:lnRef idx="1">
            <a:schemeClr val="dk1"/>
          </a:lnRef>
          <a:fillRef idx="0">
            <a:schemeClr val="dk1"/>
          </a:fillRef>
          <a:effectRef idx="0">
            <a:schemeClr val="dk1"/>
          </a:effectRef>
          <a:fontRef idx="minor">
            <a:schemeClr val="tx1"/>
          </a:fontRef>
        </p:style>
      </p:cxnSp>
      <p:sp>
        <p:nvSpPr>
          <p:cNvPr id="3" name="TextBox 2">
            <a:extLst>
              <a:ext uri="{FF2B5EF4-FFF2-40B4-BE49-F238E27FC236}">
                <a16:creationId xmlns:a16="http://schemas.microsoft.com/office/drawing/2014/main" id="{7409060A-3D76-5327-2508-6C3ACCAB4DFB}"/>
              </a:ext>
            </a:extLst>
          </p:cNvPr>
          <p:cNvSpPr txBox="1"/>
          <p:nvPr/>
        </p:nvSpPr>
        <p:spPr>
          <a:xfrm>
            <a:off x="1726062" y="1499286"/>
            <a:ext cx="6923867"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44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Συντονιστικοί</a:t>
            </a:r>
            <a:endParaRPr kumimoji="0" lang="en-US" sz="44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endParaRPr>
          </a:p>
        </p:txBody>
      </p:sp>
      <p:sp>
        <p:nvSpPr>
          <p:cNvPr id="4" name="TextBox 3">
            <a:extLst>
              <a:ext uri="{FF2B5EF4-FFF2-40B4-BE49-F238E27FC236}">
                <a16:creationId xmlns:a16="http://schemas.microsoft.com/office/drawing/2014/main" id="{C1F4B83F-C784-C4FC-4477-720917E607DC}"/>
              </a:ext>
            </a:extLst>
          </p:cNvPr>
          <p:cNvSpPr txBox="1"/>
          <p:nvPr/>
        </p:nvSpPr>
        <p:spPr>
          <a:xfrm>
            <a:off x="1720746" y="2857501"/>
            <a:ext cx="6929183" cy="378565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l-GR" sz="4000" b="0" i="0" u="none" strike="noStrike" kern="1200" cap="none" spc="0" normalizeH="0" baseline="0" noProof="0" dirty="0">
                <a:ln>
                  <a:noFill/>
                </a:ln>
                <a:solidFill>
                  <a:prstClr val="black"/>
                </a:solidFill>
                <a:effectLst/>
                <a:uLnTx/>
                <a:uFillTx/>
                <a:latin typeface="Bahnschrift Light Condensed" panose="020B0502040204020203" pitchFamily="34" charset="0"/>
                <a:ea typeface="+mn-ea"/>
                <a:cs typeface="+mn-cs"/>
              </a:rPr>
              <a:t>Μετράνε πίεση μέσω αλλαγής στη συχνότητα συντονισμού μιας </a:t>
            </a:r>
            <a:r>
              <a:rPr kumimoji="0" lang="el-GR" sz="4000" b="0" i="0" u="none" strike="noStrike" kern="1200" cap="none" spc="0" normalizeH="0" baseline="0" noProof="0" dirty="0" err="1">
                <a:ln>
                  <a:noFill/>
                </a:ln>
                <a:solidFill>
                  <a:prstClr val="black"/>
                </a:solidFill>
                <a:effectLst/>
                <a:uLnTx/>
                <a:uFillTx/>
                <a:latin typeface="Bahnschrift Light Condensed" panose="020B0502040204020203" pitchFamily="34" charset="0"/>
                <a:ea typeface="+mn-ea"/>
                <a:cs typeface="+mn-cs"/>
              </a:rPr>
              <a:t>μικροδομής</a:t>
            </a:r>
            <a:r>
              <a:rPr kumimoji="0" lang="el-GR" sz="4000" b="0" i="0" u="none" strike="noStrike" kern="1200" cap="none" spc="0" normalizeH="0" baseline="0" noProof="0" dirty="0">
                <a:ln>
                  <a:noFill/>
                </a:ln>
                <a:solidFill>
                  <a:prstClr val="black"/>
                </a:solidFill>
                <a:effectLst/>
                <a:uLnTx/>
                <a:uFillTx/>
                <a:latin typeface="Bahnschrift Light Condensed" panose="020B0502040204020203" pitchFamily="34" charset="0"/>
                <a:ea typeface="+mn-ea"/>
                <a:cs typeface="+mn-cs"/>
              </a:rPr>
              <a:t>, δηλαδή δονείται. Η πίεση αλλάζει ελαφρά αυτή τη συχνότητα. Ένα ηλεκτρονικό κύκλωμα μετρά αυτή τη διαφορά.</a:t>
            </a:r>
          </a:p>
        </p:txBody>
      </p:sp>
      <p:pic>
        <p:nvPicPr>
          <p:cNvPr id="6" name="Picture 5" descr="A close-up of a square object&#10;&#10;AI-generated content may be incorrect.">
            <a:extLst>
              <a:ext uri="{FF2B5EF4-FFF2-40B4-BE49-F238E27FC236}">
                <a16:creationId xmlns:a16="http://schemas.microsoft.com/office/drawing/2014/main" id="{6A862960-58A0-7126-F9FB-CA33C7FFD6B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44000" y="2857501"/>
            <a:ext cx="6350669" cy="5402808"/>
          </a:xfrm>
          <a:prstGeom prst="rect">
            <a:avLst/>
          </a:prstGeom>
        </p:spPr>
      </p:pic>
    </p:spTree>
    <p:extLst>
      <p:ext uri="{BB962C8B-B14F-4D97-AF65-F5344CB8AC3E}">
        <p14:creationId xmlns:p14="http://schemas.microsoft.com/office/powerpoint/2010/main" val="445890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5EC"/>
        </a:solidFill>
        <a:effectLst/>
      </p:bgPr>
    </p:bg>
    <p:spTree>
      <p:nvGrpSpPr>
        <p:cNvPr id="1" name="">
          <a:extLst>
            <a:ext uri="{FF2B5EF4-FFF2-40B4-BE49-F238E27FC236}">
              <a16:creationId xmlns:a16="http://schemas.microsoft.com/office/drawing/2014/main" id="{FE1463CC-23FF-8A70-90DE-1CFB8D7F658D}"/>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8813C05D-950B-1396-8C42-B8830BCE2552}"/>
              </a:ext>
            </a:extLst>
          </p:cNvPr>
          <p:cNvSpPr/>
          <p:nvPr/>
        </p:nvSpPr>
        <p:spPr>
          <a:xfrm>
            <a:off x="-685800" y="-4229100"/>
            <a:ext cx="19258069" cy="19258069"/>
          </a:xfrm>
          <a:custGeom>
            <a:avLst/>
            <a:gdLst/>
            <a:ahLst/>
            <a:cxnLst/>
            <a:rect l="l" t="t" r="r" b="b"/>
            <a:pathLst>
              <a:path w="19258069" h="19258069">
                <a:moveTo>
                  <a:pt x="0" y="0"/>
                </a:moveTo>
                <a:lnTo>
                  <a:pt x="19258069" y="0"/>
                </a:lnTo>
                <a:lnTo>
                  <a:pt x="19258069" y="19258069"/>
                </a:lnTo>
                <a:lnTo>
                  <a:pt x="0" y="19258069"/>
                </a:lnTo>
                <a:lnTo>
                  <a:pt x="0" y="0"/>
                </a:lnTo>
                <a:close/>
              </a:path>
            </a:pathLst>
          </a:custGeom>
          <a:blipFill>
            <a:blip r:embed="rId3">
              <a:alphaModFix amt="4000"/>
              <a:extLst>
                <a:ext uri="{96DAC541-7B7A-43D3-8B79-37D633B846F1}">
                  <asvg:svgBlip xmlns:asvg="http://schemas.microsoft.com/office/drawing/2016/SVG/main" r:embed="rId4"/>
                </a:ext>
              </a:extLst>
            </a:blip>
            <a:stretch>
              <a:fillRect/>
            </a:stretch>
          </a:blipFill>
        </p:spPr>
      </p:sp>
      <p:cxnSp>
        <p:nvCxnSpPr>
          <p:cNvPr id="17" name="Straight Connector 16">
            <a:extLst>
              <a:ext uri="{FF2B5EF4-FFF2-40B4-BE49-F238E27FC236}">
                <a16:creationId xmlns:a16="http://schemas.microsoft.com/office/drawing/2014/main" id="{0282395F-3F37-C557-F483-0D1142EC6CA5}"/>
              </a:ext>
            </a:extLst>
          </p:cNvPr>
          <p:cNvCxnSpPr>
            <a:cxnSpLocks/>
          </p:cNvCxnSpPr>
          <p:nvPr/>
        </p:nvCxnSpPr>
        <p:spPr>
          <a:xfrm>
            <a:off x="1720746" y="2422377"/>
            <a:ext cx="8413854" cy="0"/>
          </a:xfrm>
          <a:prstGeom prst="line">
            <a:avLst/>
          </a:prstGeom>
        </p:spPr>
        <p:style>
          <a:lnRef idx="1">
            <a:schemeClr val="dk1"/>
          </a:lnRef>
          <a:fillRef idx="0">
            <a:schemeClr val="dk1"/>
          </a:fillRef>
          <a:effectRef idx="0">
            <a:schemeClr val="dk1"/>
          </a:effectRef>
          <a:fontRef idx="minor">
            <a:schemeClr val="tx1"/>
          </a:fontRef>
        </p:style>
      </p:cxnSp>
      <p:sp>
        <p:nvSpPr>
          <p:cNvPr id="3" name="TextBox 2">
            <a:extLst>
              <a:ext uri="{FF2B5EF4-FFF2-40B4-BE49-F238E27FC236}">
                <a16:creationId xmlns:a16="http://schemas.microsoft.com/office/drawing/2014/main" id="{C1232B96-0228-B522-3C76-2422FC9A6C4B}"/>
              </a:ext>
            </a:extLst>
          </p:cNvPr>
          <p:cNvSpPr txBox="1"/>
          <p:nvPr/>
        </p:nvSpPr>
        <p:spPr>
          <a:xfrm>
            <a:off x="1726062" y="1499286"/>
            <a:ext cx="6923867"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44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Πιεζοηλεκτρικοί</a:t>
            </a:r>
            <a:endParaRPr kumimoji="0" lang="en-US" sz="44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endParaRPr>
          </a:p>
        </p:txBody>
      </p:sp>
      <p:sp>
        <p:nvSpPr>
          <p:cNvPr id="4" name="TextBox 3">
            <a:extLst>
              <a:ext uri="{FF2B5EF4-FFF2-40B4-BE49-F238E27FC236}">
                <a16:creationId xmlns:a16="http://schemas.microsoft.com/office/drawing/2014/main" id="{277B4091-8FFC-DD2A-0A79-AD0DA3DDD71E}"/>
              </a:ext>
            </a:extLst>
          </p:cNvPr>
          <p:cNvSpPr txBox="1"/>
          <p:nvPr/>
        </p:nvSpPr>
        <p:spPr>
          <a:xfrm>
            <a:off x="1720746" y="2857501"/>
            <a:ext cx="5213454" cy="440120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l-GR" sz="4000" b="0" i="0" u="none" strike="noStrike" kern="1200" cap="none" spc="0" normalizeH="0" baseline="0" noProof="0" dirty="0">
                <a:ln>
                  <a:noFill/>
                </a:ln>
                <a:solidFill>
                  <a:prstClr val="black"/>
                </a:solidFill>
                <a:effectLst/>
                <a:uLnTx/>
                <a:uFillTx/>
                <a:latin typeface="Bahnschrift Light Condensed" panose="020B0502040204020203" pitchFamily="34" charset="0"/>
                <a:ea typeface="+mn-ea"/>
                <a:cs typeface="+mn-cs"/>
              </a:rPr>
              <a:t>Μετράνε πίεση μέσω ηλεκτρικού φορτίου που παράγεται σε υλικά (π.χ. PZT) όταν παραμορφώνονται. Το ηλεκτρικό σήμα ενισχύεται και </a:t>
            </a:r>
            <a:r>
              <a:rPr kumimoji="0" lang="el-GR" sz="4000" b="0" i="0" u="none" strike="noStrike" kern="1200" cap="none" spc="0" normalizeH="0" baseline="0" noProof="0" dirty="0" err="1">
                <a:ln>
                  <a:noFill/>
                </a:ln>
                <a:solidFill>
                  <a:prstClr val="black"/>
                </a:solidFill>
                <a:effectLst/>
                <a:uLnTx/>
                <a:uFillTx/>
                <a:latin typeface="Bahnschrift Light Condensed" panose="020B0502040204020203" pitchFamily="34" charset="0"/>
                <a:ea typeface="+mn-ea"/>
                <a:cs typeface="+mn-cs"/>
              </a:rPr>
              <a:t>μετράται</a:t>
            </a:r>
            <a:r>
              <a:rPr kumimoji="0" lang="el-GR" sz="4000" b="0" i="0" u="none" strike="noStrike" kern="1200" cap="none" spc="0" normalizeH="0" baseline="0" noProof="0" dirty="0">
                <a:ln>
                  <a:noFill/>
                </a:ln>
                <a:solidFill>
                  <a:prstClr val="black"/>
                </a:solidFill>
                <a:effectLst/>
                <a:uLnTx/>
                <a:uFillTx/>
                <a:latin typeface="Bahnschrift Light Condensed" panose="020B0502040204020203" pitchFamily="34" charset="0"/>
                <a:ea typeface="+mn-ea"/>
                <a:cs typeface="+mn-cs"/>
              </a:rPr>
              <a:t> απευθείας, χωρίς εξωτερική τροφοδοσία. </a:t>
            </a:r>
          </a:p>
        </p:txBody>
      </p:sp>
      <p:pic>
        <p:nvPicPr>
          <p:cNvPr id="9" name="Picture 8" descr="A diagram of a structure&#10;&#10;AI-generated content may be incorrect.">
            <a:extLst>
              <a:ext uri="{FF2B5EF4-FFF2-40B4-BE49-F238E27FC236}">
                <a16:creationId xmlns:a16="http://schemas.microsoft.com/office/drawing/2014/main" id="{6CF1390C-C481-6DD5-9392-F79059A8763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72400" y="2998860"/>
            <a:ext cx="9144000" cy="3833665"/>
          </a:xfrm>
          <a:prstGeom prst="rect">
            <a:avLst/>
          </a:prstGeom>
        </p:spPr>
      </p:pic>
      <p:sp>
        <p:nvSpPr>
          <p:cNvPr id="10" name="TextBox 9">
            <a:extLst>
              <a:ext uri="{FF2B5EF4-FFF2-40B4-BE49-F238E27FC236}">
                <a16:creationId xmlns:a16="http://schemas.microsoft.com/office/drawing/2014/main" id="{368A94FC-38AA-7ECA-3BC7-C5F6FD823AFD}"/>
              </a:ext>
            </a:extLst>
          </p:cNvPr>
          <p:cNvSpPr txBox="1"/>
          <p:nvPr/>
        </p:nvSpPr>
        <p:spPr>
          <a:xfrm>
            <a:off x="7772400" y="7124700"/>
            <a:ext cx="9144000" cy="2062103"/>
          </a:xfrm>
          <a:prstGeom prst="rect">
            <a:avLst/>
          </a:prstGeom>
          <a:noFill/>
        </p:spPr>
        <p:txBody>
          <a:bodyPr wrap="square" rtlCol="0">
            <a:spAutoFit/>
          </a:bodyPr>
          <a:lstStyle/>
          <a:p>
            <a:pPr marL="457200" indent="-457200" algn="just">
              <a:buFont typeface="Arial" panose="020B0604020202020204" pitchFamily="34" charset="0"/>
              <a:buChar char="•"/>
            </a:pPr>
            <a:r>
              <a:rPr lang="el-GR" sz="3200" dirty="0">
                <a:latin typeface="Bahnschrift Light Condensed" panose="020B0502040204020203" pitchFamily="34" charset="0"/>
              </a:rPr>
              <a:t>Αριστερά, παρουσιάζεται ένας πιεζοηλεκτρικός αισθητήρας πίεσης με στρώση </a:t>
            </a:r>
            <a:r>
              <a:rPr lang="el-GR" sz="3200" dirty="0" err="1">
                <a:latin typeface="Bahnschrift Light Condensed" panose="020B0502040204020203" pitchFamily="34" charset="0"/>
              </a:rPr>
              <a:t>νιτριδίου</a:t>
            </a:r>
            <a:r>
              <a:rPr lang="el-GR" sz="3200" dirty="0">
                <a:latin typeface="Bahnschrift Light Condensed" panose="020B0502040204020203" pitchFamily="34" charset="0"/>
              </a:rPr>
              <a:t> του αργιλίου.</a:t>
            </a:r>
          </a:p>
          <a:p>
            <a:pPr marL="457200" indent="-457200" algn="just">
              <a:buFont typeface="Arial" panose="020B0604020202020204" pitchFamily="34" charset="0"/>
              <a:buChar char="•"/>
            </a:pPr>
            <a:r>
              <a:rPr lang="el-GR" sz="3200" dirty="0">
                <a:latin typeface="Bahnschrift Light Condensed" panose="020B0502040204020203" pitchFamily="34" charset="0"/>
              </a:rPr>
              <a:t>Δεξιά, φαίνεται η διατομή της στρώσης αυτής ‘όπως καταγράφηκε με ηλεκτρονικό μικροσκόπιο σάρωσης. </a:t>
            </a:r>
          </a:p>
        </p:txBody>
      </p:sp>
    </p:spTree>
    <p:extLst>
      <p:ext uri="{BB962C8B-B14F-4D97-AF65-F5344CB8AC3E}">
        <p14:creationId xmlns:p14="http://schemas.microsoft.com/office/powerpoint/2010/main" val="24854592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5EC"/>
        </a:solidFill>
        <a:effectLst/>
      </p:bgPr>
    </p:bg>
    <p:spTree>
      <p:nvGrpSpPr>
        <p:cNvPr id="1" name="">
          <a:extLst>
            <a:ext uri="{FF2B5EF4-FFF2-40B4-BE49-F238E27FC236}">
              <a16:creationId xmlns:a16="http://schemas.microsoft.com/office/drawing/2014/main" id="{556EF5D6-57F8-1AC4-237E-FAA5650D9C72}"/>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F83414A1-705D-A831-6F5D-CF713DDFF6A7}"/>
              </a:ext>
            </a:extLst>
          </p:cNvPr>
          <p:cNvSpPr/>
          <p:nvPr/>
        </p:nvSpPr>
        <p:spPr>
          <a:xfrm>
            <a:off x="-685800" y="-4229100"/>
            <a:ext cx="19258069" cy="19258069"/>
          </a:xfrm>
          <a:custGeom>
            <a:avLst/>
            <a:gdLst/>
            <a:ahLst/>
            <a:cxnLst/>
            <a:rect l="l" t="t" r="r" b="b"/>
            <a:pathLst>
              <a:path w="19258069" h="19258069">
                <a:moveTo>
                  <a:pt x="0" y="0"/>
                </a:moveTo>
                <a:lnTo>
                  <a:pt x="19258069" y="0"/>
                </a:lnTo>
                <a:lnTo>
                  <a:pt x="19258069" y="19258069"/>
                </a:lnTo>
                <a:lnTo>
                  <a:pt x="0" y="19258069"/>
                </a:lnTo>
                <a:lnTo>
                  <a:pt x="0" y="0"/>
                </a:lnTo>
                <a:close/>
              </a:path>
            </a:pathLst>
          </a:custGeom>
          <a:blipFill>
            <a:blip r:embed="rId3">
              <a:alphaModFix amt="4000"/>
              <a:extLst>
                <a:ext uri="{96DAC541-7B7A-43D3-8B79-37D633B846F1}">
                  <asvg:svgBlip xmlns:asvg="http://schemas.microsoft.com/office/drawing/2016/SVG/main" r:embed="rId4"/>
                </a:ext>
              </a:extLst>
            </a:blip>
            <a:stretch>
              <a:fillRect/>
            </a:stretch>
          </a:blipFill>
        </p:spPr>
      </p:sp>
      <p:cxnSp>
        <p:nvCxnSpPr>
          <p:cNvPr id="17" name="Straight Connector 16">
            <a:extLst>
              <a:ext uri="{FF2B5EF4-FFF2-40B4-BE49-F238E27FC236}">
                <a16:creationId xmlns:a16="http://schemas.microsoft.com/office/drawing/2014/main" id="{CAA43EBD-EB59-9D29-56EC-9030118AA75D}"/>
              </a:ext>
            </a:extLst>
          </p:cNvPr>
          <p:cNvCxnSpPr>
            <a:cxnSpLocks/>
          </p:cNvCxnSpPr>
          <p:nvPr/>
        </p:nvCxnSpPr>
        <p:spPr>
          <a:xfrm>
            <a:off x="1720746" y="2422377"/>
            <a:ext cx="9023454" cy="0"/>
          </a:xfrm>
          <a:prstGeom prst="line">
            <a:avLst/>
          </a:prstGeom>
        </p:spPr>
        <p:style>
          <a:lnRef idx="1">
            <a:schemeClr val="dk1"/>
          </a:lnRef>
          <a:fillRef idx="0">
            <a:schemeClr val="dk1"/>
          </a:fillRef>
          <a:effectRef idx="0">
            <a:schemeClr val="dk1"/>
          </a:effectRef>
          <a:fontRef idx="minor">
            <a:schemeClr val="tx1"/>
          </a:fontRef>
        </p:style>
      </p:cxnSp>
      <p:sp>
        <p:nvSpPr>
          <p:cNvPr id="3" name="TextBox 2">
            <a:extLst>
              <a:ext uri="{FF2B5EF4-FFF2-40B4-BE49-F238E27FC236}">
                <a16:creationId xmlns:a16="http://schemas.microsoft.com/office/drawing/2014/main" id="{D9DABB9A-9245-F6E4-CAB9-8928358510F4}"/>
              </a:ext>
            </a:extLst>
          </p:cNvPr>
          <p:cNvSpPr txBox="1"/>
          <p:nvPr/>
        </p:nvSpPr>
        <p:spPr>
          <a:xfrm>
            <a:off x="1726062" y="1499286"/>
            <a:ext cx="6923867"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44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Εφαρμογές</a:t>
            </a:r>
            <a:endParaRPr kumimoji="0" lang="en-US" sz="44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endParaRPr>
          </a:p>
        </p:txBody>
      </p:sp>
      <p:sp>
        <p:nvSpPr>
          <p:cNvPr id="4" name="TextBox 3">
            <a:extLst>
              <a:ext uri="{FF2B5EF4-FFF2-40B4-BE49-F238E27FC236}">
                <a16:creationId xmlns:a16="http://schemas.microsoft.com/office/drawing/2014/main" id="{8F387F05-5556-574B-6ED1-063435E5A316}"/>
              </a:ext>
            </a:extLst>
          </p:cNvPr>
          <p:cNvSpPr txBox="1"/>
          <p:nvPr/>
        </p:nvSpPr>
        <p:spPr>
          <a:xfrm>
            <a:off x="1720746" y="2857501"/>
            <a:ext cx="11277600" cy="501675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l-GR" sz="4000" b="0" i="0" u="none" strike="noStrike" kern="1200" cap="none" spc="0" normalizeH="0" baseline="0" noProof="0" dirty="0">
                <a:ln>
                  <a:noFill/>
                </a:ln>
                <a:solidFill>
                  <a:prstClr val="black"/>
                </a:solidFill>
                <a:effectLst/>
                <a:uLnTx/>
                <a:uFillTx/>
                <a:latin typeface="Bahnschrift Light Condensed" panose="020B0502040204020203" pitchFamily="34" charset="0"/>
                <a:ea typeface="+mn-ea"/>
                <a:cs typeface="+mn-cs"/>
              </a:rPr>
              <a:t>Οι MEMS αισθητήρες πίεσης έχουν ειδικευμένες εφαρμογές ανάλογα με τις απαιτήσεις σε τομείς όπως:</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l-GR" sz="4000" dirty="0">
              <a:solidFill>
                <a:prstClr val="black"/>
              </a:solidFill>
              <a:latin typeface="Bahnschrift Light Condensed" panose="020B0502040204020203" pitchFamily="34" charset="0"/>
            </a:endParaRPr>
          </a:p>
          <a:p>
            <a:pPr marL="571500" marR="0" lvl="0" indent="-5715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l-GR" sz="4000" b="0" i="0" u="none" strike="noStrike" kern="1200" cap="none" spc="0" normalizeH="0" baseline="0" noProof="0" dirty="0">
                <a:ln>
                  <a:noFill/>
                </a:ln>
                <a:solidFill>
                  <a:prstClr val="black"/>
                </a:solidFill>
                <a:effectLst/>
                <a:uLnTx/>
                <a:uFillTx/>
                <a:latin typeface="Bahnschrift Light Condensed" panose="020B0502040204020203" pitchFamily="34" charset="0"/>
                <a:ea typeface="+mn-ea"/>
                <a:cs typeface="+mn-cs"/>
              </a:rPr>
              <a:t>Ιατρική (π.χ. καθετήρας αρτηριακής πίεσης)</a:t>
            </a:r>
          </a:p>
          <a:p>
            <a:pPr marL="571500" marR="0" lvl="0" indent="-5715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l-GR" sz="4000" dirty="0">
                <a:solidFill>
                  <a:prstClr val="black"/>
                </a:solidFill>
                <a:latin typeface="Bahnschrift Light Condensed" panose="020B0502040204020203" pitchFamily="34" charset="0"/>
              </a:rPr>
              <a:t>Τεχνολογία (π.χ. βαρόμετρο σε </a:t>
            </a:r>
            <a:r>
              <a:rPr lang="en-US" sz="4000" dirty="0">
                <a:solidFill>
                  <a:prstClr val="black"/>
                </a:solidFill>
                <a:latin typeface="Bahnschrift Light Condensed" panose="020B0502040204020203" pitchFamily="34" charset="0"/>
              </a:rPr>
              <a:t>smartphone)</a:t>
            </a:r>
          </a:p>
          <a:p>
            <a:pPr marL="571500" marR="0" lvl="0" indent="-5715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l-GR" sz="4000" b="0" i="0" u="none" strike="noStrike" kern="1200" cap="none" spc="0" normalizeH="0" baseline="0" noProof="0" dirty="0" err="1">
                <a:ln>
                  <a:noFill/>
                </a:ln>
                <a:solidFill>
                  <a:prstClr val="black"/>
                </a:solidFill>
                <a:effectLst/>
                <a:uLnTx/>
                <a:uFillTx/>
                <a:latin typeface="Bahnschrift Light Condensed" panose="020B0502040204020203" pitchFamily="34" charset="0"/>
                <a:ea typeface="+mn-ea"/>
                <a:cs typeface="+mn-cs"/>
              </a:rPr>
              <a:t>Βιοιατρική</a:t>
            </a:r>
            <a:r>
              <a:rPr kumimoji="0" lang="el-GR" sz="4000" b="0" i="0" u="none" strike="noStrike" kern="1200" cap="none" spc="0" normalizeH="0" baseline="0" noProof="0" dirty="0">
                <a:ln>
                  <a:noFill/>
                </a:ln>
                <a:solidFill>
                  <a:prstClr val="black"/>
                </a:solidFill>
                <a:effectLst/>
                <a:uLnTx/>
                <a:uFillTx/>
                <a:latin typeface="Bahnschrift Light Condensed" panose="020B0502040204020203" pitchFamily="34" charset="0"/>
                <a:ea typeface="+mn-ea"/>
                <a:cs typeface="+mn-cs"/>
              </a:rPr>
              <a:t> (π.χ. </a:t>
            </a:r>
            <a:r>
              <a:rPr kumimoji="0" lang="el-GR" sz="4000" b="0" i="0" u="none" strike="noStrike" kern="1200" cap="none" spc="0" normalizeH="0" baseline="0" noProof="0" dirty="0" err="1">
                <a:ln>
                  <a:noFill/>
                </a:ln>
                <a:solidFill>
                  <a:prstClr val="black"/>
                </a:solidFill>
                <a:effectLst/>
                <a:uLnTx/>
                <a:uFillTx/>
                <a:latin typeface="Bahnschrift Light Condensed" panose="020B0502040204020203" pitchFamily="34" charset="0"/>
                <a:ea typeface="+mn-ea"/>
                <a:cs typeface="+mn-cs"/>
              </a:rPr>
              <a:t>αισθητ</a:t>
            </a:r>
            <a:r>
              <a:rPr lang="el-GR" sz="4000" dirty="0">
                <a:solidFill>
                  <a:prstClr val="black"/>
                </a:solidFill>
                <a:latin typeface="Bahnschrift Light Condensed" panose="020B0502040204020203" pitchFamily="34" charset="0"/>
              </a:rPr>
              <a:t>ήρας γλαυκώματος)</a:t>
            </a:r>
          </a:p>
          <a:p>
            <a:pPr marL="571500" marR="0" lvl="0" indent="-5715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l-GR" sz="4000" b="0" i="0" u="none" strike="noStrike" kern="1200" cap="none" spc="0" normalizeH="0" baseline="0" noProof="0" dirty="0">
                <a:ln>
                  <a:noFill/>
                </a:ln>
                <a:solidFill>
                  <a:prstClr val="black"/>
                </a:solidFill>
                <a:effectLst/>
                <a:uLnTx/>
                <a:uFillTx/>
                <a:latin typeface="Bahnschrift Light Condensed" panose="020B0502040204020203" pitchFamily="34" charset="0"/>
                <a:ea typeface="+mn-ea"/>
                <a:cs typeface="+mn-cs"/>
              </a:rPr>
              <a:t>Αεροδιαστημική (π.χ. πίεση καυσίμων σε πύραυλο)</a:t>
            </a:r>
          </a:p>
          <a:p>
            <a:pPr marL="571500" marR="0" lvl="0" indent="-5715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l-GR" sz="4000" b="0" i="0" u="none" strike="noStrike" kern="1200" cap="none" spc="0" normalizeH="0" baseline="0" noProof="0" dirty="0">
                <a:ln>
                  <a:noFill/>
                </a:ln>
                <a:solidFill>
                  <a:prstClr val="black"/>
                </a:solidFill>
                <a:effectLst/>
                <a:uLnTx/>
                <a:uFillTx/>
                <a:latin typeface="Bahnschrift Light Condensed" panose="020B0502040204020203" pitchFamily="34" charset="0"/>
                <a:ea typeface="+mn-ea"/>
                <a:cs typeface="+mn-cs"/>
              </a:rPr>
              <a:t>Αυτοκινητοβιομηχανία (π.χ. ανίχνευση </a:t>
            </a:r>
            <a:r>
              <a:rPr kumimoji="0" lang="en-US" sz="4000" b="0" i="0" u="none" strike="noStrike" kern="1200" cap="none" spc="0" normalizeH="0" baseline="0" noProof="0" dirty="0">
                <a:ln>
                  <a:noFill/>
                </a:ln>
                <a:solidFill>
                  <a:prstClr val="black"/>
                </a:solidFill>
                <a:effectLst/>
                <a:uLnTx/>
                <a:uFillTx/>
                <a:latin typeface="Bahnschrift Light Condensed" panose="020B0502040204020203" pitchFamily="34" charset="0"/>
                <a:ea typeface="+mn-ea"/>
                <a:cs typeface="+mn-cs"/>
              </a:rPr>
              <a:t>knocking </a:t>
            </a:r>
            <a:r>
              <a:rPr kumimoji="0" lang="el-GR" sz="4000" b="0" i="0" u="none" strike="noStrike" kern="1200" cap="none" spc="0" normalizeH="0" baseline="0" noProof="0" dirty="0">
                <a:ln>
                  <a:noFill/>
                </a:ln>
                <a:solidFill>
                  <a:prstClr val="black"/>
                </a:solidFill>
                <a:effectLst/>
                <a:uLnTx/>
                <a:uFillTx/>
                <a:latin typeface="Bahnschrift Light Condensed" panose="020B0502040204020203" pitchFamily="34" charset="0"/>
                <a:ea typeface="+mn-ea"/>
                <a:cs typeface="+mn-cs"/>
              </a:rPr>
              <a:t>κινητήρα)</a:t>
            </a:r>
          </a:p>
        </p:txBody>
      </p:sp>
    </p:spTree>
    <p:extLst>
      <p:ext uri="{BB962C8B-B14F-4D97-AF65-F5344CB8AC3E}">
        <p14:creationId xmlns:p14="http://schemas.microsoft.com/office/powerpoint/2010/main" val="13984305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336</TotalTime>
  <Words>696</Words>
  <Application>Microsoft Office PowerPoint</Application>
  <PresentationFormat>Custom</PresentationFormat>
  <Paragraphs>62</Paragraphs>
  <Slides>11</Slides>
  <Notes>11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Bahnschrift SemiBold</vt:lpstr>
      <vt:lpstr>Bahnschrift</vt:lpstr>
      <vt:lpstr>Calibri</vt:lpstr>
      <vt:lpstr>Bahnschrift Light Condensed</vt:lpstr>
      <vt:lpstr>Aptos</vt:lpstr>
      <vt:lpstr>Bahnschrift Light</vt:lpstr>
      <vt:lpstr>Bahnschrift SemiLight</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Pink and Purple Illustrative Computer Technology Presentation</dc:title>
  <dc:creator>PANOS</dc:creator>
  <cp:lastModifiedBy>ΠΑΠΑΔΟΠΟΥΛΟΥ ΖΩΗ</cp:lastModifiedBy>
  <cp:revision>27</cp:revision>
  <dcterms:created xsi:type="dcterms:W3CDTF">2006-08-16T00:00:00Z</dcterms:created>
  <dcterms:modified xsi:type="dcterms:W3CDTF">2025-04-27T20:36:14Z</dcterms:modified>
  <dc:identifier>DAGlw13VbXA</dc:identifier>
</cp:coreProperties>
</file>