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31"/>
  </p:notesMasterIdLst>
  <p:sldIdLst>
    <p:sldId id="256" r:id="rId2"/>
    <p:sldId id="257" r:id="rId3"/>
    <p:sldId id="287" r:id="rId4"/>
    <p:sldId id="259" r:id="rId5"/>
    <p:sldId id="304" r:id="rId6"/>
    <p:sldId id="263" r:id="rId7"/>
    <p:sldId id="277" r:id="rId8"/>
    <p:sldId id="266" r:id="rId9"/>
    <p:sldId id="267" r:id="rId10"/>
    <p:sldId id="268" r:id="rId11"/>
    <p:sldId id="272" r:id="rId12"/>
    <p:sldId id="289" r:id="rId13"/>
    <p:sldId id="295" r:id="rId14"/>
    <p:sldId id="303" r:id="rId15"/>
    <p:sldId id="281" r:id="rId16"/>
    <p:sldId id="282" r:id="rId17"/>
    <p:sldId id="291" r:id="rId18"/>
    <p:sldId id="283" r:id="rId19"/>
    <p:sldId id="293" r:id="rId20"/>
    <p:sldId id="307" r:id="rId21"/>
    <p:sldId id="284" r:id="rId22"/>
    <p:sldId id="290" r:id="rId23"/>
    <p:sldId id="274" r:id="rId24"/>
    <p:sldId id="305" r:id="rId25"/>
    <p:sldId id="264" r:id="rId26"/>
    <p:sldId id="265" r:id="rId27"/>
    <p:sldId id="286" r:id="rId28"/>
    <p:sldId id="285" r:id="rId29"/>
    <p:sldId id="26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5E5E"/>
    <a:srgbClr val="DD886C"/>
    <a:srgbClr val="628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41" autoAdjust="0"/>
  </p:normalViewPr>
  <p:slideViewPr>
    <p:cSldViewPr snapToGrid="0">
      <p:cViewPr varScale="1">
        <p:scale>
          <a:sx n="75" d="100"/>
          <a:sy n="75" d="100"/>
        </p:scale>
        <p:origin x="1618" y="48"/>
      </p:cViewPr>
      <p:guideLst/>
    </p:cSldViewPr>
  </p:slideViewPr>
  <p:outlineViewPr>
    <p:cViewPr>
      <p:scale>
        <a:sx n="33" d="100"/>
        <a:sy n="33" d="100"/>
      </p:scale>
      <p:origin x="0" y="-12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image" Target="../media/image29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BC212-3BF4-4A28-B0CC-6532D14CDA5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7422CC8-9335-4BDE-979E-94D0839F5680}">
      <dgm:prSet/>
      <dgm:spPr/>
      <dgm:t>
        <a:bodyPr/>
        <a:lstStyle/>
        <a:p>
          <a:r>
            <a:rPr lang="el-GR" dirty="0"/>
            <a:t>Αποτελείται από δύο στρώσεις σιδηρομαγνητικών υλικών και ανάμεσά τους άλλη μία στρώση από ένα μη μαγνητικό υλικό </a:t>
          </a:r>
          <a:endParaRPr lang="en-US" dirty="0"/>
        </a:p>
      </dgm:t>
    </dgm:pt>
    <dgm:pt modelId="{84C9E442-1615-4A93-A972-52783CDE0EDF}" type="parTrans" cxnId="{AEE3A6D1-29F9-494E-B9E2-29B6CA8D314D}">
      <dgm:prSet/>
      <dgm:spPr/>
      <dgm:t>
        <a:bodyPr/>
        <a:lstStyle/>
        <a:p>
          <a:endParaRPr lang="en-US"/>
        </a:p>
      </dgm:t>
    </dgm:pt>
    <dgm:pt modelId="{85080794-9A63-4ADD-98B9-5A8C7E7C9508}" type="sibTrans" cxnId="{AEE3A6D1-29F9-494E-B9E2-29B6CA8D314D}">
      <dgm:prSet/>
      <dgm:spPr/>
      <dgm:t>
        <a:bodyPr/>
        <a:lstStyle/>
        <a:p>
          <a:endParaRPr lang="en-US"/>
        </a:p>
      </dgm:t>
    </dgm:pt>
    <dgm:pt modelId="{857379CC-BF15-43CE-942F-DFCA48AA34BB}">
      <dgm:prSet/>
      <dgm:spPr/>
      <dgm:t>
        <a:bodyPr/>
        <a:lstStyle/>
        <a:p>
          <a:r>
            <a:rPr lang="el-GR" dirty="0"/>
            <a:t>Βασίζεται στις σκεδάσεις και το </a:t>
          </a:r>
          <a:r>
            <a:rPr lang="en-US" dirty="0"/>
            <a:t>spin</a:t>
          </a:r>
          <a:r>
            <a:rPr lang="el-GR" dirty="0"/>
            <a:t> των ηλεκτρονίων, ενώ αυτά περνούν από τη μία μαγνητική στρώση στην άλλη.</a:t>
          </a:r>
          <a:endParaRPr lang="en-US" dirty="0"/>
        </a:p>
      </dgm:t>
    </dgm:pt>
    <dgm:pt modelId="{D54EAD81-4506-4A9F-BAE6-19D7618DC47D}" type="parTrans" cxnId="{3FD3DDED-8160-4541-89BB-01FD03A384AF}">
      <dgm:prSet/>
      <dgm:spPr/>
      <dgm:t>
        <a:bodyPr/>
        <a:lstStyle/>
        <a:p>
          <a:endParaRPr lang="en-US"/>
        </a:p>
      </dgm:t>
    </dgm:pt>
    <dgm:pt modelId="{ECF98D82-0027-412F-A492-44C27D5F3BE3}" type="sibTrans" cxnId="{3FD3DDED-8160-4541-89BB-01FD03A384AF}">
      <dgm:prSet/>
      <dgm:spPr/>
      <dgm:t>
        <a:bodyPr/>
        <a:lstStyle/>
        <a:p>
          <a:endParaRPr lang="en-US"/>
        </a:p>
      </dgm:t>
    </dgm:pt>
    <dgm:pt modelId="{2FC9281E-7C6C-4632-B98C-A34517B7417A}">
      <dgm:prSet/>
      <dgm:spPr/>
      <dgm:t>
        <a:bodyPr/>
        <a:lstStyle/>
        <a:p>
          <a:r>
            <a:rPr lang="el-GR" dirty="0"/>
            <a:t>Εφαρμογές: περιστροφικοί αισθητήρες, </a:t>
          </a:r>
          <a:r>
            <a:rPr lang="en-US" dirty="0"/>
            <a:t>ABS</a:t>
          </a:r>
          <a:r>
            <a:rPr lang="el-GR" dirty="0"/>
            <a:t>, </a:t>
          </a:r>
          <a:r>
            <a:rPr lang="en-US" dirty="0"/>
            <a:t>transmission sensor</a:t>
          </a:r>
          <a:r>
            <a:rPr lang="el-GR" dirty="0"/>
            <a:t> ( αισθητήρες μετάδοσης) </a:t>
          </a:r>
          <a:endParaRPr lang="en-US" dirty="0"/>
        </a:p>
      </dgm:t>
    </dgm:pt>
    <dgm:pt modelId="{87AFE233-73D0-49E2-9CF8-B3DB9A4C1E63}" type="parTrans" cxnId="{9819C4C6-4AA8-4DCD-824B-EBC08704A008}">
      <dgm:prSet/>
      <dgm:spPr/>
      <dgm:t>
        <a:bodyPr/>
        <a:lstStyle/>
        <a:p>
          <a:endParaRPr lang="en-US"/>
        </a:p>
      </dgm:t>
    </dgm:pt>
    <dgm:pt modelId="{0010109C-0E30-4FB5-914D-C7870ED7D347}" type="sibTrans" cxnId="{9819C4C6-4AA8-4DCD-824B-EBC08704A008}">
      <dgm:prSet/>
      <dgm:spPr/>
      <dgm:t>
        <a:bodyPr/>
        <a:lstStyle/>
        <a:p>
          <a:endParaRPr lang="en-US"/>
        </a:p>
      </dgm:t>
    </dgm:pt>
    <dgm:pt modelId="{05B0C501-7551-4E23-8E30-1C803913D43D}" type="pres">
      <dgm:prSet presAssocID="{A32BC212-3BF4-4A28-B0CC-6532D14CDA50}" presName="vert0" presStyleCnt="0">
        <dgm:presLayoutVars>
          <dgm:dir/>
          <dgm:animOne val="branch"/>
          <dgm:animLvl val="lvl"/>
        </dgm:presLayoutVars>
      </dgm:prSet>
      <dgm:spPr/>
    </dgm:pt>
    <dgm:pt modelId="{73F0B271-0EAE-458B-ABEA-2524DE0727DC}" type="pres">
      <dgm:prSet presAssocID="{37422CC8-9335-4BDE-979E-94D0839F5680}" presName="thickLine" presStyleLbl="alignNode1" presStyleIdx="0" presStyleCnt="3"/>
      <dgm:spPr/>
    </dgm:pt>
    <dgm:pt modelId="{61B33F4A-09A6-4E0B-80C3-1F46A78BA34D}" type="pres">
      <dgm:prSet presAssocID="{37422CC8-9335-4BDE-979E-94D0839F5680}" presName="horz1" presStyleCnt="0"/>
      <dgm:spPr/>
    </dgm:pt>
    <dgm:pt modelId="{56B47223-5ACB-467F-A71D-F3B8A1D30274}" type="pres">
      <dgm:prSet presAssocID="{37422CC8-9335-4BDE-979E-94D0839F5680}" presName="tx1" presStyleLbl="revTx" presStyleIdx="0" presStyleCnt="3"/>
      <dgm:spPr/>
    </dgm:pt>
    <dgm:pt modelId="{1244C34D-14D1-4378-8F2F-40166429FF25}" type="pres">
      <dgm:prSet presAssocID="{37422CC8-9335-4BDE-979E-94D0839F5680}" presName="vert1" presStyleCnt="0"/>
      <dgm:spPr/>
    </dgm:pt>
    <dgm:pt modelId="{7B08CBBF-699D-4009-9482-50A90D5ABD1E}" type="pres">
      <dgm:prSet presAssocID="{857379CC-BF15-43CE-942F-DFCA48AA34BB}" presName="thickLine" presStyleLbl="alignNode1" presStyleIdx="1" presStyleCnt="3"/>
      <dgm:spPr/>
    </dgm:pt>
    <dgm:pt modelId="{184D0265-B6D9-46CC-B9C3-D9047F15351D}" type="pres">
      <dgm:prSet presAssocID="{857379CC-BF15-43CE-942F-DFCA48AA34BB}" presName="horz1" presStyleCnt="0"/>
      <dgm:spPr/>
    </dgm:pt>
    <dgm:pt modelId="{DC4765F0-664A-482B-94D6-5AFEC1C86462}" type="pres">
      <dgm:prSet presAssocID="{857379CC-BF15-43CE-942F-DFCA48AA34BB}" presName="tx1" presStyleLbl="revTx" presStyleIdx="1" presStyleCnt="3"/>
      <dgm:spPr/>
    </dgm:pt>
    <dgm:pt modelId="{FBCDF410-91C3-402B-92BB-B227330E3D53}" type="pres">
      <dgm:prSet presAssocID="{857379CC-BF15-43CE-942F-DFCA48AA34BB}" presName="vert1" presStyleCnt="0"/>
      <dgm:spPr/>
    </dgm:pt>
    <dgm:pt modelId="{2FF36783-F086-4D5A-9A1F-5352F68C24CA}" type="pres">
      <dgm:prSet presAssocID="{2FC9281E-7C6C-4632-B98C-A34517B7417A}" presName="thickLine" presStyleLbl="alignNode1" presStyleIdx="2" presStyleCnt="3"/>
      <dgm:spPr/>
    </dgm:pt>
    <dgm:pt modelId="{214ED7E4-ECE1-4F8E-98AC-69DE164E1389}" type="pres">
      <dgm:prSet presAssocID="{2FC9281E-7C6C-4632-B98C-A34517B7417A}" presName="horz1" presStyleCnt="0"/>
      <dgm:spPr/>
    </dgm:pt>
    <dgm:pt modelId="{32F2A730-6094-4FCF-BC1B-EFD97265FA83}" type="pres">
      <dgm:prSet presAssocID="{2FC9281E-7C6C-4632-B98C-A34517B7417A}" presName="tx1" presStyleLbl="revTx" presStyleIdx="2" presStyleCnt="3"/>
      <dgm:spPr/>
    </dgm:pt>
    <dgm:pt modelId="{493067B8-5196-40CE-A1E6-339F03FCB0CA}" type="pres">
      <dgm:prSet presAssocID="{2FC9281E-7C6C-4632-B98C-A34517B7417A}" presName="vert1" presStyleCnt="0"/>
      <dgm:spPr/>
    </dgm:pt>
  </dgm:ptLst>
  <dgm:cxnLst>
    <dgm:cxn modelId="{F6BCEF4F-61F2-4BA2-90EA-C7F8C422FD39}" type="presOf" srcId="{A32BC212-3BF4-4A28-B0CC-6532D14CDA50}" destId="{05B0C501-7551-4E23-8E30-1C803913D43D}" srcOrd="0" destOrd="0" presId="urn:microsoft.com/office/officeart/2008/layout/LinedList"/>
    <dgm:cxn modelId="{67AC709B-A1D6-4A66-ACD8-55AAC52A269A}" type="presOf" srcId="{857379CC-BF15-43CE-942F-DFCA48AA34BB}" destId="{DC4765F0-664A-482B-94D6-5AFEC1C86462}" srcOrd="0" destOrd="0" presId="urn:microsoft.com/office/officeart/2008/layout/LinedList"/>
    <dgm:cxn modelId="{CE65619C-4E35-4BB5-BB95-2EF870ED943F}" type="presOf" srcId="{37422CC8-9335-4BDE-979E-94D0839F5680}" destId="{56B47223-5ACB-467F-A71D-F3B8A1D30274}" srcOrd="0" destOrd="0" presId="urn:microsoft.com/office/officeart/2008/layout/LinedList"/>
    <dgm:cxn modelId="{9819C4C6-4AA8-4DCD-824B-EBC08704A008}" srcId="{A32BC212-3BF4-4A28-B0CC-6532D14CDA50}" destId="{2FC9281E-7C6C-4632-B98C-A34517B7417A}" srcOrd="2" destOrd="0" parTransId="{87AFE233-73D0-49E2-9CF8-B3DB9A4C1E63}" sibTransId="{0010109C-0E30-4FB5-914D-C7870ED7D347}"/>
    <dgm:cxn modelId="{AEE3A6D1-29F9-494E-B9E2-29B6CA8D314D}" srcId="{A32BC212-3BF4-4A28-B0CC-6532D14CDA50}" destId="{37422CC8-9335-4BDE-979E-94D0839F5680}" srcOrd="0" destOrd="0" parTransId="{84C9E442-1615-4A93-A972-52783CDE0EDF}" sibTransId="{85080794-9A63-4ADD-98B9-5A8C7E7C9508}"/>
    <dgm:cxn modelId="{583CCEDD-5F44-47C5-88D1-488F94326120}" type="presOf" srcId="{2FC9281E-7C6C-4632-B98C-A34517B7417A}" destId="{32F2A730-6094-4FCF-BC1B-EFD97265FA83}" srcOrd="0" destOrd="0" presId="urn:microsoft.com/office/officeart/2008/layout/LinedList"/>
    <dgm:cxn modelId="{3FD3DDED-8160-4541-89BB-01FD03A384AF}" srcId="{A32BC212-3BF4-4A28-B0CC-6532D14CDA50}" destId="{857379CC-BF15-43CE-942F-DFCA48AA34BB}" srcOrd="1" destOrd="0" parTransId="{D54EAD81-4506-4A9F-BAE6-19D7618DC47D}" sibTransId="{ECF98D82-0027-412F-A492-44C27D5F3BE3}"/>
    <dgm:cxn modelId="{162BC3EF-67C4-4B9A-965E-AF436CEC86FA}" type="presParOf" srcId="{05B0C501-7551-4E23-8E30-1C803913D43D}" destId="{73F0B271-0EAE-458B-ABEA-2524DE0727DC}" srcOrd="0" destOrd="0" presId="urn:microsoft.com/office/officeart/2008/layout/LinedList"/>
    <dgm:cxn modelId="{6B1966B5-8D6B-4414-A534-D56FB0926E05}" type="presParOf" srcId="{05B0C501-7551-4E23-8E30-1C803913D43D}" destId="{61B33F4A-09A6-4E0B-80C3-1F46A78BA34D}" srcOrd="1" destOrd="0" presId="urn:microsoft.com/office/officeart/2008/layout/LinedList"/>
    <dgm:cxn modelId="{1FAF5574-EDA7-485D-9079-912F43753C8D}" type="presParOf" srcId="{61B33F4A-09A6-4E0B-80C3-1F46A78BA34D}" destId="{56B47223-5ACB-467F-A71D-F3B8A1D30274}" srcOrd="0" destOrd="0" presId="urn:microsoft.com/office/officeart/2008/layout/LinedList"/>
    <dgm:cxn modelId="{99322C80-5C3E-43C5-A99C-0E877F1864F5}" type="presParOf" srcId="{61B33F4A-09A6-4E0B-80C3-1F46A78BA34D}" destId="{1244C34D-14D1-4378-8F2F-40166429FF25}" srcOrd="1" destOrd="0" presId="urn:microsoft.com/office/officeart/2008/layout/LinedList"/>
    <dgm:cxn modelId="{5AFFF3C5-F7BA-4D4D-9ABA-322B61BD3634}" type="presParOf" srcId="{05B0C501-7551-4E23-8E30-1C803913D43D}" destId="{7B08CBBF-699D-4009-9482-50A90D5ABD1E}" srcOrd="2" destOrd="0" presId="urn:microsoft.com/office/officeart/2008/layout/LinedList"/>
    <dgm:cxn modelId="{4708D801-5BD9-4A22-8493-1A73A6AE9AB4}" type="presParOf" srcId="{05B0C501-7551-4E23-8E30-1C803913D43D}" destId="{184D0265-B6D9-46CC-B9C3-D9047F15351D}" srcOrd="3" destOrd="0" presId="urn:microsoft.com/office/officeart/2008/layout/LinedList"/>
    <dgm:cxn modelId="{E9BC4BA0-40B5-4356-BEE8-5CF39209FBE8}" type="presParOf" srcId="{184D0265-B6D9-46CC-B9C3-D9047F15351D}" destId="{DC4765F0-664A-482B-94D6-5AFEC1C86462}" srcOrd="0" destOrd="0" presId="urn:microsoft.com/office/officeart/2008/layout/LinedList"/>
    <dgm:cxn modelId="{A24470CE-17ED-4F03-BDB7-797A75962688}" type="presParOf" srcId="{184D0265-B6D9-46CC-B9C3-D9047F15351D}" destId="{FBCDF410-91C3-402B-92BB-B227330E3D53}" srcOrd="1" destOrd="0" presId="urn:microsoft.com/office/officeart/2008/layout/LinedList"/>
    <dgm:cxn modelId="{D2D02AAB-C1E5-47B9-BEC9-90DCCAEE59B9}" type="presParOf" srcId="{05B0C501-7551-4E23-8E30-1C803913D43D}" destId="{2FF36783-F086-4D5A-9A1F-5352F68C24CA}" srcOrd="4" destOrd="0" presId="urn:microsoft.com/office/officeart/2008/layout/LinedList"/>
    <dgm:cxn modelId="{0584BDA2-FDDB-4518-8009-72046BD73882}" type="presParOf" srcId="{05B0C501-7551-4E23-8E30-1C803913D43D}" destId="{214ED7E4-ECE1-4F8E-98AC-69DE164E1389}" srcOrd="5" destOrd="0" presId="urn:microsoft.com/office/officeart/2008/layout/LinedList"/>
    <dgm:cxn modelId="{7B037FDA-0F4B-4DEE-A54A-DB866004A1E1}" type="presParOf" srcId="{214ED7E4-ECE1-4F8E-98AC-69DE164E1389}" destId="{32F2A730-6094-4FCF-BC1B-EFD97265FA83}" srcOrd="0" destOrd="0" presId="urn:microsoft.com/office/officeart/2008/layout/LinedList"/>
    <dgm:cxn modelId="{8F7E154C-5699-4812-B3CA-E319F76AF6A2}" type="presParOf" srcId="{214ED7E4-ECE1-4F8E-98AC-69DE164E1389}" destId="{493067B8-5196-40CE-A1E6-339F03FCB0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833EB-96C3-4F75-8BDE-216F8DDBECC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9BCD98EB-7876-4BCD-AFB5-8465AAAD5971}">
      <dgm:prSet phldrT="[Text]"/>
      <dgm:spPr/>
      <dgm:t>
        <a:bodyPr/>
        <a:lstStyle/>
        <a:p>
          <a:r>
            <a:rPr lang="el-GR" dirty="0"/>
            <a:t>Αν η κατεύθυνση του </a:t>
          </a:r>
          <a:r>
            <a:rPr lang="en-US" dirty="0"/>
            <a:t>spin </a:t>
          </a:r>
          <a:r>
            <a:rPr lang="el-GR" dirty="0"/>
            <a:t>είναι:</a:t>
          </a:r>
        </a:p>
      </dgm:t>
    </dgm:pt>
    <dgm:pt modelId="{A9B7E842-263C-4D6B-8F12-759FB96CAB58}" type="parTrans" cxnId="{03668AD6-DAA8-45CC-8A9A-270274C11D0C}">
      <dgm:prSet/>
      <dgm:spPr/>
      <dgm:t>
        <a:bodyPr/>
        <a:lstStyle/>
        <a:p>
          <a:endParaRPr lang="el-GR"/>
        </a:p>
      </dgm:t>
    </dgm:pt>
    <dgm:pt modelId="{44F4C46A-BF9F-41D0-B5EB-D0D6C6CED977}" type="sibTrans" cxnId="{03668AD6-DAA8-45CC-8A9A-270274C11D0C}">
      <dgm:prSet/>
      <dgm:spPr/>
      <dgm:t>
        <a:bodyPr/>
        <a:lstStyle/>
        <a:p>
          <a:endParaRPr lang="el-GR"/>
        </a:p>
      </dgm:t>
    </dgm:pt>
    <dgm:pt modelId="{E5B1063B-0F86-49BB-8577-1E23E57C694B}">
      <dgm:prSet phldrT="[Text]"/>
      <dgm:spPr/>
      <dgm:t>
        <a:bodyPr/>
        <a:lstStyle/>
        <a:p>
          <a:r>
            <a:rPr lang="el-GR" dirty="0">
              <a:solidFill>
                <a:srgbClr val="202020"/>
              </a:solidFill>
              <a:effectLst/>
              <a:ea typeface="Times New Roman" panose="02020603050405020304" pitchFamily="18" charset="0"/>
            </a:rPr>
            <a:t>αντίθετη σε σχέση με την κατεύθυνση του μαγνητισμού η αλληλεπ</a:t>
          </a:r>
          <a:r>
            <a:rPr lang="el-GR" dirty="0">
              <a:solidFill>
                <a:srgbClr val="202020"/>
              </a:solidFill>
              <a:ea typeface="Times New Roman" panose="02020603050405020304" pitchFamily="18" charset="0"/>
            </a:rPr>
            <a:t>ίδραση είναι αδύναμη</a:t>
          </a:r>
          <a:endParaRPr lang="el-GR" dirty="0"/>
        </a:p>
      </dgm:t>
    </dgm:pt>
    <dgm:pt modelId="{CAAAB7B4-5951-4AFF-8CE8-A8B0D8BCE692}" type="parTrans" cxnId="{D593FD28-8AC6-4ACC-8BB6-A9E0C21F0FAC}">
      <dgm:prSet/>
      <dgm:spPr/>
      <dgm:t>
        <a:bodyPr/>
        <a:lstStyle/>
        <a:p>
          <a:endParaRPr lang="el-GR"/>
        </a:p>
      </dgm:t>
    </dgm:pt>
    <dgm:pt modelId="{03C30EBD-229A-4C17-8003-992435B65323}" type="sibTrans" cxnId="{D593FD28-8AC6-4ACC-8BB6-A9E0C21F0FAC}">
      <dgm:prSet/>
      <dgm:spPr/>
      <dgm:t>
        <a:bodyPr/>
        <a:lstStyle/>
        <a:p>
          <a:endParaRPr lang="el-GR"/>
        </a:p>
      </dgm:t>
    </dgm:pt>
    <dgm:pt modelId="{E035176A-FF0D-4C82-8B98-0AF50B64A9B8}">
      <dgm:prSet phldrT="[Text]"/>
      <dgm:spPr/>
      <dgm:t>
        <a:bodyPr/>
        <a:lstStyle/>
        <a:p>
          <a:r>
            <a:rPr lang="el-GR" dirty="0">
              <a:solidFill>
                <a:srgbClr val="202020"/>
              </a:solidFill>
              <a:effectLst/>
              <a:ea typeface="Times New Roman" panose="02020603050405020304" pitchFamily="18" charset="0"/>
            </a:rPr>
            <a:t>παράλληλη σε σχέση με την κατεύθυνση του μαγνητισμού η αλληλεπ</a:t>
          </a:r>
          <a:r>
            <a:rPr lang="el-GR" dirty="0">
              <a:solidFill>
                <a:srgbClr val="202020"/>
              </a:solidFill>
              <a:ea typeface="Times New Roman" panose="02020603050405020304" pitchFamily="18" charset="0"/>
            </a:rPr>
            <a:t>ίδραση είναι ισχυρή</a:t>
          </a:r>
          <a:endParaRPr lang="el-GR" dirty="0"/>
        </a:p>
      </dgm:t>
    </dgm:pt>
    <dgm:pt modelId="{75BC29C2-B55D-4F6B-8F9B-CBEFE5621F74}" type="parTrans" cxnId="{D7019F49-FB80-4722-BC3A-95E4994989FE}">
      <dgm:prSet/>
      <dgm:spPr/>
      <dgm:t>
        <a:bodyPr/>
        <a:lstStyle/>
        <a:p>
          <a:endParaRPr lang="el-GR"/>
        </a:p>
      </dgm:t>
    </dgm:pt>
    <dgm:pt modelId="{863FB907-927E-46D7-AA2B-E1EB548D9316}" type="sibTrans" cxnId="{D7019F49-FB80-4722-BC3A-95E4994989FE}">
      <dgm:prSet/>
      <dgm:spPr/>
      <dgm:t>
        <a:bodyPr/>
        <a:lstStyle/>
        <a:p>
          <a:endParaRPr lang="el-GR"/>
        </a:p>
      </dgm:t>
    </dgm:pt>
    <dgm:pt modelId="{88DDAEA0-C266-4C78-91FD-BBF3AA68D6DB}" type="pres">
      <dgm:prSet presAssocID="{1BE833EB-96C3-4F75-8BDE-216F8DDBECCE}" presName="diagram" presStyleCnt="0">
        <dgm:presLayoutVars>
          <dgm:chPref val="1"/>
          <dgm:dir/>
          <dgm:animOne val="branch"/>
          <dgm:animLvl val="lvl"/>
          <dgm:resizeHandles val="exact"/>
        </dgm:presLayoutVars>
      </dgm:prSet>
      <dgm:spPr/>
    </dgm:pt>
    <dgm:pt modelId="{BCA5293C-BEF5-4092-958E-D63765A2D9F7}" type="pres">
      <dgm:prSet presAssocID="{9BCD98EB-7876-4BCD-AFB5-8465AAAD5971}" presName="root1" presStyleCnt="0"/>
      <dgm:spPr/>
    </dgm:pt>
    <dgm:pt modelId="{6E62236F-4564-48CC-B6C8-0A92ACB4070B}" type="pres">
      <dgm:prSet presAssocID="{9BCD98EB-7876-4BCD-AFB5-8465AAAD5971}" presName="LevelOneTextNode" presStyleLbl="node0" presStyleIdx="0" presStyleCnt="1">
        <dgm:presLayoutVars>
          <dgm:chPref val="3"/>
        </dgm:presLayoutVars>
      </dgm:prSet>
      <dgm:spPr/>
    </dgm:pt>
    <dgm:pt modelId="{C6DDFEE8-FF6F-4A34-8107-B2BA9F93CA09}" type="pres">
      <dgm:prSet presAssocID="{9BCD98EB-7876-4BCD-AFB5-8465AAAD5971}" presName="level2hierChild" presStyleCnt="0"/>
      <dgm:spPr/>
    </dgm:pt>
    <dgm:pt modelId="{B742B633-856E-4C83-BB7F-014BEE4884D8}" type="pres">
      <dgm:prSet presAssocID="{CAAAB7B4-5951-4AFF-8CE8-A8B0D8BCE692}" presName="conn2-1" presStyleLbl="parChTrans1D2" presStyleIdx="0" presStyleCnt="2"/>
      <dgm:spPr/>
    </dgm:pt>
    <dgm:pt modelId="{ED9D1A79-076C-43AF-810F-E50453E5EEAC}" type="pres">
      <dgm:prSet presAssocID="{CAAAB7B4-5951-4AFF-8CE8-A8B0D8BCE692}" presName="connTx" presStyleLbl="parChTrans1D2" presStyleIdx="0" presStyleCnt="2"/>
      <dgm:spPr/>
    </dgm:pt>
    <dgm:pt modelId="{3CEB687A-CA14-462A-8C42-3BE68D87A6DB}" type="pres">
      <dgm:prSet presAssocID="{E5B1063B-0F86-49BB-8577-1E23E57C694B}" presName="root2" presStyleCnt="0"/>
      <dgm:spPr/>
    </dgm:pt>
    <dgm:pt modelId="{58CE32FC-0133-43D9-BC5F-D1E404EAEFF4}" type="pres">
      <dgm:prSet presAssocID="{E5B1063B-0F86-49BB-8577-1E23E57C694B}" presName="LevelTwoTextNode" presStyleLbl="node2" presStyleIdx="0" presStyleCnt="2" custScaleX="107032" custScaleY="117402">
        <dgm:presLayoutVars>
          <dgm:chPref val="3"/>
        </dgm:presLayoutVars>
      </dgm:prSet>
      <dgm:spPr/>
    </dgm:pt>
    <dgm:pt modelId="{83E4F635-A0ED-4335-9BD6-3B445C91DC22}" type="pres">
      <dgm:prSet presAssocID="{E5B1063B-0F86-49BB-8577-1E23E57C694B}" presName="level3hierChild" presStyleCnt="0"/>
      <dgm:spPr/>
    </dgm:pt>
    <dgm:pt modelId="{4AAB5BFC-45C5-4049-849D-2EA59C59AE74}" type="pres">
      <dgm:prSet presAssocID="{75BC29C2-B55D-4F6B-8F9B-CBEFE5621F74}" presName="conn2-1" presStyleLbl="parChTrans1D2" presStyleIdx="1" presStyleCnt="2"/>
      <dgm:spPr/>
    </dgm:pt>
    <dgm:pt modelId="{F7F0A3CD-46EB-4761-B981-967AC3449CBC}" type="pres">
      <dgm:prSet presAssocID="{75BC29C2-B55D-4F6B-8F9B-CBEFE5621F74}" presName="connTx" presStyleLbl="parChTrans1D2" presStyleIdx="1" presStyleCnt="2"/>
      <dgm:spPr/>
    </dgm:pt>
    <dgm:pt modelId="{D38E01FD-DEE9-4A48-B8CB-5C096825A6B2}" type="pres">
      <dgm:prSet presAssocID="{E035176A-FF0D-4C82-8B98-0AF50B64A9B8}" presName="root2" presStyleCnt="0"/>
      <dgm:spPr/>
    </dgm:pt>
    <dgm:pt modelId="{4D2B69A3-215D-47A1-A998-2A5789B7CEDE}" type="pres">
      <dgm:prSet presAssocID="{E035176A-FF0D-4C82-8B98-0AF50B64A9B8}" presName="LevelTwoTextNode" presStyleLbl="node2" presStyleIdx="1" presStyleCnt="2" custScaleX="107416" custScaleY="143369">
        <dgm:presLayoutVars>
          <dgm:chPref val="3"/>
        </dgm:presLayoutVars>
      </dgm:prSet>
      <dgm:spPr/>
    </dgm:pt>
    <dgm:pt modelId="{957EB354-869D-468D-9E59-4F53DCB0F8FE}" type="pres">
      <dgm:prSet presAssocID="{E035176A-FF0D-4C82-8B98-0AF50B64A9B8}" presName="level3hierChild" presStyleCnt="0"/>
      <dgm:spPr/>
    </dgm:pt>
  </dgm:ptLst>
  <dgm:cxnLst>
    <dgm:cxn modelId="{2745D40A-D454-4708-86AB-3CC0080ECD8D}" type="presOf" srcId="{75BC29C2-B55D-4F6B-8F9B-CBEFE5621F74}" destId="{F7F0A3CD-46EB-4761-B981-967AC3449CBC}" srcOrd="1" destOrd="0" presId="urn:microsoft.com/office/officeart/2005/8/layout/hierarchy2"/>
    <dgm:cxn modelId="{D593FD28-8AC6-4ACC-8BB6-A9E0C21F0FAC}" srcId="{9BCD98EB-7876-4BCD-AFB5-8465AAAD5971}" destId="{E5B1063B-0F86-49BB-8577-1E23E57C694B}" srcOrd="0" destOrd="0" parTransId="{CAAAB7B4-5951-4AFF-8CE8-A8B0D8BCE692}" sibTransId="{03C30EBD-229A-4C17-8003-992435B65323}"/>
    <dgm:cxn modelId="{AB2C765B-CACA-4BF6-A255-DB4BE6B4DB96}" type="presOf" srcId="{1BE833EB-96C3-4F75-8BDE-216F8DDBECCE}" destId="{88DDAEA0-C266-4C78-91FD-BBF3AA68D6DB}" srcOrd="0" destOrd="0" presId="urn:microsoft.com/office/officeart/2005/8/layout/hierarchy2"/>
    <dgm:cxn modelId="{6B3DDF41-BD02-4F24-8CBA-5C46428E16D4}" type="presOf" srcId="{E035176A-FF0D-4C82-8B98-0AF50B64A9B8}" destId="{4D2B69A3-215D-47A1-A998-2A5789B7CEDE}" srcOrd="0" destOrd="0" presId="urn:microsoft.com/office/officeart/2005/8/layout/hierarchy2"/>
    <dgm:cxn modelId="{D7019F49-FB80-4722-BC3A-95E4994989FE}" srcId="{9BCD98EB-7876-4BCD-AFB5-8465AAAD5971}" destId="{E035176A-FF0D-4C82-8B98-0AF50B64A9B8}" srcOrd="1" destOrd="0" parTransId="{75BC29C2-B55D-4F6B-8F9B-CBEFE5621F74}" sibTransId="{863FB907-927E-46D7-AA2B-E1EB548D9316}"/>
    <dgm:cxn modelId="{36EFFB71-BE15-4308-88B1-D474DAA712DD}" type="presOf" srcId="{CAAAB7B4-5951-4AFF-8CE8-A8B0D8BCE692}" destId="{B742B633-856E-4C83-BB7F-014BEE4884D8}" srcOrd="0" destOrd="0" presId="urn:microsoft.com/office/officeart/2005/8/layout/hierarchy2"/>
    <dgm:cxn modelId="{BCBF5474-0B6F-4BE0-BD5E-8E619272406C}" type="presOf" srcId="{CAAAB7B4-5951-4AFF-8CE8-A8B0D8BCE692}" destId="{ED9D1A79-076C-43AF-810F-E50453E5EEAC}" srcOrd="1" destOrd="0" presId="urn:microsoft.com/office/officeart/2005/8/layout/hierarchy2"/>
    <dgm:cxn modelId="{065735A5-40C5-4BF5-B530-A7E3BAC29ACB}" type="presOf" srcId="{9BCD98EB-7876-4BCD-AFB5-8465AAAD5971}" destId="{6E62236F-4564-48CC-B6C8-0A92ACB4070B}" srcOrd="0" destOrd="0" presId="urn:microsoft.com/office/officeart/2005/8/layout/hierarchy2"/>
    <dgm:cxn modelId="{03668AD6-DAA8-45CC-8A9A-270274C11D0C}" srcId="{1BE833EB-96C3-4F75-8BDE-216F8DDBECCE}" destId="{9BCD98EB-7876-4BCD-AFB5-8465AAAD5971}" srcOrd="0" destOrd="0" parTransId="{A9B7E842-263C-4D6B-8F12-759FB96CAB58}" sibTransId="{44F4C46A-BF9F-41D0-B5EB-D0D6C6CED977}"/>
    <dgm:cxn modelId="{F58D89DB-CCE5-4B04-B295-363AF627D683}" type="presOf" srcId="{75BC29C2-B55D-4F6B-8F9B-CBEFE5621F74}" destId="{4AAB5BFC-45C5-4049-849D-2EA59C59AE74}" srcOrd="0" destOrd="0" presId="urn:microsoft.com/office/officeart/2005/8/layout/hierarchy2"/>
    <dgm:cxn modelId="{18B007F9-EEC0-45F5-BAF9-21475A917425}" type="presOf" srcId="{E5B1063B-0F86-49BB-8577-1E23E57C694B}" destId="{58CE32FC-0133-43D9-BC5F-D1E404EAEFF4}" srcOrd="0" destOrd="0" presId="urn:microsoft.com/office/officeart/2005/8/layout/hierarchy2"/>
    <dgm:cxn modelId="{17543474-382B-404A-AE6B-943B5DA1F249}" type="presParOf" srcId="{88DDAEA0-C266-4C78-91FD-BBF3AA68D6DB}" destId="{BCA5293C-BEF5-4092-958E-D63765A2D9F7}" srcOrd="0" destOrd="0" presId="urn:microsoft.com/office/officeart/2005/8/layout/hierarchy2"/>
    <dgm:cxn modelId="{9ACA38C3-522F-4F07-BAA0-47D0F4F1F369}" type="presParOf" srcId="{BCA5293C-BEF5-4092-958E-D63765A2D9F7}" destId="{6E62236F-4564-48CC-B6C8-0A92ACB4070B}" srcOrd="0" destOrd="0" presId="urn:microsoft.com/office/officeart/2005/8/layout/hierarchy2"/>
    <dgm:cxn modelId="{A885CCA8-A872-491C-A460-982A95B2426D}" type="presParOf" srcId="{BCA5293C-BEF5-4092-958E-D63765A2D9F7}" destId="{C6DDFEE8-FF6F-4A34-8107-B2BA9F93CA09}" srcOrd="1" destOrd="0" presId="urn:microsoft.com/office/officeart/2005/8/layout/hierarchy2"/>
    <dgm:cxn modelId="{17070A4B-B33F-4759-837E-17815DE252C8}" type="presParOf" srcId="{C6DDFEE8-FF6F-4A34-8107-B2BA9F93CA09}" destId="{B742B633-856E-4C83-BB7F-014BEE4884D8}" srcOrd="0" destOrd="0" presId="urn:microsoft.com/office/officeart/2005/8/layout/hierarchy2"/>
    <dgm:cxn modelId="{3A00E0C6-11FC-4089-B67D-4B3BCFE1312F}" type="presParOf" srcId="{B742B633-856E-4C83-BB7F-014BEE4884D8}" destId="{ED9D1A79-076C-43AF-810F-E50453E5EEAC}" srcOrd="0" destOrd="0" presId="urn:microsoft.com/office/officeart/2005/8/layout/hierarchy2"/>
    <dgm:cxn modelId="{4CA5012B-1935-4550-A747-65454D34D14A}" type="presParOf" srcId="{C6DDFEE8-FF6F-4A34-8107-B2BA9F93CA09}" destId="{3CEB687A-CA14-462A-8C42-3BE68D87A6DB}" srcOrd="1" destOrd="0" presId="urn:microsoft.com/office/officeart/2005/8/layout/hierarchy2"/>
    <dgm:cxn modelId="{AE8A93DE-B872-4F2C-BD62-3142D60C5040}" type="presParOf" srcId="{3CEB687A-CA14-462A-8C42-3BE68D87A6DB}" destId="{58CE32FC-0133-43D9-BC5F-D1E404EAEFF4}" srcOrd="0" destOrd="0" presId="urn:microsoft.com/office/officeart/2005/8/layout/hierarchy2"/>
    <dgm:cxn modelId="{47964647-2237-462C-B88C-55DB50BAA522}" type="presParOf" srcId="{3CEB687A-CA14-462A-8C42-3BE68D87A6DB}" destId="{83E4F635-A0ED-4335-9BD6-3B445C91DC22}" srcOrd="1" destOrd="0" presId="urn:microsoft.com/office/officeart/2005/8/layout/hierarchy2"/>
    <dgm:cxn modelId="{CC50DF68-7747-4DDF-A9F3-0EBDE44C9D45}" type="presParOf" srcId="{C6DDFEE8-FF6F-4A34-8107-B2BA9F93CA09}" destId="{4AAB5BFC-45C5-4049-849D-2EA59C59AE74}" srcOrd="2" destOrd="0" presId="urn:microsoft.com/office/officeart/2005/8/layout/hierarchy2"/>
    <dgm:cxn modelId="{324BA82A-9F87-436E-B980-749F809363B8}" type="presParOf" srcId="{4AAB5BFC-45C5-4049-849D-2EA59C59AE74}" destId="{F7F0A3CD-46EB-4761-B981-967AC3449CBC}" srcOrd="0" destOrd="0" presId="urn:microsoft.com/office/officeart/2005/8/layout/hierarchy2"/>
    <dgm:cxn modelId="{E39EE1EF-D32F-49F4-B7CD-5FB08DC08893}" type="presParOf" srcId="{C6DDFEE8-FF6F-4A34-8107-B2BA9F93CA09}" destId="{D38E01FD-DEE9-4A48-B8CB-5C096825A6B2}" srcOrd="3" destOrd="0" presId="urn:microsoft.com/office/officeart/2005/8/layout/hierarchy2"/>
    <dgm:cxn modelId="{B22A62EA-57CC-44E2-A492-0BD6FB24CEFA}" type="presParOf" srcId="{D38E01FD-DEE9-4A48-B8CB-5C096825A6B2}" destId="{4D2B69A3-215D-47A1-A998-2A5789B7CEDE}" srcOrd="0" destOrd="0" presId="urn:microsoft.com/office/officeart/2005/8/layout/hierarchy2"/>
    <dgm:cxn modelId="{146FF04C-7687-4013-81D5-08ABD85A50D5}" type="presParOf" srcId="{D38E01FD-DEE9-4A48-B8CB-5C096825A6B2}" destId="{957EB354-869D-468D-9E59-4F53DCB0F8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1C14B-D8D6-4AFF-97E2-996617216E07}"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3A3B03C7-B380-4D5A-8D4A-E17305466A46}">
      <dgm:prSet/>
      <dgm:spPr/>
      <dgm:t>
        <a:bodyPr/>
        <a:lstStyle/>
        <a:p>
          <a:r>
            <a:rPr lang="el-GR" dirty="0"/>
            <a:t>Αποτελείται από μία πολύ λεπτή στρώση μόνωσης η οποία βρίσκεται ανάμεσα σε δύο στρώσεις σιδηρομαγνητικού υλικού. </a:t>
          </a:r>
          <a:endParaRPr lang="en-US" dirty="0"/>
        </a:p>
      </dgm:t>
    </dgm:pt>
    <dgm:pt modelId="{D0D0056D-F793-4B29-8060-C1830CC3544B}" type="parTrans" cxnId="{63BB8113-E5D4-442B-AF71-7D85A82BC29A}">
      <dgm:prSet/>
      <dgm:spPr/>
      <dgm:t>
        <a:bodyPr/>
        <a:lstStyle/>
        <a:p>
          <a:endParaRPr lang="en-US"/>
        </a:p>
      </dgm:t>
    </dgm:pt>
    <dgm:pt modelId="{831E2A99-11AE-463F-8800-D72F67EDA2DF}" type="sibTrans" cxnId="{63BB8113-E5D4-442B-AF71-7D85A82BC29A}">
      <dgm:prSet/>
      <dgm:spPr/>
      <dgm:t>
        <a:bodyPr/>
        <a:lstStyle/>
        <a:p>
          <a:endParaRPr lang="en-US"/>
        </a:p>
      </dgm:t>
    </dgm:pt>
    <dgm:pt modelId="{4FFBDFD4-D8D5-4555-9477-01FDC93802D8}">
      <dgm:prSet custT="1"/>
      <dgm:spPr/>
      <dgm:t>
        <a:bodyPr/>
        <a:lstStyle/>
        <a:p>
          <a:r>
            <a:rPr lang="el-GR" sz="1600" dirty="0"/>
            <a:t>Βρίσκει εφαρμογές κυρίως στα αυτοκίνητα </a:t>
          </a:r>
          <a:endParaRPr lang="en-US" sz="1600" dirty="0"/>
        </a:p>
      </dgm:t>
    </dgm:pt>
    <dgm:pt modelId="{6ACF390D-FAA6-429E-910E-7B99C8D0FC87}" type="parTrans" cxnId="{0B83BBEB-E0F5-4D9F-AC20-65DBFF8971B4}">
      <dgm:prSet/>
      <dgm:spPr/>
      <dgm:t>
        <a:bodyPr/>
        <a:lstStyle/>
        <a:p>
          <a:endParaRPr lang="el-GR"/>
        </a:p>
      </dgm:t>
    </dgm:pt>
    <dgm:pt modelId="{1449996D-568B-44E2-BC3B-E60AE544A3ED}" type="sibTrans" cxnId="{0B83BBEB-E0F5-4D9F-AC20-65DBFF8971B4}">
      <dgm:prSet/>
      <dgm:spPr/>
      <dgm:t>
        <a:bodyPr/>
        <a:lstStyle/>
        <a:p>
          <a:endParaRPr lang="el-GR"/>
        </a:p>
      </dgm:t>
    </dgm:pt>
    <mc:AlternateContent xmlns:mc="http://schemas.openxmlformats.org/markup-compatibility/2006" xmlns:a14="http://schemas.microsoft.com/office/drawing/2010/main">
      <mc:Choice Requires="a14">
        <dgm:pt modelId="{BCC5E7A3-A330-4E59-823A-A9473599E69F}">
          <dgm:prSet custT="1"/>
          <dgm:spPr/>
          <dgm:t>
            <a:bodyPr/>
            <a:lstStyle/>
            <a:p>
              <a:r>
                <a:rPr lang="el-GR" sz="1600" dirty="0"/>
                <a:t>Στη μία στρώση από τις δύο η κατεύθυνση μαγνητισμού</a:t>
              </a:r>
              <a14:m>
                <m:oMath xmlns:m="http://schemas.openxmlformats.org/officeDocument/2006/math">
                  <m:r>
                    <a:rPr lang="el-GR" sz="1600" dirty="0" smtClean="0">
                      <a:latin typeface="Cambria Math" panose="02040503050406030204" pitchFamily="18" charset="0"/>
                    </a:rPr>
                    <m:t> </m:t>
                  </m:r>
                  <m:acc>
                    <m:accPr>
                      <m:chr m:val="⃗"/>
                      <m:ctrlPr>
                        <a:rPr lang="en-US" sz="1600" i="1" dirty="0" smtClean="0">
                          <a:latin typeface="Cambria Math" panose="02040503050406030204" pitchFamily="18" charset="0"/>
                        </a:rPr>
                      </m:ctrlPr>
                    </m:accPr>
                    <m:e>
                      <m:r>
                        <a:rPr lang="en-US" sz="1600" dirty="0" smtClean="0">
                          <a:latin typeface="Cambria Math" panose="02040503050406030204" pitchFamily="18" charset="0"/>
                        </a:rPr>
                        <m:t>𝑀</m:t>
                      </m:r>
                    </m:e>
                  </m:acc>
                  <m:r>
                    <a:rPr lang="en-US" sz="1600" dirty="0" smtClean="0">
                      <a:latin typeface="Cambria Math" panose="02040503050406030204" pitchFamily="18" charset="0"/>
                    </a:rPr>
                    <m:t> </m:t>
                  </m:r>
                </m:oMath>
              </a14:m>
              <a:r>
                <a:rPr lang="el-GR" sz="1600" dirty="0"/>
                <a:t>είναι σταθερή</a:t>
              </a:r>
              <a:r>
                <a:rPr lang="en-US" sz="1600" dirty="0"/>
                <a:t> </a:t>
              </a:r>
              <a:r>
                <a:rPr lang="el-GR" sz="1600" dirty="0"/>
                <a:t>και προκαθορισμένη, το λεγόμενο </a:t>
              </a:r>
              <a:r>
                <a:rPr lang="en-US" sz="1600" dirty="0"/>
                <a:t>pin layer </a:t>
              </a:r>
              <a:r>
                <a:rPr lang="el-GR" sz="1600" dirty="0"/>
                <a:t>     </a:t>
              </a:r>
              <a:endParaRPr lang="en-US" sz="1600" dirty="0"/>
            </a:p>
          </dgm:t>
        </dgm:pt>
      </mc:Choice>
      <mc:Fallback xmlns="">
        <dgm:pt modelId="{BCC5E7A3-A330-4E59-823A-A9473599E69F}">
          <dgm:prSet custT="1"/>
          <dgm:spPr/>
          <dgm:t>
            <a:bodyPr/>
            <a:lstStyle/>
            <a:p>
              <a:r>
                <a:rPr lang="el-GR" sz="1600" dirty="0"/>
                <a:t>Στη μία στρώση από τις δύο η κατεύθυνση μαγνητισμού</a:t>
              </a:r>
              <a:r>
                <a:rPr lang="el-GR" sz="1600" i="0" dirty="0">
                  <a:latin typeface="Cambria Math" panose="02040503050406030204" pitchFamily="18" charset="0"/>
                </a:rPr>
                <a:t> </a:t>
              </a:r>
              <a:r>
                <a:rPr lang="en-US" sz="1600" i="0" dirty="0">
                  <a:latin typeface="Cambria Math" panose="02040503050406030204" pitchFamily="18" charset="0"/>
                </a:rPr>
                <a:t>𝑀 ⃗  </a:t>
              </a:r>
              <a:r>
                <a:rPr lang="el-GR" sz="1600" dirty="0"/>
                <a:t>είναι σταθερή</a:t>
              </a:r>
              <a:r>
                <a:rPr lang="en-US" sz="1600" dirty="0"/>
                <a:t> </a:t>
              </a:r>
              <a:r>
                <a:rPr lang="el-GR" sz="1600" dirty="0"/>
                <a:t>και προκαθορισμένη, το λεγόμενο </a:t>
              </a:r>
              <a:r>
                <a:rPr lang="en-US" sz="1600" dirty="0"/>
                <a:t>pin layer </a:t>
              </a:r>
              <a:r>
                <a:rPr lang="el-GR" sz="1600" dirty="0"/>
                <a:t>     </a:t>
              </a:r>
              <a:endParaRPr lang="en-US" sz="1600" dirty="0"/>
            </a:p>
          </dgm:t>
        </dgm:pt>
      </mc:Fallback>
    </mc:AlternateContent>
    <dgm:pt modelId="{C978C5B6-731C-4ADB-8DCE-5F428E750038}" type="parTrans" cxnId="{CD0421EE-D27C-40D3-BDED-1C809E82021C}">
      <dgm:prSet/>
      <dgm:spPr/>
      <dgm:t>
        <a:bodyPr/>
        <a:lstStyle/>
        <a:p>
          <a:endParaRPr lang="el-GR"/>
        </a:p>
      </dgm:t>
    </dgm:pt>
    <dgm:pt modelId="{9F3393A5-2400-486B-BDB1-46E428835E8A}" type="sibTrans" cxnId="{CD0421EE-D27C-40D3-BDED-1C809E82021C}">
      <dgm:prSet/>
      <dgm:spPr/>
      <dgm:t>
        <a:bodyPr/>
        <a:lstStyle/>
        <a:p>
          <a:endParaRPr lang="el-GR"/>
        </a:p>
      </dgm:t>
    </dgm:pt>
    <mc:AlternateContent xmlns:mc="http://schemas.openxmlformats.org/markup-compatibility/2006" xmlns:a14="http://schemas.microsoft.com/office/drawing/2010/main">
      <mc:Choice Requires="a14">
        <dgm:pt modelId="{A540EA00-FE5F-40F6-A66B-3265142A1AD3}">
          <dgm:prSet/>
          <dgm:spPr/>
          <dgm:t>
            <a:bodyPr/>
            <a:lstStyle/>
            <a:p>
              <a:r>
                <a:rPr lang="el-GR" dirty="0"/>
                <a:t> </a:t>
              </a:r>
              <a:r>
                <a:rPr lang="en-US" dirty="0"/>
                <a:t>Free layer </a:t>
              </a:r>
              <a:r>
                <a:rPr lang="el-GR" dirty="0"/>
                <a:t>είναι όταν η κατεύθυνση του </a:t>
              </a:r>
              <a14:m>
                <m:oMath xmlns:m="http://schemas.openxmlformats.org/officeDocument/2006/math">
                  <m:acc>
                    <m:accPr>
                      <m:chr m:val="⃗"/>
                      <m:ctrlPr>
                        <a:rPr lang="en-US" i="1" dirty="0" smtClean="0">
                          <a:latin typeface="Cambria Math" panose="02040503050406030204" pitchFamily="18" charset="0"/>
                        </a:rPr>
                      </m:ctrlPr>
                    </m:accPr>
                    <m:e>
                      <m:r>
                        <a:rPr lang="en-US" dirty="0" smtClean="0">
                          <a:latin typeface="Cambria Math" panose="02040503050406030204" pitchFamily="18" charset="0"/>
                        </a:rPr>
                        <m:t>𝑀</m:t>
                      </m:r>
                    </m:e>
                  </m:acc>
                </m:oMath>
              </a14:m>
              <a:r>
                <a:rPr lang="el-GR" dirty="0"/>
                <a:t> επηρρεάζεται από εξωτερικά μαγνητικά πεδία </a:t>
              </a:r>
              <a:endParaRPr lang="en-US" dirty="0"/>
            </a:p>
          </dgm:t>
        </dgm:pt>
      </mc:Choice>
      <mc:Fallback xmlns="">
        <dgm:pt modelId="{A540EA00-FE5F-40F6-A66B-3265142A1AD3}">
          <dgm:prSet/>
          <dgm:spPr/>
          <dgm:t>
            <a:bodyPr/>
            <a:lstStyle/>
            <a:p>
              <a:r>
                <a:rPr lang="el-GR" dirty="0"/>
                <a:t> </a:t>
              </a:r>
              <a:r>
                <a:rPr lang="en-US" dirty="0"/>
                <a:t>Free layer </a:t>
              </a:r>
              <a:r>
                <a:rPr lang="el-GR" dirty="0"/>
                <a:t>είναι όταν η κατεύθυνση του </a:t>
              </a:r>
              <a:r>
                <a:rPr lang="en-US" i="0" dirty="0">
                  <a:latin typeface="Cambria Math" panose="02040503050406030204" pitchFamily="18" charset="0"/>
                </a:rPr>
                <a:t>𝑀 ⃗</a:t>
              </a:r>
              <a:r>
                <a:rPr lang="el-GR" dirty="0"/>
                <a:t> επηρρεάζεται από εξωτερικά μαγνητικά πεδία </a:t>
              </a:r>
              <a:endParaRPr lang="en-US" dirty="0"/>
            </a:p>
          </dgm:t>
        </dgm:pt>
      </mc:Fallback>
    </mc:AlternateContent>
    <dgm:pt modelId="{BA88DD51-2CB3-447F-87E6-1F63DFC51639}" type="parTrans" cxnId="{4428C9C7-559C-42F3-B9FE-821B682BEB77}">
      <dgm:prSet/>
      <dgm:spPr/>
      <dgm:t>
        <a:bodyPr/>
        <a:lstStyle/>
        <a:p>
          <a:endParaRPr lang="el-GR"/>
        </a:p>
      </dgm:t>
    </dgm:pt>
    <dgm:pt modelId="{1F401151-1696-47FB-A309-200AFAB7AA8E}" type="sibTrans" cxnId="{4428C9C7-559C-42F3-B9FE-821B682BEB77}">
      <dgm:prSet/>
      <dgm:spPr/>
      <dgm:t>
        <a:bodyPr/>
        <a:lstStyle/>
        <a:p>
          <a:endParaRPr lang="el-GR"/>
        </a:p>
      </dgm:t>
    </dgm:pt>
    <dgm:pt modelId="{F8101C00-0EBF-4EB3-971D-EAFACC3EA375}" type="pres">
      <dgm:prSet presAssocID="{A8E1C14B-D8D6-4AFF-97E2-996617216E07}" presName="Name0" presStyleCnt="0">
        <dgm:presLayoutVars>
          <dgm:chPref val="1"/>
          <dgm:dir/>
          <dgm:animOne val="branch"/>
          <dgm:animLvl val="lvl"/>
          <dgm:resizeHandles/>
        </dgm:presLayoutVars>
      </dgm:prSet>
      <dgm:spPr/>
    </dgm:pt>
    <dgm:pt modelId="{D7C479B9-E76F-416F-8455-8A0B2FE8B8AC}" type="pres">
      <dgm:prSet presAssocID="{3A3B03C7-B380-4D5A-8D4A-E17305466A46}" presName="vertOne" presStyleCnt="0"/>
      <dgm:spPr/>
    </dgm:pt>
    <dgm:pt modelId="{FAFF9E46-9C3E-4E48-8017-8469A45E0D66}" type="pres">
      <dgm:prSet presAssocID="{3A3B03C7-B380-4D5A-8D4A-E17305466A46}" presName="txOne" presStyleLbl="node0" presStyleIdx="0" presStyleCnt="2">
        <dgm:presLayoutVars>
          <dgm:chPref val="3"/>
        </dgm:presLayoutVars>
      </dgm:prSet>
      <dgm:spPr/>
    </dgm:pt>
    <dgm:pt modelId="{EEA3213D-4E5E-4AD2-94B0-CABD06B8EF6D}" type="pres">
      <dgm:prSet presAssocID="{3A3B03C7-B380-4D5A-8D4A-E17305466A46}" presName="parTransOne" presStyleCnt="0"/>
      <dgm:spPr/>
    </dgm:pt>
    <dgm:pt modelId="{B5204A3B-6F92-4164-A8FA-0CE39CCE4A79}" type="pres">
      <dgm:prSet presAssocID="{3A3B03C7-B380-4D5A-8D4A-E17305466A46}" presName="horzOne" presStyleCnt="0"/>
      <dgm:spPr/>
    </dgm:pt>
    <dgm:pt modelId="{656F7330-F4FC-4E9D-AADB-46297785541B}" type="pres">
      <dgm:prSet presAssocID="{BCC5E7A3-A330-4E59-823A-A9473599E69F}" presName="vertTwo" presStyleCnt="0"/>
      <dgm:spPr/>
    </dgm:pt>
    <dgm:pt modelId="{37000234-88C3-4982-8DDF-349F88F9515B}" type="pres">
      <dgm:prSet presAssocID="{BCC5E7A3-A330-4E59-823A-A9473599E69F}" presName="txTwo" presStyleLbl="node2" presStyleIdx="0" presStyleCnt="2">
        <dgm:presLayoutVars>
          <dgm:chPref val="3"/>
        </dgm:presLayoutVars>
      </dgm:prSet>
      <dgm:spPr/>
    </dgm:pt>
    <dgm:pt modelId="{925DDB46-FDE0-4479-A8C3-C762AEB163D0}" type="pres">
      <dgm:prSet presAssocID="{BCC5E7A3-A330-4E59-823A-A9473599E69F}" presName="horzTwo" presStyleCnt="0"/>
      <dgm:spPr/>
    </dgm:pt>
    <dgm:pt modelId="{0F471B92-B6B6-4607-9649-79CA3C3FE4DF}" type="pres">
      <dgm:prSet presAssocID="{831E2A99-11AE-463F-8800-D72F67EDA2DF}" presName="sibSpaceOne" presStyleCnt="0"/>
      <dgm:spPr/>
    </dgm:pt>
    <dgm:pt modelId="{5B55628D-C8E2-4799-BA27-CD8CEEB0CD17}" type="pres">
      <dgm:prSet presAssocID="{A540EA00-FE5F-40F6-A66B-3265142A1AD3}" presName="vertOne" presStyleCnt="0"/>
      <dgm:spPr/>
    </dgm:pt>
    <dgm:pt modelId="{1BBF8D82-D9FE-4C18-B481-E7CE89CDE6C2}" type="pres">
      <dgm:prSet presAssocID="{A540EA00-FE5F-40F6-A66B-3265142A1AD3}" presName="txOne" presStyleLbl="node0" presStyleIdx="1" presStyleCnt="2">
        <dgm:presLayoutVars>
          <dgm:chPref val="3"/>
        </dgm:presLayoutVars>
      </dgm:prSet>
      <dgm:spPr/>
    </dgm:pt>
    <dgm:pt modelId="{57457703-30B6-4577-A2B2-437F313468BC}" type="pres">
      <dgm:prSet presAssocID="{A540EA00-FE5F-40F6-A66B-3265142A1AD3}" presName="parTransOne" presStyleCnt="0"/>
      <dgm:spPr/>
    </dgm:pt>
    <dgm:pt modelId="{9ACAE08A-B08E-43BB-B7AD-0B2898166205}" type="pres">
      <dgm:prSet presAssocID="{A540EA00-FE5F-40F6-A66B-3265142A1AD3}" presName="horzOne" presStyleCnt="0"/>
      <dgm:spPr/>
    </dgm:pt>
    <dgm:pt modelId="{E95DFB0F-B319-4BAA-B28B-0A4B8C3AC08B}" type="pres">
      <dgm:prSet presAssocID="{4FFBDFD4-D8D5-4555-9477-01FDC93802D8}" presName="vertTwo" presStyleCnt="0"/>
      <dgm:spPr/>
    </dgm:pt>
    <dgm:pt modelId="{2998CA65-3C96-4B68-8D1D-38B69C2FF77D}" type="pres">
      <dgm:prSet presAssocID="{4FFBDFD4-D8D5-4555-9477-01FDC93802D8}" presName="txTwo" presStyleLbl="node2" presStyleIdx="1" presStyleCnt="2">
        <dgm:presLayoutVars>
          <dgm:chPref val="3"/>
        </dgm:presLayoutVars>
      </dgm:prSet>
      <dgm:spPr/>
    </dgm:pt>
    <dgm:pt modelId="{4CF19A86-FDF7-4E79-A953-96131613A4D2}" type="pres">
      <dgm:prSet presAssocID="{4FFBDFD4-D8D5-4555-9477-01FDC93802D8}" presName="horzTwo" presStyleCnt="0"/>
      <dgm:spPr/>
    </dgm:pt>
  </dgm:ptLst>
  <dgm:cxnLst>
    <dgm:cxn modelId="{85DB0A0D-2483-426D-99EB-CF9FD6CE9E32}" type="presOf" srcId="{4FFBDFD4-D8D5-4555-9477-01FDC93802D8}" destId="{2998CA65-3C96-4B68-8D1D-38B69C2FF77D}" srcOrd="0" destOrd="0" presId="urn:microsoft.com/office/officeart/2005/8/layout/hierarchy4"/>
    <dgm:cxn modelId="{63BB8113-E5D4-442B-AF71-7D85A82BC29A}" srcId="{A8E1C14B-D8D6-4AFF-97E2-996617216E07}" destId="{3A3B03C7-B380-4D5A-8D4A-E17305466A46}" srcOrd="0" destOrd="0" parTransId="{D0D0056D-F793-4B29-8060-C1830CC3544B}" sibTransId="{831E2A99-11AE-463F-8800-D72F67EDA2DF}"/>
    <dgm:cxn modelId="{AFEC001F-C67D-4F23-83B3-326BC5D7B38E}" type="presOf" srcId="{A8E1C14B-D8D6-4AFF-97E2-996617216E07}" destId="{F8101C00-0EBF-4EB3-971D-EAFACC3EA375}" srcOrd="0" destOrd="0" presId="urn:microsoft.com/office/officeart/2005/8/layout/hierarchy4"/>
    <dgm:cxn modelId="{BB2B10A2-DABD-4FB6-B7B4-E962FA002A40}" type="presOf" srcId="{BCC5E7A3-A330-4E59-823A-A9473599E69F}" destId="{37000234-88C3-4982-8DDF-349F88F9515B}" srcOrd="0" destOrd="0" presId="urn:microsoft.com/office/officeart/2005/8/layout/hierarchy4"/>
    <dgm:cxn modelId="{01044AC2-B9BB-41C2-81C1-EA75A22571B6}" type="presOf" srcId="{A540EA00-FE5F-40F6-A66B-3265142A1AD3}" destId="{1BBF8D82-D9FE-4C18-B481-E7CE89CDE6C2}" srcOrd="0" destOrd="0" presId="urn:microsoft.com/office/officeart/2005/8/layout/hierarchy4"/>
    <dgm:cxn modelId="{4428C9C7-559C-42F3-B9FE-821B682BEB77}" srcId="{A8E1C14B-D8D6-4AFF-97E2-996617216E07}" destId="{A540EA00-FE5F-40F6-A66B-3265142A1AD3}" srcOrd="1" destOrd="0" parTransId="{BA88DD51-2CB3-447F-87E6-1F63DFC51639}" sibTransId="{1F401151-1696-47FB-A309-200AFAB7AA8E}"/>
    <dgm:cxn modelId="{F33BCCE8-DDED-4837-9BCB-3A636EDBE503}" type="presOf" srcId="{3A3B03C7-B380-4D5A-8D4A-E17305466A46}" destId="{FAFF9E46-9C3E-4E48-8017-8469A45E0D66}" srcOrd="0" destOrd="0" presId="urn:microsoft.com/office/officeart/2005/8/layout/hierarchy4"/>
    <dgm:cxn modelId="{0B83BBEB-E0F5-4D9F-AC20-65DBFF8971B4}" srcId="{A540EA00-FE5F-40F6-A66B-3265142A1AD3}" destId="{4FFBDFD4-D8D5-4555-9477-01FDC93802D8}" srcOrd="0" destOrd="0" parTransId="{6ACF390D-FAA6-429E-910E-7B99C8D0FC87}" sibTransId="{1449996D-568B-44E2-BC3B-E60AE544A3ED}"/>
    <dgm:cxn modelId="{CD0421EE-D27C-40D3-BDED-1C809E82021C}" srcId="{3A3B03C7-B380-4D5A-8D4A-E17305466A46}" destId="{BCC5E7A3-A330-4E59-823A-A9473599E69F}" srcOrd="0" destOrd="0" parTransId="{C978C5B6-731C-4ADB-8DCE-5F428E750038}" sibTransId="{9F3393A5-2400-486B-BDB1-46E428835E8A}"/>
    <dgm:cxn modelId="{C2C3649D-02BC-47A4-BF79-F7C4E46D1977}" type="presParOf" srcId="{F8101C00-0EBF-4EB3-971D-EAFACC3EA375}" destId="{D7C479B9-E76F-416F-8455-8A0B2FE8B8AC}" srcOrd="0" destOrd="0" presId="urn:microsoft.com/office/officeart/2005/8/layout/hierarchy4"/>
    <dgm:cxn modelId="{C5DDFF24-DDEE-4D68-91D9-D32686793BA5}" type="presParOf" srcId="{D7C479B9-E76F-416F-8455-8A0B2FE8B8AC}" destId="{FAFF9E46-9C3E-4E48-8017-8469A45E0D66}" srcOrd="0" destOrd="0" presId="urn:microsoft.com/office/officeart/2005/8/layout/hierarchy4"/>
    <dgm:cxn modelId="{44A7340D-678E-4413-A935-63B783D84404}" type="presParOf" srcId="{D7C479B9-E76F-416F-8455-8A0B2FE8B8AC}" destId="{EEA3213D-4E5E-4AD2-94B0-CABD06B8EF6D}" srcOrd="1" destOrd="0" presId="urn:microsoft.com/office/officeart/2005/8/layout/hierarchy4"/>
    <dgm:cxn modelId="{4B2CB972-836D-4641-9156-5D6247BFE6A2}" type="presParOf" srcId="{D7C479B9-E76F-416F-8455-8A0B2FE8B8AC}" destId="{B5204A3B-6F92-4164-A8FA-0CE39CCE4A79}" srcOrd="2" destOrd="0" presId="urn:microsoft.com/office/officeart/2005/8/layout/hierarchy4"/>
    <dgm:cxn modelId="{0AEE5894-6891-406B-8D60-B23C481CADF5}" type="presParOf" srcId="{B5204A3B-6F92-4164-A8FA-0CE39CCE4A79}" destId="{656F7330-F4FC-4E9D-AADB-46297785541B}" srcOrd="0" destOrd="0" presId="urn:microsoft.com/office/officeart/2005/8/layout/hierarchy4"/>
    <dgm:cxn modelId="{ADC02147-1535-4338-BE96-49559BA51C16}" type="presParOf" srcId="{656F7330-F4FC-4E9D-AADB-46297785541B}" destId="{37000234-88C3-4982-8DDF-349F88F9515B}" srcOrd="0" destOrd="0" presId="urn:microsoft.com/office/officeart/2005/8/layout/hierarchy4"/>
    <dgm:cxn modelId="{75F9B731-759F-4CA8-9B84-B997C625DE20}" type="presParOf" srcId="{656F7330-F4FC-4E9D-AADB-46297785541B}" destId="{925DDB46-FDE0-4479-A8C3-C762AEB163D0}" srcOrd="1" destOrd="0" presId="urn:microsoft.com/office/officeart/2005/8/layout/hierarchy4"/>
    <dgm:cxn modelId="{81E073E3-370E-405C-9293-E63C21572425}" type="presParOf" srcId="{F8101C00-0EBF-4EB3-971D-EAFACC3EA375}" destId="{0F471B92-B6B6-4607-9649-79CA3C3FE4DF}" srcOrd="1" destOrd="0" presId="urn:microsoft.com/office/officeart/2005/8/layout/hierarchy4"/>
    <dgm:cxn modelId="{F55ABB8C-8286-49CF-A425-0B1692428FBB}" type="presParOf" srcId="{F8101C00-0EBF-4EB3-971D-EAFACC3EA375}" destId="{5B55628D-C8E2-4799-BA27-CD8CEEB0CD17}" srcOrd="2" destOrd="0" presId="urn:microsoft.com/office/officeart/2005/8/layout/hierarchy4"/>
    <dgm:cxn modelId="{39A011A2-2CB6-476C-9B5B-BCE84345A719}" type="presParOf" srcId="{5B55628D-C8E2-4799-BA27-CD8CEEB0CD17}" destId="{1BBF8D82-D9FE-4C18-B481-E7CE89CDE6C2}" srcOrd="0" destOrd="0" presId="urn:microsoft.com/office/officeart/2005/8/layout/hierarchy4"/>
    <dgm:cxn modelId="{2A20EF56-474F-4E79-AF93-6B69B48A0B82}" type="presParOf" srcId="{5B55628D-C8E2-4799-BA27-CD8CEEB0CD17}" destId="{57457703-30B6-4577-A2B2-437F313468BC}" srcOrd="1" destOrd="0" presId="urn:microsoft.com/office/officeart/2005/8/layout/hierarchy4"/>
    <dgm:cxn modelId="{CE20A151-10E9-417A-9FC3-C5B26FD9167A}" type="presParOf" srcId="{5B55628D-C8E2-4799-BA27-CD8CEEB0CD17}" destId="{9ACAE08A-B08E-43BB-B7AD-0B2898166205}" srcOrd="2" destOrd="0" presId="urn:microsoft.com/office/officeart/2005/8/layout/hierarchy4"/>
    <dgm:cxn modelId="{8C393967-F17A-4348-B38E-ED5650801A2C}" type="presParOf" srcId="{9ACAE08A-B08E-43BB-B7AD-0B2898166205}" destId="{E95DFB0F-B319-4BAA-B28B-0A4B8C3AC08B}" srcOrd="0" destOrd="0" presId="urn:microsoft.com/office/officeart/2005/8/layout/hierarchy4"/>
    <dgm:cxn modelId="{23145943-0F42-4361-9B33-6C5E6DD36586}" type="presParOf" srcId="{E95DFB0F-B319-4BAA-B28B-0A4B8C3AC08B}" destId="{2998CA65-3C96-4B68-8D1D-38B69C2FF77D}" srcOrd="0" destOrd="0" presId="urn:microsoft.com/office/officeart/2005/8/layout/hierarchy4"/>
    <dgm:cxn modelId="{BD297F32-45D2-447E-9202-BA84D6D5E846}" type="presParOf" srcId="{E95DFB0F-B319-4BAA-B28B-0A4B8C3AC08B}" destId="{4CF19A86-FDF7-4E79-A953-96131613A4D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E1C14B-D8D6-4AFF-97E2-996617216E07}" type="doc">
      <dgm:prSet loTypeId="urn:microsoft.com/office/officeart/2005/8/layout/hierarchy4" loCatId="hierarchy" qsTypeId="urn:microsoft.com/office/officeart/2005/8/quickstyle/simple1" qsCatId="simple" csTypeId="urn:microsoft.com/office/officeart/2005/8/colors/accent1_1" csCatId="accent1" phldr="1"/>
      <dgm:spPr/>
      <dgm:t>
        <a:bodyPr/>
        <a:lstStyle/>
        <a:p>
          <a:endParaRPr lang="en-US"/>
        </a:p>
      </dgm:t>
    </dgm:pt>
    <dgm:pt modelId="{3A3B03C7-B380-4D5A-8D4A-E17305466A46}">
      <dgm:prSet/>
      <dgm:spPr/>
      <dgm:t>
        <a:bodyPr/>
        <a:lstStyle/>
        <a:p>
          <a:r>
            <a:rPr lang="el-GR" dirty="0"/>
            <a:t>Αποτελείται από μία πολύ λεπτή στρώση μόνωσης η οποία βρίσκεται ανάμεσα σε δύο στρώσεις σιδηρομαγνητικού υλικού. </a:t>
          </a:r>
          <a:endParaRPr lang="en-US" dirty="0"/>
        </a:p>
      </dgm:t>
    </dgm:pt>
    <dgm:pt modelId="{D0D0056D-F793-4B29-8060-C1830CC3544B}" type="parTrans" cxnId="{63BB8113-E5D4-442B-AF71-7D85A82BC29A}">
      <dgm:prSet/>
      <dgm:spPr/>
      <dgm:t>
        <a:bodyPr/>
        <a:lstStyle/>
        <a:p>
          <a:endParaRPr lang="en-US"/>
        </a:p>
      </dgm:t>
    </dgm:pt>
    <dgm:pt modelId="{831E2A99-11AE-463F-8800-D72F67EDA2DF}" type="sibTrans" cxnId="{63BB8113-E5D4-442B-AF71-7D85A82BC29A}">
      <dgm:prSet/>
      <dgm:spPr/>
      <dgm:t>
        <a:bodyPr/>
        <a:lstStyle/>
        <a:p>
          <a:endParaRPr lang="en-US"/>
        </a:p>
      </dgm:t>
    </dgm:pt>
    <dgm:pt modelId="{4FFBDFD4-D8D5-4555-9477-01FDC93802D8}">
      <dgm:prSet custT="1"/>
      <dgm:spPr/>
      <dgm:t>
        <a:bodyPr/>
        <a:lstStyle/>
        <a:p>
          <a:r>
            <a:rPr lang="el-GR" sz="1600" dirty="0"/>
            <a:t>Βρίσκει εφαρμογές κυρίως στα αυτοκίνητα </a:t>
          </a:r>
          <a:endParaRPr lang="en-US" sz="1600" dirty="0"/>
        </a:p>
      </dgm:t>
    </dgm:pt>
    <dgm:pt modelId="{6ACF390D-FAA6-429E-910E-7B99C8D0FC87}" type="parTrans" cxnId="{0B83BBEB-E0F5-4D9F-AC20-65DBFF8971B4}">
      <dgm:prSet/>
      <dgm:spPr/>
      <dgm:t>
        <a:bodyPr/>
        <a:lstStyle/>
        <a:p>
          <a:endParaRPr lang="el-GR"/>
        </a:p>
      </dgm:t>
    </dgm:pt>
    <dgm:pt modelId="{1449996D-568B-44E2-BC3B-E60AE544A3ED}" type="sibTrans" cxnId="{0B83BBEB-E0F5-4D9F-AC20-65DBFF8971B4}">
      <dgm:prSet/>
      <dgm:spPr/>
      <dgm:t>
        <a:bodyPr/>
        <a:lstStyle/>
        <a:p>
          <a:endParaRPr lang="el-GR"/>
        </a:p>
      </dgm:t>
    </dgm:pt>
    <dgm:pt modelId="{BCC5E7A3-A330-4E59-823A-A9473599E69F}">
      <dgm:prSet custT="1"/>
      <dgm:spPr>
        <a:blipFill>
          <a:blip xmlns:r="http://schemas.openxmlformats.org/officeDocument/2006/relationships" r:embed="rId1"/>
          <a:stretch>
            <a:fillRect r="-2609"/>
          </a:stretch>
        </a:blipFill>
      </dgm:spPr>
      <dgm:t>
        <a:bodyPr/>
        <a:lstStyle/>
        <a:p>
          <a:r>
            <a:rPr lang="el-GR">
              <a:noFill/>
            </a:rPr>
            <a:t> </a:t>
          </a:r>
        </a:p>
      </dgm:t>
    </dgm:pt>
    <dgm:pt modelId="{C978C5B6-731C-4ADB-8DCE-5F428E750038}" type="parTrans" cxnId="{CD0421EE-D27C-40D3-BDED-1C809E82021C}">
      <dgm:prSet/>
      <dgm:spPr/>
      <dgm:t>
        <a:bodyPr/>
        <a:lstStyle/>
        <a:p>
          <a:endParaRPr lang="el-GR"/>
        </a:p>
      </dgm:t>
    </dgm:pt>
    <dgm:pt modelId="{9F3393A5-2400-486B-BDB1-46E428835E8A}" type="sibTrans" cxnId="{CD0421EE-D27C-40D3-BDED-1C809E82021C}">
      <dgm:prSet/>
      <dgm:spPr/>
      <dgm:t>
        <a:bodyPr/>
        <a:lstStyle/>
        <a:p>
          <a:endParaRPr lang="el-GR"/>
        </a:p>
      </dgm:t>
    </dgm:pt>
    <dgm:pt modelId="{A540EA00-FE5F-40F6-A66B-3265142A1AD3}">
      <dgm:prSet/>
      <dgm:spPr>
        <a:blipFill>
          <a:blip xmlns:r="http://schemas.openxmlformats.org/officeDocument/2006/relationships" r:embed="rId2"/>
          <a:stretch>
            <a:fillRect r="-2326"/>
          </a:stretch>
        </a:blipFill>
      </dgm:spPr>
      <dgm:t>
        <a:bodyPr/>
        <a:lstStyle/>
        <a:p>
          <a:r>
            <a:rPr lang="el-GR">
              <a:noFill/>
            </a:rPr>
            <a:t> </a:t>
          </a:r>
        </a:p>
      </dgm:t>
    </dgm:pt>
    <dgm:pt modelId="{BA88DD51-2CB3-447F-87E6-1F63DFC51639}" type="parTrans" cxnId="{4428C9C7-559C-42F3-B9FE-821B682BEB77}">
      <dgm:prSet/>
      <dgm:spPr/>
      <dgm:t>
        <a:bodyPr/>
        <a:lstStyle/>
        <a:p>
          <a:endParaRPr lang="el-GR"/>
        </a:p>
      </dgm:t>
    </dgm:pt>
    <dgm:pt modelId="{1F401151-1696-47FB-A309-200AFAB7AA8E}" type="sibTrans" cxnId="{4428C9C7-559C-42F3-B9FE-821B682BEB77}">
      <dgm:prSet/>
      <dgm:spPr/>
      <dgm:t>
        <a:bodyPr/>
        <a:lstStyle/>
        <a:p>
          <a:endParaRPr lang="el-GR"/>
        </a:p>
      </dgm:t>
    </dgm:pt>
    <dgm:pt modelId="{F8101C00-0EBF-4EB3-971D-EAFACC3EA375}" type="pres">
      <dgm:prSet presAssocID="{A8E1C14B-D8D6-4AFF-97E2-996617216E07}" presName="Name0" presStyleCnt="0">
        <dgm:presLayoutVars>
          <dgm:chPref val="1"/>
          <dgm:dir/>
          <dgm:animOne val="branch"/>
          <dgm:animLvl val="lvl"/>
          <dgm:resizeHandles/>
        </dgm:presLayoutVars>
      </dgm:prSet>
      <dgm:spPr/>
    </dgm:pt>
    <dgm:pt modelId="{D7C479B9-E76F-416F-8455-8A0B2FE8B8AC}" type="pres">
      <dgm:prSet presAssocID="{3A3B03C7-B380-4D5A-8D4A-E17305466A46}" presName="vertOne" presStyleCnt="0"/>
      <dgm:spPr/>
    </dgm:pt>
    <dgm:pt modelId="{FAFF9E46-9C3E-4E48-8017-8469A45E0D66}" type="pres">
      <dgm:prSet presAssocID="{3A3B03C7-B380-4D5A-8D4A-E17305466A46}" presName="txOne" presStyleLbl="node0" presStyleIdx="0" presStyleCnt="2">
        <dgm:presLayoutVars>
          <dgm:chPref val="3"/>
        </dgm:presLayoutVars>
      </dgm:prSet>
      <dgm:spPr/>
    </dgm:pt>
    <dgm:pt modelId="{EEA3213D-4E5E-4AD2-94B0-CABD06B8EF6D}" type="pres">
      <dgm:prSet presAssocID="{3A3B03C7-B380-4D5A-8D4A-E17305466A46}" presName="parTransOne" presStyleCnt="0"/>
      <dgm:spPr/>
    </dgm:pt>
    <dgm:pt modelId="{B5204A3B-6F92-4164-A8FA-0CE39CCE4A79}" type="pres">
      <dgm:prSet presAssocID="{3A3B03C7-B380-4D5A-8D4A-E17305466A46}" presName="horzOne" presStyleCnt="0"/>
      <dgm:spPr/>
    </dgm:pt>
    <dgm:pt modelId="{656F7330-F4FC-4E9D-AADB-46297785541B}" type="pres">
      <dgm:prSet presAssocID="{BCC5E7A3-A330-4E59-823A-A9473599E69F}" presName="vertTwo" presStyleCnt="0"/>
      <dgm:spPr/>
    </dgm:pt>
    <dgm:pt modelId="{37000234-88C3-4982-8DDF-349F88F9515B}" type="pres">
      <dgm:prSet presAssocID="{BCC5E7A3-A330-4E59-823A-A9473599E69F}" presName="txTwo" presStyleLbl="node2" presStyleIdx="0" presStyleCnt="2">
        <dgm:presLayoutVars>
          <dgm:chPref val="3"/>
        </dgm:presLayoutVars>
      </dgm:prSet>
      <dgm:spPr/>
    </dgm:pt>
    <dgm:pt modelId="{925DDB46-FDE0-4479-A8C3-C762AEB163D0}" type="pres">
      <dgm:prSet presAssocID="{BCC5E7A3-A330-4E59-823A-A9473599E69F}" presName="horzTwo" presStyleCnt="0"/>
      <dgm:spPr/>
    </dgm:pt>
    <dgm:pt modelId="{0F471B92-B6B6-4607-9649-79CA3C3FE4DF}" type="pres">
      <dgm:prSet presAssocID="{831E2A99-11AE-463F-8800-D72F67EDA2DF}" presName="sibSpaceOne" presStyleCnt="0"/>
      <dgm:spPr/>
    </dgm:pt>
    <dgm:pt modelId="{5B55628D-C8E2-4799-BA27-CD8CEEB0CD17}" type="pres">
      <dgm:prSet presAssocID="{A540EA00-FE5F-40F6-A66B-3265142A1AD3}" presName="vertOne" presStyleCnt="0"/>
      <dgm:spPr/>
    </dgm:pt>
    <dgm:pt modelId="{1BBF8D82-D9FE-4C18-B481-E7CE89CDE6C2}" type="pres">
      <dgm:prSet presAssocID="{A540EA00-FE5F-40F6-A66B-3265142A1AD3}" presName="txOne" presStyleLbl="node0" presStyleIdx="1" presStyleCnt="2">
        <dgm:presLayoutVars>
          <dgm:chPref val="3"/>
        </dgm:presLayoutVars>
      </dgm:prSet>
      <dgm:spPr/>
    </dgm:pt>
    <dgm:pt modelId="{57457703-30B6-4577-A2B2-437F313468BC}" type="pres">
      <dgm:prSet presAssocID="{A540EA00-FE5F-40F6-A66B-3265142A1AD3}" presName="parTransOne" presStyleCnt="0"/>
      <dgm:spPr/>
    </dgm:pt>
    <dgm:pt modelId="{9ACAE08A-B08E-43BB-B7AD-0B2898166205}" type="pres">
      <dgm:prSet presAssocID="{A540EA00-FE5F-40F6-A66B-3265142A1AD3}" presName="horzOne" presStyleCnt="0"/>
      <dgm:spPr/>
    </dgm:pt>
    <dgm:pt modelId="{E95DFB0F-B319-4BAA-B28B-0A4B8C3AC08B}" type="pres">
      <dgm:prSet presAssocID="{4FFBDFD4-D8D5-4555-9477-01FDC93802D8}" presName="vertTwo" presStyleCnt="0"/>
      <dgm:spPr/>
    </dgm:pt>
    <dgm:pt modelId="{2998CA65-3C96-4B68-8D1D-38B69C2FF77D}" type="pres">
      <dgm:prSet presAssocID="{4FFBDFD4-D8D5-4555-9477-01FDC93802D8}" presName="txTwo" presStyleLbl="node2" presStyleIdx="1" presStyleCnt="2">
        <dgm:presLayoutVars>
          <dgm:chPref val="3"/>
        </dgm:presLayoutVars>
      </dgm:prSet>
      <dgm:spPr/>
    </dgm:pt>
    <dgm:pt modelId="{4CF19A86-FDF7-4E79-A953-96131613A4D2}" type="pres">
      <dgm:prSet presAssocID="{4FFBDFD4-D8D5-4555-9477-01FDC93802D8}" presName="horzTwo" presStyleCnt="0"/>
      <dgm:spPr/>
    </dgm:pt>
  </dgm:ptLst>
  <dgm:cxnLst>
    <dgm:cxn modelId="{85DB0A0D-2483-426D-99EB-CF9FD6CE9E32}" type="presOf" srcId="{4FFBDFD4-D8D5-4555-9477-01FDC93802D8}" destId="{2998CA65-3C96-4B68-8D1D-38B69C2FF77D}" srcOrd="0" destOrd="0" presId="urn:microsoft.com/office/officeart/2005/8/layout/hierarchy4"/>
    <dgm:cxn modelId="{63BB8113-E5D4-442B-AF71-7D85A82BC29A}" srcId="{A8E1C14B-D8D6-4AFF-97E2-996617216E07}" destId="{3A3B03C7-B380-4D5A-8D4A-E17305466A46}" srcOrd="0" destOrd="0" parTransId="{D0D0056D-F793-4B29-8060-C1830CC3544B}" sibTransId="{831E2A99-11AE-463F-8800-D72F67EDA2DF}"/>
    <dgm:cxn modelId="{AFEC001F-C67D-4F23-83B3-326BC5D7B38E}" type="presOf" srcId="{A8E1C14B-D8D6-4AFF-97E2-996617216E07}" destId="{F8101C00-0EBF-4EB3-971D-EAFACC3EA375}" srcOrd="0" destOrd="0" presId="urn:microsoft.com/office/officeart/2005/8/layout/hierarchy4"/>
    <dgm:cxn modelId="{BB2B10A2-DABD-4FB6-B7B4-E962FA002A40}" type="presOf" srcId="{BCC5E7A3-A330-4E59-823A-A9473599E69F}" destId="{37000234-88C3-4982-8DDF-349F88F9515B}" srcOrd="0" destOrd="0" presId="urn:microsoft.com/office/officeart/2005/8/layout/hierarchy4"/>
    <dgm:cxn modelId="{01044AC2-B9BB-41C2-81C1-EA75A22571B6}" type="presOf" srcId="{A540EA00-FE5F-40F6-A66B-3265142A1AD3}" destId="{1BBF8D82-D9FE-4C18-B481-E7CE89CDE6C2}" srcOrd="0" destOrd="0" presId="urn:microsoft.com/office/officeart/2005/8/layout/hierarchy4"/>
    <dgm:cxn modelId="{4428C9C7-559C-42F3-B9FE-821B682BEB77}" srcId="{A8E1C14B-D8D6-4AFF-97E2-996617216E07}" destId="{A540EA00-FE5F-40F6-A66B-3265142A1AD3}" srcOrd="1" destOrd="0" parTransId="{BA88DD51-2CB3-447F-87E6-1F63DFC51639}" sibTransId="{1F401151-1696-47FB-A309-200AFAB7AA8E}"/>
    <dgm:cxn modelId="{F33BCCE8-DDED-4837-9BCB-3A636EDBE503}" type="presOf" srcId="{3A3B03C7-B380-4D5A-8D4A-E17305466A46}" destId="{FAFF9E46-9C3E-4E48-8017-8469A45E0D66}" srcOrd="0" destOrd="0" presId="urn:microsoft.com/office/officeart/2005/8/layout/hierarchy4"/>
    <dgm:cxn modelId="{0B83BBEB-E0F5-4D9F-AC20-65DBFF8971B4}" srcId="{A540EA00-FE5F-40F6-A66B-3265142A1AD3}" destId="{4FFBDFD4-D8D5-4555-9477-01FDC93802D8}" srcOrd="0" destOrd="0" parTransId="{6ACF390D-FAA6-429E-910E-7B99C8D0FC87}" sibTransId="{1449996D-568B-44E2-BC3B-E60AE544A3ED}"/>
    <dgm:cxn modelId="{CD0421EE-D27C-40D3-BDED-1C809E82021C}" srcId="{3A3B03C7-B380-4D5A-8D4A-E17305466A46}" destId="{BCC5E7A3-A330-4E59-823A-A9473599E69F}" srcOrd="0" destOrd="0" parTransId="{C978C5B6-731C-4ADB-8DCE-5F428E750038}" sibTransId="{9F3393A5-2400-486B-BDB1-46E428835E8A}"/>
    <dgm:cxn modelId="{C2C3649D-02BC-47A4-BF79-F7C4E46D1977}" type="presParOf" srcId="{F8101C00-0EBF-4EB3-971D-EAFACC3EA375}" destId="{D7C479B9-E76F-416F-8455-8A0B2FE8B8AC}" srcOrd="0" destOrd="0" presId="urn:microsoft.com/office/officeart/2005/8/layout/hierarchy4"/>
    <dgm:cxn modelId="{C5DDFF24-DDEE-4D68-91D9-D32686793BA5}" type="presParOf" srcId="{D7C479B9-E76F-416F-8455-8A0B2FE8B8AC}" destId="{FAFF9E46-9C3E-4E48-8017-8469A45E0D66}" srcOrd="0" destOrd="0" presId="urn:microsoft.com/office/officeart/2005/8/layout/hierarchy4"/>
    <dgm:cxn modelId="{44A7340D-678E-4413-A935-63B783D84404}" type="presParOf" srcId="{D7C479B9-E76F-416F-8455-8A0B2FE8B8AC}" destId="{EEA3213D-4E5E-4AD2-94B0-CABD06B8EF6D}" srcOrd="1" destOrd="0" presId="urn:microsoft.com/office/officeart/2005/8/layout/hierarchy4"/>
    <dgm:cxn modelId="{4B2CB972-836D-4641-9156-5D6247BFE6A2}" type="presParOf" srcId="{D7C479B9-E76F-416F-8455-8A0B2FE8B8AC}" destId="{B5204A3B-6F92-4164-A8FA-0CE39CCE4A79}" srcOrd="2" destOrd="0" presId="urn:microsoft.com/office/officeart/2005/8/layout/hierarchy4"/>
    <dgm:cxn modelId="{0AEE5894-6891-406B-8D60-B23C481CADF5}" type="presParOf" srcId="{B5204A3B-6F92-4164-A8FA-0CE39CCE4A79}" destId="{656F7330-F4FC-4E9D-AADB-46297785541B}" srcOrd="0" destOrd="0" presId="urn:microsoft.com/office/officeart/2005/8/layout/hierarchy4"/>
    <dgm:cxn modelId="{ADC02147-1535-4338-BE96-49559BA51C16}" type="presParOf" srcId="{656F7330-F4FC-4E9D-AADB-46297785541B}" destId="{37000234-88C3-4982-8DDF-349F88F9515B}" srcOrd="0" destOrd="0" presId="urn:microsoft.com/office/officeart/2005/8/layout/hierarchy4"/>
    <dgm:cxn modelId="{75F9B731-759F-4CA8-9B84-B997C625DE20}" type="presParOf" srcId="{656F7330-F4FC-4E9D-AADB-46297785541B}" destId="{925DDB46-FDE0-4479-A8C3-C762AEB163D0}" srcOrd="1" destOrd="0" presId="urn:microsoft.com/office/officeart/2005/8/layout/hierarchy4"/>
    <dgm:cxn modelId="{81E073E3-370E-405C-9293-E63C21572425}" type="presParOf" srcId="{F8101C00-0EBF-4EB3-971D-EAFACC3EA375}" destId="{0F471B92-B6B6-4607-9649-79CA3C3FE4DF}" srcOrd="1" destOrd="0" presId="urn:microsoft.com/office/officeart/2005/8/layout/hierarchy4"/>
    <dgm:cxn modelId="{F55ABB8C-8286-49CF-A425-0B1692428FBB}" type="presParOf" srcId="{F8101C00-0EBF-4EB3-971D-EAFACC3EA375}" destId="{5B55628D-C8E2-4799-BA27-CD8CEEB0CD17}" srcOrd="2" destOrd="0" presId="urn:microsoft.com/office/officeart/2005/8/layout/hierarchy4"/>
    <dgm:cxn modelId="{39A011A2-2CB6-476C-9B5B-BCE84345A719}" type="presParOf" srcId="{5B55628D-C8E2-4799-BA27-CD8CEEB0CD17}" destId="{1BBF8D82-D9FE-4C18-B481-E7CE89CDE6C2}" srcOrd="0" destOrd="0" presId="urn:microsoft.com/office/officeart/2005/8/layout/hierarchy4"/>
    <dgm:cxn modelId="{2A20EF56-474F-4E79-AF93-6B69B48A0B82}" type="presParOf" srcId="{5B55628D-C8E2-4799-BA27-CD8CEEB0CD17}" destId="{57457703-30B6-4577-A2B2-437F313468BC}" srcOrd="1" destOrd="0" presId="urn:microsoft.com/office/officeart/2005/8/layout/hierarchy4"/>
    <dgm:cxn modelId="{CE20A151-10E9-417A-9FC3-C5B26FD9167A}" type="presParOf" srcId="{5B55628D-C8E2-4799-BA27-CD8CEEB0CD17}" destId="{9ACAE08A-B08E-43BB-B7AD-0B2898166205}" srcOrd="2" destOrd="0" presId="urn:microsoft.com/office/officeart/2005/8/layout/hierarchy4"/>
    <dgm:cxn modelId="{8C393967-F17A-4348-B38E-ED5650801A2C}" type="presParOf" srcId="{9ACAE08A-B08E-43BB-B7AD-0B2898166205}" destId="{E95DFB0F-B319-4BAA-B28B-0A4B8C3AC08B}" srcOrd="0" destOrd="0" presId="urn:microsoft.com/office/officeart/2005/8/layout/hierarchy4"/>
    <dgm:cxn modelId="{23145943-0F42-4361-9B33-6C5E6DD36586}" type="presParOf" srcId="{E95DFB0F-B319-4BAA-B28B-0A4B8C3AC08B}" destId="{2998CA65-3C96-4B68-8D1D-38B69C2FF77D}" srcOrd="0" destOrd="0" presId="urn:microsoft.com/office/officeart/2005/8/layout/hierarchy4"/>
    <dgm:cxn modelId="{BD297F32-45D2-447E-9202-BA84D6D5E846}" type="presParOf" srcId="{E95DFB0F-B319-4BAA-B28B-0A4B8C3AC08B}" destId="{4CF19A86-FDF7-4E79-A953-96131613A4D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B271-0EAE-458B-ABEA-2524DE0727DC}">
      <dsp:nvSpPr>
        <dsp:cNvPr id="0" name=""/>
        <dsp:cNvSpPr/>
      </dsp:nvSpPr>
      <dsp:spPr>
        <a:xfrm>
          <a:off x="0" y="1599"/>
          <a:ext cx="461261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47223-5ACB-467F-A71D-F3B8A1D30274}">
      <dsp:nvSpPr>
        <dsp:cNvPr id="0" name=""/>
        <dsp:cNvSpPr/>
      </dsp:nvSpPr>
      <dsp:spPr>
        <a:xfrm>
          <a:off x="0" y="1599"/>
          <a:ext cx="4612611" cy="109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dirty="0"/>
            <a:t>Αποτελείται από δύο στρώσεις σιδηρομαγνητικών υλικών και ανάμεσά τους άλλη μία στρώση από ένα μη μαγνητικό υλικό </a:t>
          </a:r>
          <a:endParaRPr lang="en-US" sz="1700" kern="1200" dirty="0"/>
        </a:p>
      </dsp:txBody>
      <dsp:txXfrm>
        <a:off x="0" y="1599"/>
        <a:ext cx="4612611" cy="1090698"/>
      </dsp:txXfrm>
    </dsp:sp>
    <dsp:sp modelId="{7B08CBBF-699D-4009-9482-50A90D5ABD1E}">
      <dsp:nvSpPr>
        <dsp:cNvPr id="0" name=""/>
        <dsp:cNvSpPr/>
      </dsp:nvSpPr>
      <dsp:spPr>
        <a:xfrm>
          <a:off x="0" y="1092298"/>
          <a:ext cx="461261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765F0-664A-482B-94D6-5AFEC1C86462}">
      <dsp:nvSpPr>
        <dsp:cNvPr id="0" name=""/>
        <dsp:cNvSpPr/>
      </dsp:nvSpPr>
      <dsp:spPr>
        <a:xfrm>
          <a:off x="0" y="1092298"/>
          <a:ext cx="4612611" cy="109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dirty="0"/>
            <a:t>Βασίζεται στις σκεδάσεις και το </a:t>
          </a:r>
          <a:r>
            <a:rPr lang="en-US" sz="1700" kern="1200" dirty="0"/>
            <a:t>spin</a:t>
          </a:r>
          <a:r>
            <a:rPr lang="el-GR" sz="1700" kern="1200" dirty="0"/>
            <a:t> των ηλεκτρονίων, ενώ αυτά περνούν από τη μία μαγνητική στρώση στην άλλη.</a:t>
          </a:r>
          <a:endParaRPr lang="en-US" sz="1700" kern="1200" dirty="0"/>
        </a:p>
      </dsp:txBody>
      <dsp:txXfrm>
        <a:off x="0" y="1092298"/>
        <a:ext cx="4612611" cy="1090698"/>
      </dsp:txXfrm>
    </dsp:sp>
    <dsp:sp modelId="{2FF36783-F086-4D5A-9A1F-5352F68C24CA}">
      <dsp:nvSpPr>
        <dsp:cNvPr id="0" name=""/>
        <dsp:cNvSpPr/>
      </dsp:nvSpPr>
      <dsp:spPr>
        <a:xfrm>
          <a:off x="0" y="2182996"/>
          <a:ext cx="461261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2A730-6094-4FCF-BC1B-EFD97265FA83}">
      <dsp:nvSpPr>
        <dsp:cNvPr id="0" name=""/>
        <dsp:cNvSpPr/>
      </dsp:nvSpPr>
      <dsp:spPr>
        <a:xfrm>
          <a:off x="0" y="2182996"/>
          <a:ext cx="4612611" cy="1090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l-GR" sz="1700" kern="1200" dirty="0"/>
            <a:t>Εφαρμογές: περιστροφικοί αισθητήρες, </a:t>
          </a:r>
          <a:r>
            <a:rPr lang="en-US" sz="1700" kern="1200" dirty="0"/>
            <a:t>ABS</a:t>
          </a:r>
          <a:r>
            <a:rPr lang="el-GR" sz="1700" kern="1200" dirty="0"/>
            <a:t>, </a:t>
          </a:r>
          <a:r>
            <a:rPr lang="en-US" sz="1700" kern="1200" dirty="0"/>
            <a:t>transmission sensor</a:t>
          </a:r>
          <a:r>
            <a:rPr lang="el-GR" sz="1700" kern="1200" dirty="0"/>
            <a:t> ( αισθητήρες μετάδοσης) </a:t>
          </a:r>
          <a:endParaRPr lang="en-US" sz="1700" kern="1200" dirty="0"/>
        </a:p>
      </dsp:txBody>
      <dsp:txXfrm>
        <a:off x="0" y="2182996"/>
        <a:ext cx="4612611" cy="1090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2236F-4564-48CC-B6C8-0A92ACB4070B}">
      <dsp:nvSpPr>
        <dsp:cNvPr id="0" name=""/>
        <dsp:cNvSpPr/>
      </dsp:nvSpPr>
      <dsp:spPr>
        <a:xfrm>
          <a:off x="417" y="1089904"/>
          <a:ext cx="2157533" cy="10787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dirty="0"/>
            <a:t>Αν η κατεύθυνση του </a:t>
          </a:r>
          <a:r>
            <a:rPr lang="en-US" sz="1500" kern="1200" dirty="0"/>
            <a:t>spin </a:t>
          </a:r>
          <a:r>
            <a:rPr lang="el-GR" sz="1500" kern="1200" dirty="0"/>
            <a:t>είναι:</a:t>
          </a:r>
        </a:p>
      </dsp:txBody>
      <dsp:txXfrm>
        <a:off x="32013" y="1121500"/>
        <a:ext cx="2094341" cy="1015574"/>
      </dsp:txXfrm>
    </dsp:sp>
    <dsp:sp modelId="{B742B633-856E-4C83-BB7F-014BEE4884D8}">
      <dsp:nvSpPr>
        <dsp:cNvPr id="0" name=""/>
        <dsp:cNvSpPr/>
      </dsp:nvSpPr>
      <dsp:spPr>
        <a:xfrm rot="18917611">
          <a:off x="1982316" y="1172384"/>
          <a:ext cx="1214280" cy="59589"/>
        </a:xfrm>
        <a:custGeom>
          <a:avLst/>
          <a:gdLst/>
          <a:ahLst/>
          <a:cxnLst/>
          <a:rect l="0" t="0" r="0" b="0"/>
          <a:pathLst>
            <a:path>
              <a:moveTo>
                <a:pt x="0" y="29794"/>
              </a:moveTo>
              <a:lnTo>
                <a:pt x="1214280" y="297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59099" y="1171822"/>
        <a:ext cx="60714" cy="60714"/>
      </dsp:txXfrm>
    </dsp:sp>
    <dsp:sp modelId="{58CE32FC-0133-43D9-BC5F-D1E404EAEFF4}">
      <dsp:nvSpPr>
        <dsp:cNvPr id="0" name=""/>
        <dsp:cNvSpPr/>
      </dsp:nvSpPr>
      <dsp:spPr>
        <a:xfrm>
          <a:off x="3020963" y="141824"/>
          <a:ext cx="2309250" cy="126649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dirty="0">
              <a:solidFill>
                <a:srgbClr val="202020"/>
              </a:solidFill>
              <a:effectLst/>
              <a:ea typeface="Times New Roman" panose="02020603050405020304" pitchFamily="18" charset="0"/>
            </a:rPr>
            <a:t>αντίθετη σε σχέση με την κατεύθυνση του μαγνητισμού η αλληλεπ</a:t>
          </a:r>
          <a:r>
            <a:rPr lang="el-GR" sz="1500" kern="1200" dirty="0">
              <a:solidFill>
                <a:srgbClr val="202020"/>
              </a:solidFill>
              <a:ea typeface="Times New Roman" panose="02020603050405020304" pitchFamily="18" charset="0"/>
            </a:rPr>
            <a:t>ίδραση είναι αδύναμη</a:t>
          </a:r>
          <a:endParaRPr lang="el-GR" sz="1500" kern="1200" dirty="0"/>
        </a:p>
      </dsp:txBody>
      <dsp:txXfrm>
        <a:off x="3058057" y="178918"/>
        <a:ext cx="2235062" cy="1192305"/>
      </dsp:txXfrm>
    </dsp:sp>
    <dsp:sp modelId="{4AAB5BFC-45C5-4049-849D-2EA59C59AE74}">
      <dsp:nvSpPr>
        <dsp:cNvPr id="0" name=""/>
        <dsp:cNvSpPr/>
      </dsp:nvSpPr>
      <dsp:spPr>
        <a:xfrm rot="2376491">
          <a:off x="2029365" y="1956569"/>
          <a:ext cx="1120182" cy="59589"/>
        </a:xfrm>
        <a:custGeom>
          <a:avLst/>
          <a:gdLst/>
          <a:ahLst/>
          <a:cxnLst/>
          <a:rect l="0" t="0" r="0" b="0"/>
          <a:pathLst>
            <a:path>
              <a:moveTo>
                <a:pt x="0" y="29794"/>
              </a:moveTo>
              <a:lnTo>
                <a:pt x="1120182" y="297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61452" y="1958360"/>
        <a:ext cx="56009" cy="56009"/>
      </dsp:txXfrm>
    </dsp:sp>
    <dsp:sp modelId="{4D2B69A3-215D-47A1-A998-2A5789B7CEDE}">
      <dsp:nvSpPr>
        <dsp:cNvPr id="0" name=""/>
        <dsp:cNvSpPr/>
      </dsp:nvSpPr>
      <dsp:spPr>
        <a:xfrm>
          <a:off x="3020963" y="1570133"/>
          <a:ext cx="2317535" cy="15466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l-GR" sz="1500" kern="1200" dirty="0">
              <a:solidFill>
                <a:srgbClr val="202020"/>
              </a:solidFill>
              <a:effectLst/>
              <a:ea typeface="Times New Roman" panose="02020603050405020304" pitchFamily="18" charset="0"/>
            </a:rPr>
            <a:t>παράλληλη σε σχέση με την κατεύθυνση του μαγνητισμού η αλληλεπ</a:t>
          </a:r>
          <a:r>
            <a:rPr lang="el-GR" sz="1500" kern="1200" dirty="0">
              <a:solidFill>
                <a:srgbClr val="202020"/>
              </a:solidFill>
              <a:ea typeface="Times New Roman" panose="02020603050405020304" pitchFamily="18" charset="0"/>
            </a:rPr>
            <a:t>ίδραση είναι ισχυρή</a:t>
          </a:r>
          <a:endParaRPr lang="el-GR" sz="1500" kern="1200" dirty="0"/>
        </a:p>
      </dsp:txBody>
      <dsp:txXfrm>
        <a:off x="3066262" y="1615432"/>
        <a:ext cx="2226937" cy="1456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F9E46-9C3E-4E48-8017-8469A45E0D66}">
      <dsp:nvSpPr>
        <dsp:cNvPr id="0" name=""/>
        <dsp:cNvSpPr/>
      </dsp:nvSpPr>
      <dsp:spPr>
        <a:xfrm>
          <a:off x="1551" y="808"/>
          <a:ext cx="2079943" cy="186025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Αποτελείται από μία πολύ λεπτή στρώση μόνωσης η οποία βρίσκεται ανάμεσα σε δύο στρώσεις σιδηρομαγνητικού υλικού. </a:t>
          </a:r>
          <a:endParaRPr lang="en-US" sz="1600" kern="1200" dirty="0"/>
        </a:p>
      </dsp:txBody>
      <dsp:txXfrm>
        <a:off x="56036" y="55293"/>
        <a:ext cx="1970973" cy="1751289"/>
      </dsp:txXfrm>
    </dsp:sp>
    <dsp:sp modelId="{37000234-88C3-4982-8DDF-349F88F9515B}">
      <dsp:nvSpPr>
        <dsp:cNvPr id="0" name=""/>
        <dsp:cNvSpPr/>
      </dsp:nvSpPr>
      <dsp:spPr>
        <a:xfrm>
          <a:off x="1551" y="1983344"/>
          <a:ext cx="2079943" cy="186025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Στη μία στρώση από τις δύο η κατεύθυνση μαγνητισμού</a:t>
          </a:r>
          <a14:m xmlns:a14="http://schemas.microsoft.com/office/drawing/2010/main">
            <m:oMath xmlns:m="http://schemas.openxmlformats.org/officeDocument/2006/math">
              <m:r>
                <a:rPr lang="el-GR" sz="1600" kern="1200" dirty="0" smtClean="0">
                  <a:latin typeface="Cambria Math" panose="02040503050406030204" pitchFamily="18" charset="0"/>
                </a:rPr>
                <m:t> </m:t>
              </m:r>
              <m:acc>
                <m:accPr>
                  <m:chr m:val="⃗"/>
                  <m:ctrlPr>
                    <a:rPr lang="en-US" sz="1600" i="1" kern="1200" dirty="0" smtClean="0">
                      <a:latin typeface="Cambria Math" panose="02040503050406030204" pitchFamily="18" charset="0"/>
                    </a:rPr>
                  </m:ctrlPr>
                </m:accPr>
                <m:e>
                  <m:r>
                    <a:rPr lang="en-US" sz="1600" kern="1200" dirty="0" smtClean="0">
                      <a:latin typeface="Cambria Math" panose="02040503050406030204" pitchFamily="18" charset="0"/>
                    </a:rPr>
                    <m:t>𝑀</m:t>
                  </m:r>
                </m:e>
              </m:acc>
              <m:r>
                <a:rPr lang="en-US" sz="1600" kern="1200" dirty="0" smtClean="0">
                  <a:latin typeface="Cambria Math" panose="02040503050406030204" pitchFamily="18" charset="0"/>
                </a:rPr>
                <m:t> </m:t>
              </m:r>
            </m:oMath>
          </a14:m>
          <a:r>
            <a:rPr lang="el-GR" sz="1600" kern="1200" dirty="0"/>
            <a:t>είναι σταθερή</a:t>
          </a:r>
          <a:r>
            <a:rPr lang="en-US" sz="1600" kern="1200" dirty="0"/>
            <a:t> </a:t>
          </a:r>
          <a:r>
            <a:rPr lang="el-GR" sz="1600" kern="1200" dirty="0"/>
            <a:t>και προκαθορισμένη, το λεγόμενο </a:t>
          </a:r>
          <a:r>
            <a:rPr lang="en-US" sz="1600" kern="1200" dirty="0"/>
            <a:t>pin layer </a:t>
          </a:r>
          <a:r>
            <a:rPr lang="el-GR" sz="1600" kern="1200" dirty="0"/>
            <a:t>     </a:t>
          </a:r>
          <a:endParaRPr lang="en-US" sz="1600" kern="1200" dirty="0"/>
        </a:p>
      </dsp:txBody>
      <dsp:txXfrm>
        <a:off x="56036" y="2037829"/>
        <a:ext cx="1970973" cy="1751289"/>
      </dsp:txXfrm>
    </dsp:sp>
    <dsp:sp modelId="{1BBF8D82-D9FE-4C18-B481-E7CE89CDE6C2}">
      <dsp:nvSpPr>
        <dsp:cNvPr id="0" name=""/>
        <dsp:cNvSpPr/>
      </dsp:nvSpPr>
      <dsp:spPr>
        <a:xfrm>
          <a:off x="2430925" y="808"/>
          <a:ext cx="2079943" cy="186025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 </a:t>
          </a:r>
          <a:r>
            <a:rPr lang="en-US" sz="1600" kern="1200" dirty="0"/>
            <a:t>Free layer </a:t>
          </a:r>
          <a:r>
            <a:rPr lang="el-GR" sz="1600" kern="1200" dirty="0"/>
            <a:t>είναι όταν η κατεύθυνση του </a:t>
          </a:r>
          <a14:m xmlns:a14="http://schemas.microsoft.com/office/drawing/2010/main">
            <m:oMath xmlns:m="http://schemas.openxmlformats.org/officeDocument/2006/math">
              <m:acc>
                <m:accPr>
                  <m:chr m:val="⃗"/>
                  <m:ctrlPr>
                    <a:rPr lang="en-US" sz="1600" i="1" kern="1200" dirty="0" smtClean="0">
                      <a:latin typeface="Cambria Math" panose="02040503050406030204" pitchFamily="18" charset="0"/>
                    </a:rPr>
                  </m:ctrlPr>
                </m:accPr>
                <m:e>
                  <m:r>
                    <a:rPr lang="en-US" sz="1600" kern="1200" dirty="0" smtClean="0">
                      <a:latin typeface="Cambria Math" panose="02040503050406030204" pitchFamily="18" charset="0"/>
                    </a:rPr>
                    <m:t>𝑀</m:t>
                  </m:r>
                </m:e>
              </m:acc>
            </m:oMath>
          </a14:m>
          <a:r>
            <a:rPr lang="el-GR" sz="1600" kern="1200" dirty="0"/>
            <a:t> επηρρεάζεται από εξωτερικά μαγνητικά πεδία </a:t>
          </a:r>
          <a:endParaRPr lang="en-US" sz="1600" kern="1200" dirty="0"/>
        </a:p>
      </dsp:txBody>
      <dsp:txXfrm>
        <a:off x="2485410" y="55293"/>
        <a:ext cx="1970973" cy="1751289"/>
      </dsp:txXfrm>
    </dsp:sp>
    <dsp:sp modelId="{2998CA65-3C96-4B68-8D1D-38B69C2FF77D}">
      <dsp:nvSpPr>
        <dsp:cNvPr id="0" name=""/>
        <dsp:cNvSpPr/>
      </dsp:nvSpPr>
      <dsp:spPr>
        <a:xfrm>
          <a:off x="2430925" y="1983344"/>
          <a:ext cx="2079943" cy="186025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Βρίσκει εφαρμογές κυρίως στα αυτοκίνητα </a:t>
          </a:r>
          <a:endParaRPr lang="en-US" sz="1600" kern="1200" dirty="0"/>
        </a:p>
      </dsp:txBody>
      <dsp:txXfrm>
        <a:off x="2485410" y="2037829"/>
        <a:ext cx="1970973" cy="17512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9:10:30.531"/>
    </inkml:context>
    <inkml:brush xml:id="br0">
      <inkml:brushProperty name="width" value="0.2" units="cm"/>
      <inkml:brushProperty name="height" value="0.2" units="cm"/>
      <inkml:brushProperty name="color" value="#FFFFFF"/>
    </inkml:brush>
  </inkml:definitions>
  <inkml:trace contextRef="#ctx0" brushRef="#br0">17 42 24575,'3'0'0,"2"-4"0,-1-4 0,-10-5 0,-17-3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09:10:30.531"/>
    </inkml:context>
    <inkml:brush xml:id="br0">
      <inkml:brushProperty name="width" value="0.2" units="cm"/>
      <inkml:brushProperty name="height" value="0.2" units="cm"/>
      <inkml:brushProperty name="color" value="#FFFFFF"/>
    </inkml:brush>
  </inkml:definitions>
  <inkml:trace contextRef="#ctx0" brushRef="#br0">17 42 24575,'3'0'0,"2"-4"0,-1-4 0,-10-5 0,-17-3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4347C-A07C-486C-A068-C1531BB2F484}" type="datetimeFigureOut">
              <a:rPr lang="el-GR" smtClean="0"/>
              <a:t>27/4/2025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13114-BA14-4A20-84EE-D37A9FF1878D}" type="slidenum">
              <a:rPr lang="el-GR" smtClean="0"/>
              <a:t>‹#›</a:t>
            </a:fld>
            <a:endParaRPr lang="el-GR"/>
          </a:p>
        </p:txBody>
      </p:sp>
    </p:spTree>
    <p:extLst>
      <p:ext uri="{BB962C8B-B14F-4D97-AF65-F5344CB8AC3E}">
        <p14:creationId xmlns:p14="http://schemas.microsoft.com/office/powerpoint/2010/main" val="2080497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5313114-BA14-4A20-84EE-D37A9FF1878D}" type="slidenum">
              <a:rPr lang="el-GR" smtClean="0"/>
              <a:t>1</a:t>
            </a:fld>
            <a:endParaRPr lang="el-GR"/>
          </a:p>
        </p:txBody>
      </p:sp>
    </p:spTree>
    <p:extLst>
      <p:ext uri="{BB962C8B-B14F-4D97-AF65-F5344CB8AC3E}">
        <p14:creationId xmlns:p14="http://schemas.microsoft.com/office/powerpoint/2010/main" val="410960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5313114-BA14-4A20-84EE-D37A9FF1878D}" type="slidenum">
              <a:rPr lang="el-GR" smtClean="0"/>
              <a:t>16</a:t>
            </a:fld>
            <a:endParaRPr lang="el-GR"/>
          </a:p>
        </p:txBody>
      </p:sp>
    </p:spTree>
    <p:extLst>
      <p:ext uri="{BB962C8B-B14F-4D97-AF65-F5344CB8AC3E}">
        <p14:creationId xmlns:p14="http://schemas.microsoft.com/office/powerpoint/2010/main" val="367575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33B2-E178-0695-F9CF-583CD7C05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CDDED-DBBB-2EAE-369C-BF51A9BFD2A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6172678-19D2-12F8-CE6C-D47400B1EAC7}"/>
              </a:ext>
            </a:extLst>
          </p:cNvPr>
          <p:cNvSpPr>
            <a:spLocks noGrp="1"/>
          </p:cNvSpPr>
          <p:nvPr>
            <p:ph type="body" idx="1"/>
          </p:nvPr>
        </p:nvSpPr>
        <p:spPr/>
        <p:txBody>
          <a:bodyPr/>
          <a:lstStyle/>
          <a:p>
            <a:endParaRPr lang="el-GR" dirty="0"/>
          </a:p>
        </p:txBody>
      </p:sp>
      <p:sp>
        <p:nvSpPr>
          <p:cNvPr id="4" name="Slide Number Placeholder 3">
            <a:extLst>
              <a:ext uri="{FF2B5EF4-FFF2-40B4-BE49-F238E27FC236}">
                <a16:creationId xmlns:a16="http://schemas.microsoft.com/office/drawing/2014/main" id="{B1BD31D9-F02E-E676-3C21-63906EE88D1D}"/>
              </a:ext>
            </a:extLst>
          </p:cNvPr>
          <p:cNvSpPr>
            <a:spLocks noGrp="1"/>
          </p:cNvSpPr>
          <p:nvPr>
            <p:ph type="sldNum" sz="quarter" idx="5"/>
          </p:nvPr>
        </p:nvSpPr>
        <p:spPr/>
        <p:txBody>
          <a:bodyPr/>
          <a:lstStyle/>
          <a:p>
            <a:fld id="{E5313114-BA14-4A20-84EE-D37A9FF1878D}" type="slidenum">
              <a:rPr lang="el-GR" smtClean="0"/>
              <a:t>29</a:t>
            </a:fld>
            <a:endParaRPr lang="el-GR"/>
          </a:p>
        </p:txBody>
      </p:sp>
    </p:spTree>
    <p:extLst>
      <p:ext uri="{BB962C8B-B14F-4D97-AF65-F5344CB8AC3E}">
        <p14:creationId xmlns:p14="http://schemas.microsoft.com/office/powerpoint/2010/main" val="361274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79475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103311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0971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234020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068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195950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723822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177637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241842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70322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4/27/2025</a:t>
            </a:fld>
            <a:endParaRPr lang="en-US" dirty="0"/>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94657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296966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18068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50012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4/27/2025</a:t>
            </a:fld>
            <a:endParaRPr lang="en-US" dirty="0"/>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31328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8181FB7-5DD2-4B2A-90C9-DC4623E125AD}" type="slidenum">
              <a:rPr lang="el-GR" smtClean="0"/>
              <a:t>‹#›</a:t>
            </a:fld>
            <a:endParaRPr lang="el-GR"/>
          </a:p>
        </p:txBody>
      </p:sp>
    </p:spTree>
    <p:extLst>
      <p:ext uri="{BB962C8B-B14F-4D97-AF65-F5344CB8AC3E}">
        <p14:creationId xmlns:p14="http://schemas.microsoft.com/office/powerpoint/2010/main" val="2835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8181FB7-5DD2-4B2A-90C9-DC4623E125AD}" type="slidenum">
              <a:rPr lang="el-GR" smtClean="0"/>
              <a:t>‹#›</a:t>
            </a:fld>
            <a:endParaRPr lang="el-GR"/>
          </a:p>
        </p:txBody>
      </p:sp>
    </p:spTree>
    <p:extLst>
      <p:ext uri="{BB962C8B-B14F-4D97-AF65-F5344CB8AC3E}">
        <p14:creationId xmlns:p14="http://schemas.microsoft.com/office/powerpoint/2010/main" val="369109333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7.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7.wdp"/><Relationship Id="rId4" Type="http://schemas.openxmlformats.org/officeDocument/2006/relationships/image" Target="../media/image14.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6.svg"/><Relationship Id="rId5" Type="http://schemas.openxmlformats.org/officeDocument/2006/relationships/diagramColors" Target="../diagrams/colors2.xml"/><Relationship Id="rId10" Type="http://schemas.openxmlformats.org/officeDocument/2006/relationships/image" Target="../media/image25.png"/><Relationship Id="rId4" Type="http://schemas.openxmlformats.org/officeDocument/2006/relationships/diagramQuickStyle" Target="../diagrams/quickStyle2.xml"/><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3.xml"/><Relationship Id="rId7" Type="http://schemas.openxmlformats.org/officeDocument/2006/relationships/diagramData" Target="../diagrams/data4.xml"/><Relationship Id="rId12" Type="http://schemas.microsoft.com/office/2007/relationships/hdphoto" Target="../media/hdphoto9.wdp"/><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9.png"/><Relationship Id="rId5" Type="http://schemas.openxmlformats.org/officeDocument/2006/relationships/diagramColors" Target="../diagrams/colors3.xml"/><Relationship Id="rId10"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0.wdp"/><Relationship Id="rId7" Type="http://schemas.openxmlformats.org/officeDocument/2006/relationships/image" Target="../media/image3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9" name="Straight Connector 28">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2"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3" name="Isosceles Triangle 32">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4"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5"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6" name="Isosceles Triangle 35">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7" name="Isosceles Triangle 36">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3" name="Subtitle 2">
            <a:extLst>
              <a:ext uri="{FF2B5EF4-FFF2-40B4-BE49-F238E27FC236}">
                <a16:creationId xmlns:a16="http://schemas.microsoft.com/office/drawing/2014/main" id="{47ED34FC-1266-24A8-3DF6-E22852287C68}"/>
              </a:ext>
            </a:extLst>
          </p:cNvPr>
          <p:cNvSpPr>
            <a:spLocks noGrp="1"/>
          </p:cNvSpPr>
          <p:nvPr>
            <p:ph type="subTitle" idx="1"/>
          </p:nvPr>
        </p:nvSpPr>
        <p:spPr>
          <a:xfrm>
            <a:off x="1130300" y="4050833"/>
            <a:ext cx="5825202" cy="1096899"/>
          </a:xfrm>
        </p:spPr>
        <p:txBody>
          <a:bodyPr>
            <a:normAutofit/>
          </a:bodyPr>
          <a:lstStyle/>
          <a:p>
            <a:r>
              <a:rPr lang="el-GR" dirty="0">
                <a:solidFill>
                  <a:schemeClr val="tx1"/>
                </a:solidFill>
              </a:rPr>
              <a:t>Ελένη Σταυρακάκη</a:t>
            </a:r>
            <a:endParaRPr lang="en-US" dirty="0">
              <a:solidFill>
                <a:schemeClr val="tx1"/>
              </a:solidFill>
            </a:endParaRPr>
          </a:p>
          <a:p>
            <a:r>
              <a:rPr lang="el-GR" dirty="0">
                <a:solidFill>
                  <a:schemeClr val="tx1"/>
                </a:solidFill>
              </a:rPr>
              <a:t>ΑΜ: 1116202300024</a:t>
            </a:r>
          </a:p>
        </p:txBody>
      </p:sp>
      <p:sp>
        <p:nvSpPr>
          <p:cNvPr id="2" name="Title 1">
            <a:extLst>
              <a:ext uri="{FF2B5EF4-FFF2-40B4-BE49-F238E27FC236}">
                <a16:creationId xmlns:a16="http://schemas.microsoft.com/office/drawing/2014/main" id="{6179C3B7-8FA2-64F8-11E7-B6ABFD524877}"/>
              </a:ext>
            </a:extLst>
          </p:cNvPr>
          <p:cNvSpPr>
            <a:spLocks noGrp="1"/>
          </p:cNvSpPr>
          <p:nvPr>
            <p:ph type="ctrTitle"/>
          </p:nvPr>
        </p:nvSpPr>
        <p:spPr>
          <a:xfrm>
            <a:off x="1130300" y="2404534"/>
            <a:ext cx="5825202" cy="1646302"/>
          </a:xfrm>
        </p:spPr>
        <p:txBody>
          <a:bodyPr>
            <a:normAutofit/>
          </a:bodyPr>
          <a:lstStyle/>
          <a:p>
            <a:pPr>
              <a:lnSpc>
                <a:spcPct val="90000"/>
              </a:lnSpc>
            </a:pPr>
            <a:r>
              <a:rPr lang="el-GR"/>
              <a:t>Μαγνητικοί</a:t>
            </a:r>
            <a:br>
              <a:rPr lang="el-GR"/>
            </a:br>
            <a:r>
              <a:rPr lang="el-GR"/>
              <a:t>αισθητήρες</a:t>
            </a:r>
          </a:p>
        </p:txBody>
      </p:sp>
    </p:spTree>
    <p:extLst>
      <p:ext uri="{BB962C8B-B14F-4D97-AF65-F5344CB8AC3E}">
        <p14:creationId xmlns:p14="http://schemas.microsoft.com/office/powerpoint/2010/main" val="37313765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FC9387-16A0-6D2B-BCD1-A9A21FC980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21" b="87931" l="5809" r="96680">
                        <a14:foregroundMark x1="11203" y1="75862" x2="6639" y2="74138"/>
                        <a14:foregroundMark x1="86021" y1="64968" x2="97095" y2="58621"/>
                        <a14:foregroundMark x1="11226" y1="55080" x2="9544" y2="62069"/>
                        <a14:backgroundMark x1="14523" y1="24138" x2="24481" y2="25862"/>
                        <a14:backgroundMark x1="24481" y1="25862" x2="31950" y2="24138"/>
                        <a14:backgroundMark x1="58506" y1="96552" x2="67220" y2="98276"/>
                        <a14:backgroundMark x1="67220" y1="98276" x2="74274" y2="96552"/>
                        <a14:backgroundMark x1="74274" y1="96552" x2="75519" y2="96552"/>
                        <a14:backgroundMark x1="58921" y1="93103" x2="80498" y2="96552"/>
                        <a14:backgroundMark x1="80498" y1="96552" x2="97925" y2="91379"/>
                        <a14:backgroundMark x1="58921" y1="91379" x2="51452" y2="91379"/>
                        <a14:backgroundMark x1="51452" y1="91379" x2="51452" y2="91379"/>
                        <a14:backgroundMark x1="51452" y1="91379" x2="65145" y2="93103"/>
                      </a14:backgroundRemoval>
                    </a14:imgEffect>
                  </a14:imgLayer>
                </a14:imgProps>
              </a:ext>
            </a:extLst>
          </a:blip>
          <a:stretch>
            <a:fillRect/>
          </a:stretch>
        </p:blipFill>
        <p:spPr>
          <a:xfrm>
            <a:off x="1913822" y="-286760"/>
            <a:ext cx="4753560" cy="1144010"/>
          </a:xfrm>
          <a:prstGeom prst="rect">
            <a:avLst/>
          </a:prstGeom>
        </p:spPr>
      </p:pic>
      <p:sp>
        <p:nvSpPr>
          <p:cNvPr id="9" name="Speech Bubble: Oval 8">
            <a:extLst>
              <a:ext uri="{FF2B5EF4-FFF2-40B4-BE49-F238E27FC236}">
                <a16:creationId xmlns:a16="http://schemas.microsoft.com/office/drawing/2014/main" id="{9435BE64-89B0-B1E6-8100-77197FD9912E}"/>
              </a:ext>
            </a:extLst>
          </p:cNvPr>
          <p:cNvSpPr/>
          <p:nvPr/>
        </p:nvSpPr>
        <p:spPr>
          <a:xfrm>
            <a:off x="-853441" y="2747010"/>
            <a:ext cx="511742" cy="495300"/>
          </a:xfrm>
          <a:prstGeom prst="wedgeEllipseCallout">
            <a:avLst>
              <a:gd name="adj1" fmla="val 13"/>
              <a:gd name="adj2" fmla="val 79423"/>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350" dirty="0">
                <a:ln w="0"/>
                <a:solidFill>
                  <a:schemeClr val="bg1"/>
                </a:solidFill>
                <a:effectLst>
                  <a:outerShdw blurRad="38100" dist="19050" dir="2700000" algn="tl" rotWithShape="0">
                    <a:schemeClr val="dk1">
                      <a:alpha val="40000"/>
                    </a:schemeClr>
                  </a:outerShdw>
                </a:effectLst>
              </a:rPr>
              <a:t>Ν</a:t>
            </a:r>
          </a:p>
        </p:txBody>
      </p:sp>
      <p:sp>
        <p:nvSpPr>
          <p:cNvPr id="10" name="Speech Bubble: Oval 9">
            <a:extLst>
              <a:ext uri="{FF2B5EF4-FFF2-40B4-BE49-F238E27FC236}">
                <a16:creationId xmlns:a16="http://schemas.microsoft.com/office/drawing/2014/main" id="{157C8ECE-E1FD-2CAD-EFA3-643D4FA94F2E}"/>
              </a:ext>
            </a:extLst>
          </p:cNvPr>
          <p:cNvSpPr/>
          <p:nvPr/>
        </p:nvSpPr>
        <p:spPr>
          <a:xfrm>
            <a:off x="-905579" y="3615691"/>
            <a:ext cx="511742" cy="495300"/>
          </a:xfrm>
          <a:prstGeom prst="wedgeEllipseCallout">
            <a:avLst>
              <a:gd name="adj1" fmla="val 14"/>
              <a:gd name="adj2" fmla="val -82115"/>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350" dirty="0">
                <a:ln w="0"/>
                <a:solidFill>
                  <a:schemeClr val="bg1"/>
                </a:solidFill>
                <a:effectLst>
                  <a:outerShdw blurRad="38100" dist="19050" dir="2700000" algn="tl" rotWithShape="0">
                    <a:schemeClr val="dk1">
                      <a:alpha val="40000"/>
                    </a:schemeClr>
                  </a:outerShdw>
                </a:effectLst>
              </a:rPr>
              <a:t>Ν</a:t>
            </a:r>
          </a:p>
        </p:txBody>
      </p:sp>
      <p:sp>
        <p:nvSpPr>
          <p:cNvPr id="11" name="Speech Bubble: Oval 10">
            <a:extLst>
              <a:ext uri="{FF2B5EF4-FFF2-40B4-BE49-F238E27FC236}">
                <a16:creationId xmlns:a16="http://schemas.microsoft.com/office/drawing/2014/main" id="{4A3ABED5-EFFD-B5B3-81AB-D03FF13CFE18}"/>
              </a:ext>
            </a:extLst>
          </p:cNvPr>
          <p:cNvSpPr/>
          <p:nvPr/>
        </p:nvSpPr>
        <p:spPr>
          <a:xfrm>
            <a:off x="9593579" y="2640330"/>
            <a:ext cx="511742" cy="495300"/>
          </a:xfrm>
          <a:prstGeom prst="wedgeEllipseCallout">
            <a:avLst>
              <a:gd name="adj1" fmla="val 1502"/>
              <a:gd name="adj2" fmla="val 70192"/>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ln w="0"/>
                <a:solidFill>
                  <a:schemeClr val="bg1"/>
                </a:solidFill>
                <a:effectLst>
                  <a:outerShdw blurRad="38100" dist="19050" dir="2700000" algn="tl" rotWithShape="0">
                    <a:schemeClr val="dk1">
                      <a:alpha val="40000"/>
                    </a:schemeClr>
                  </a:outerShdw>
                </a:effectLst>
              </a:rPr>
              <a:t>S</a:t>
            </a:r>
            <a:endParaRPr lang="el-GR" sz="1350" dirty="0">
              <a:ln w="0"/>
              <a:solidFill>
                <a:schemeClr val="bg1"/>
              </a:solidFill>
              <a:effectLst>
                <a:outerShdw blurRad="38100" dist="19050" dir="2700000" algn="tl" rotWithShape="0">
                  <a:schemeClr val="dk1">
                    <a:alpha val="40000"/>
                  </a:schemeClr>
                </a:outerShdw>
              </a:effectLst>
            </a:endParaRPr>
          </a:p>
        </p:txBody>
      </p:sp>
      <p:sp>
        <p:nvSpPr>
          <p:cNvPr id="12" name="Speech Bubble: Oval 11">
            <a:extLst>
              <a:ext uri="{FF2B5EF4-FFF2-40B4-BE49-F238E27FC236}">
                <a16:creationId xmlns:a16="http://schemas.microsoft.com/office/drawing/2014/main" id="{D68F53E2-714D-0F42-334B-9C3D5203714C}"/>
              </a:ext>
            </a:extLst>
          </p:cNvPr>
          <p:cNvSpPr/>
          <p:nvPr/>
        </p:nvSpPr>
        <p:spPr>
          <a:xfrm>
            <a:off x="9593579" y="3863341"/>
            <a:ext cx="511742" cy="495300"/>
          </a:xfrm>
          <a:prstGeom prst="wedgeEllipseCallout">
            <a:avLst>
              <a:gd name="adj1" fmla="val -5943"/>
              <a:gd name="adj2" fmla="val -82115"/>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ln w="0"/>
                <a:solidFill>
                  <a:schemeClr val="bg1"/>
                </a:solidFill>
                <a:effectLst>
                  <a:outerShdw blurRad="38100" dist="19050" dir="2700000" algn="tl" rotWithShape="0">
                    <a:schemeClr val="dk1">
                      <a:alpha val="40000"/>
                    </a:schemeClr>
                  </a:outerShdw>
                </a:effectLst>
              </a:rPr>
              <a:t>S</a:t>
            </a:r>
            <a:endParaRPr lang="el-GR" sz="1350" dirty="0">
              <a:ln w="0"/>
              <a:solidFill>
                <a:schemeClr val="bg1"/>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81A51B4F-D177-54EC-4B43-01B726A4D19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90" b="99061" l="2901" r="97583">
                        <a14:foregroundMark x1="92031" y1="40368" x2="91270" y2="70453"/>
                        <a14:foregroundMark x1="95541" y1="45509" x2="95421" y2="50190"/>
                        <a14:foregroundMark x1="97096" y1="46621" x2="97236" y2="54580"/>
                        <a14:foregroundMark x1="79993" y1="16481" x2="7655" y2="16901"/>
                        <a14:foregroundMark x1="7655" y1="16901" x2="7494" y2="16432"/>
                        <a14:foregroundMark x1="6044" y1="26291" x2="10556" y2="49296"/>
                        <a14:foregroundMark x1="10556" y1="49296" x2="22321" y2="76526"/>
                        <a14:foregroundMark x1="22321" y1="76526" x2="35939" y2="84977"/>
                        <a14:foregroundMark x1="35939" y1="84977" x2="47301" y2="82629"/>
                        <a14:foregroundMark x1="47301" y1="82629" x2="48993" y2="83568"/>
                        <a14:foregroundMark x1="46737" y1="85915" x2="9750" y2="75117"/>
                        <a14:foregroundMark x1="9750" y1="75117" x2="2981" y2="48826"/>
                        <a14:foregroundMark x1="2981" y1="48826" x2="3465" y2="34272"/>
                        <a14:foregroundMark x1="2901" y1="70892" x2="36422" y2="99061"/>
                        <a14:foregroundMark x1="36422" y1="99061" x2="67365" y2="88732"/>
                        <a14:foregroundMark x1="67365" y1="88732" x2="74134" y2="91549"/>
                        <a14:foregroundMark x1="74134" y1="91549" x2="79049" y2="88263"/>
                        <a14:foregroundMark x1="79049" y1="88263" x2="85657" y2="91080"/>
                        <a14:backgroundMark x1="92587" y1="14085" x2="95165" y2="23474"/>
                        <a14:backgroundMark x1="95165" y1="31925" x2="95165" y2="31925"/>
                        <a14:backgroundMark x1="95165" y1="31925" x2="96213" y2="37089"/>
                        <a14:backgroundMark x1="96213" y1="37089" x2="97985" y2="37089"/>
                        <a14:backgroundMark x1="97985" y1="37089" x2="95326" y2="38967"/>
                        <a14:backgroundMark x1="95326" y1="38967" x2="95649" y2="45070"/>
                        <a14:backgroundMark x1="97824" y1="23944" x2="95810" y2="30516"/>
                        <a14:backgroundMark x1="95810" y1="30516" x2="84126" y2="3756"/>
                        <a14:backgroundMark x1="84126" y1="3756" x2="78243" y2="5164"/>
                        <a14:backgroundMark x1="78243" y1="5164" x2="92184" y2="21596"/>
                        <a14:backgroundMark x1="92184" y1="21596" x2="91700" y2="29577"/>
                        <a14:backgroundMark x1="91700" y1="29577" x2="92425" y2="39437"/>
                        <a14:backgroundMark x1="87752" y1="92958" x2="95729" y2="80282"/>
                        <a14:backgroundMark x1="95729" y1="80282" x2="95326" y2="79343"/>
                        <a14:backgroundMark x1="95326" y1="79343" x2="96293" y2="63850"/>
                        <a14:backgroundMark x1="96293" y1="63850" x2="98711" y2="65728"/>
                        <a14:backgroundMark x1="98711" y1="65728" x2="95165" y2="64319"/>
                        <a14:backgroundMark x1="95165" y1="64319" x2="97744" y2="61972"/>
                        <a14:backgroundMark x1="97744" y1="61972" x2="95085" y2="77465"/>
                        <a14:backgroundMark x1="95085" y1="77465" x2="90894" y2="79343"/>
                        <a14:backgroundMark x1="97744" y1="61972" x2="95085" y2="56808"/>
                      </a14:backgroundRemoval>
                    </a14:imgEffect>
                  </a14:imgLayer>
                </a14:imgProps>
              </a:ext>
            </a:extLst>
          </a:blip>
          <a:stretch>
            <a:fillRect/>
          </a:stretch>
        </p:blipFill>
        <p:spPr>
          <a:xfrm>
            <a:off x="789974" y="3043686"/>
            <a:ext cx="6665337" cy="1144010"/>
          </a:xfrm>
          <a:prstGeom prst="rect">
            <a:avLst/>
          </a:prstGeom>
        </p:spPr>
      </p:pic>
      <p:pic>
        <p:nvPicPr>
          <p:cNvPr id="21" name="Picture 20">
            <a:extLst>
              <a:ext uri="{FF2B5EF4-FFF2-40B4-BE49-F238E27FC236}">
                <a16:creationId xmlns:a16="http://schemas.microsoft.com/office/drawing/2014/main" id="{7EF277B0-F419-435F-4287-2ED0C0D33AF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60" b="89163" l="2000" r="94692">
                        <a14:foregroundMark x1="2000" y1="24138" x2="9154" y2="34975"/>
                        <a14:foregroundMark x1="90615" y1="61576" x2="94615" y2="63054"/>
                        <a14:foregroundMark x1="94615" y1="63054" x2="94692" y2="63547"/>
                      </a14:backgroundRemoval>
                    </a14:imgEffect>
                  </a14:imgLayer>
                </a14:imgProps>
              </a:ext>
            </a:extLst>
          </a:blip>
          <a:stretch>
            <a:fillRect/>
          </a:stretch>
        </p:blipFill>
        <p:spPr>
          <a:xfrm>
            <a:off x="1913822" y="3519891"/>
            <a:ext cx="2495378" cy="389663"/>
          </a:xfrm>
          <a:prstGeom prst="rect">
            <a:avLst/>
          </a:prstGeom>
        </p:spPr>
      </p:pic>
      <p:pic>
        <p:nvPicPr>
          <p:cNvPr id="23" name="Picture 22">
            <a:extLst>
              <a:ext uri="{FF2B5EF4-FFF2-40B4-BE49-F238E27FC236}">
                <a16:creationId xmlns:a16="http://schemas.microsoft.com/office/drawing/2014/main" id="{AC2CFDAA-B997-9E45-D3D5-76DFEA40CD81}"/>
              </a:ext>
            </a:extLst>
          </p:cNvPr>
          <p:cNvPicPr>
            <a:picLocks noChangeAspect="1"/>
          </p:cNvPicPr>
          <p:nvPr/>
        </p:nvPicPr>
        <p:blipFill>
          <a:blip r:embed="rId8">
            <a:extLst>
              <a:ext uri="{BEBA8EAE-BF5A-486C-A8C5-ECC9F3942E4B}">
                <a14:imgProps xmlns:a14="http://schemas.microsoft.com/office/drawing/2010/main">
                  <a14:imgLayer r:embed="rId7">
                    <a14:imgEffect>
                      <a14:backgroundRemoval t="9360" b="89163" l="3846" r="96769">
                        <a14:foregroundMark x1="11000" y1="28079" x2="3923" y2="23645"/>
                        <a14:foregroundMark x1="96769" y1="79310" x2="95615" y2="75862"/>
                        <a14:foregroundMark x1="95615" y1="75862" x2="86154" y2="70936"/>
                      </a14:backgroundRemoval>
                    </a14:imgEffect>
                  </a14:imgLayer>
                </a14:imgProps>
              </a:ext>
            </a:extLst>
          </a:blip>
          <a:stretch>
            <a:fillRect/>
          </a:stretch>
        </p:blipFill>
        <p:spPr>
          <a:xfrm flipH="1" flipV="1">
            <a:off x="3924299" y="3322310"/>
            <a:ext cx="2495382" cy="389663"/>
          </a:xfrm>
          <a:prstGeom prst="rect">
            <a:avLst/>
          </a:prstGeom>
        </p:spPr>
      </p:pic>
    </p:spTree>
    <p:extLst>
      <p:ext uri="{BB962C8B-B14F-4D97-AF65-F5344CB8AC3E}">
        <p14:creationId xmlns:p14="http://schemas.microsoft.com/office/powerpoint/2010/main" val="273954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A46C2-E2CC-D3B9-F03D-DEE063840C3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FCBF30D-AB4D-44DA-0B78-43EDA6C79F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21" b="87931" l="5809" r="96680">
                        <a14:foregroundMark x1="11203" y1="75862" x2="6639" y2="74138"/>
                        <a14:foregroundMark x1="86021" y1="64968" x2="97095" y2="58621"/>
                        <a14:foregroundMark x1="11226" y1="55080" x2="9544" y2="62069"/>
                        <a14:backgroundMark x1="14523" y1="24138" x2="24481" y2="25862"/>
                        <a14:backgroundMark x1="24481" y1="25862" x2="31950" y2="24138"/>
                        <a14:backgroundMark x1="58506" y1="96552" x2="67220" y2="98276"/>
                        <a14:backgroundMark x1="67220" y1="98276" x2="74274" y2="96552"/>
                        <a14:backgroundMark x1="74274" y1="96552" x2="75519" y2="96552"/>
                        <a14:backgroundMark x1="58921" y1="93103" x2="80498" y2="96552"/>
                        <a14:backgroundMark x1="80498" y1="96552" x2="97925" y2="91379"/>
                        <a14:backgroundMark x1="58921" y1="91379" x2="51452" y2="91379"/>
                        <a14:backgroundMark x1="51452" y1="91379" x2="51452" y2="91379"/>
                        <a14:backgroundMark x1="51452" y1="91379" x2="65145" y2="93103"/>
                      </a14:backgroundRemoval>
                    </a14:imgEffect>
                  </a14:imgLayer>
                </a14:imgProps>
              </a:ext>
            </a:extLst>
          </a:blip>
          <a:stretch>
            <a:fillRect/>
          </a:stretch>
        </p:blipFill>
        <p:spPr>
          <a:xfrm>
            <a:off x="1671293" y="1695084"/>
            <a:ext cx="4753560" cy="1144010"/>
          </a:xfrm>
          <a:prstGeom prst="rect">
            <a:avLst/>
          </a:prstGeom>
        </p:spPr>
      </p:pic>
      <p:pic>
        <p:nvPicPr>
          <p:cNvPr id="19" name="Picture 18">
            <a:extLst>
              <a:ext uri="{FF2B5EF4-FFF2-40B4-BE49-F238E27FC236}">
                <a16:creationId xmlns:a16="http://schemas.microsoft.com/office/drawing/2014/main" id="{DEA90BE2-5CD0-3A15-9367-6C793A77CDE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90" b="99061" l="2901" r="97583">
                        <a14:foregroundMark x1="92031" y1="40368" x2="91270" y2="70453"/>
                        <a14:foregroundMark x1="95541" y1="45509" x2="95421" y2="50190"/>
                        <a14:foregroundMark x1="97096" y1="46621" x2="97236" y2="54580"/>
                        <a14:foregroundMark x1="79993" y1="16481" x2="7655" y2="16901"/>
                        <a14:foregroundMark x1="7655" y1="16901" x2="7494" y2="16432"/>
                        <a14:foregroundMark x1="6044" y1="26291" x2="10556" y2="49296"/>
                        <a14:foregroundMark x1="10556" y1="49296" x2="22321" y2="76526"/>
                        <a14:foregroundMark x1="22321" y1="76526" x2="35939" y2="84977"/>
                        <a14:foregroundMark x1="35939" y1="84977" x2="47301" y2="82629"/>
                        <a14:foregroundMark x1="47301" y1="82629" x2="48993" y2="83568"/>
                        <a14:foregroundMark x1="46737" y1="85915" x2="9750" y2="75117"/>
                        <a14:foregroundMark x1="9750" y1="75117" x2="2981" y2="48826"/>
                        <a14:foregroundMark x1="2981" y1="48826" x2="3465" y2="34272"/>
                        <a14:foregroundMark x1="2901" y1="70892" x2="36422" y2="99061"/>
                        <a14:foregroundMark x1="36422" y1="99061" x2="67365" y2="88732"/>
                        <a14:foregroundMark x1="67365" y1="88732" x2="74134" y2="91549"/>
                        <a14:foregroundMark x1="74134" y1="91549" x2="79049" y2="88263"/>
                        <a14:foregroundMark x1="79049" y1="88263" x2="85657" y2="91080"/>
                        <a14:backgroundMark x1="92587" y1="14085" x2="95165" y2="23474"/>
                        <a14:backgroundMark x1="95165" y1="31925" x2="95165" y2="31925"/>
                        <a14:backgroundMark x1="95165" y1="31925" x2="96213" y2="37089"/>
                        <a14:backgroundMark x1="96213" y1="37089" x2="97985" y2="37089"/>
                        <a14:backgroundMark x1="97985" y1="37089" x2="95326" y2="38967"/>
                        <a14:backgroundMark x1="95326" y1="38967" x2="95649" y2="45070"/>
                        <a14:backgroundMark x1="97824" y1="23944" x2="95810" y2="30516"/>
                        <a14:backgroundMark x1="95810" y1="30516" x2="84126" y2="3756"/>
                        <a14:backgroundMark x1="84126" y1="3756" x2="78243" y2="5164"/>
                        <a14:backgroundMark x1="78243" y1="5164" x2="92184" y2="21596"/>
                        <a14:backgroundMark x1="92184" y1="21596" x2="91700" y2="29577"/>
                        <a14:backgroundMark x1="91700" y1="29577" x2="92425" y2="39437"/>
                        <a14:backgroundMark x1="87752" y1="92958" x2="95729" y2="80282"/>
                        <a14:backgroundMark x1="95729" y1="80282" x2="95326" y2="79343"/>
                        <a14:backgroundMark x1="95326" y1="79343" x2="96293" y2="63850"/>
                        <a14:backgroundMark x1="96293" y1="63850" x2="98711" y2="65728"/>
                        <a14:backgroundMark x1="98711" y1="65728" x2="95165" y2="64319"/>
                        <a14:backgroundMark x1="95165" y1="64319" x2="97744" y2="61972"/>
                        <a14:backgroundMark x1="97744" y1="61972" x2="95085" y2="77465"/>
                        <a14:backgroundMark x1="95085" y1="77465" x2="90894" y2="79343"/>
                        <a14:backgroundMark x1="97744" y1="61972" x2="95085" y2="56808"/>
                      </a14:backgroundRemoval>
                    </a14:imgEffect>
                  </a14:imgLayer>
                </a14:imgProps>
              </a:ext>
            </a:extLst>
          </a:blip>
          <a:stretch>
            <a:fillRect/>
          </a:stretch>
        </p:blipFill>
        <p:spPr>
          <a:xfrm>
            <a:off x="789974" y="3043686"/>
            <a:ext cx="6665337" cy="1144010"/>
          </a:xfrm>
          <a:prstGeom prst="rect">
            <a:avLst/>
          </a:prstGeom>
        </p:spPr>
      </p:pic>
      <p:pic>
        <p:nvPicPr>
          <p:cNvPr id="21" name="Picture 20">
            <a:extLst>
              <a:ext uri="{FF2B5EF4-FFF2-40B4-BE49-F238E27FC236}">
                <a16:creationId xmlns:a16="http://schemas.microsoft.com/office/drawing/2014/main" id="{AF6739E3-0234-4B24-685E-DAFBD4101EA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60" b="89163" l="2000" r="94692">
                        <a14:foregroundMark x1="2000" y1="24138" x2="9154" y2="34975"/>
                        <a14:foregroundMark x1="90615" y1="61576" x2="94615" y2="63054"/>
                        <a14:foregroundMark x1="94615" y1="63054" x2="94692" y2="63547"/>
                      </a14:backgroundRemoval>
                    </a14:imgEffect>
                  </a14:imgLayer>
                </a14:imgProps>
              </a:ext>
            </a:extLst>
          </a:blip>
          <a:stretch>
            <a:fillRect/>
          </a:stretch>
        </p:blipFill>
        <p:spPr>
          <a:xfrm rot="21370128">
            <a:off x="1924052" y="3489719"/>
            <a:ext cx="2495378" cy="389663"/>
          </a:xfrm>
          <a:prstGeom prst="rect">
            <a:avLst/>
          </a:prstGeom>
        </p:spPr>
      </p:pic>
      <p:pic>
        <p:nvPicPr>
          <p:cNvPr id="23" name="Picture 22">
            <a:extLst>
              <a:ext uri="{FF2B5EF4-FFF2-40B4-BE49-F238E27FC236}">
                <a16:creationId xmlns:a16="http://schemas.microsoft.com/office/drawing/2014/main" id="{DC444852-6E13-CD04-D153-6C776BD9271F}"/>
              </a:ext>
            </a:extLst>
          </p:cNvPr>
          <p:cNvPicPr>
            <a:picLocks noChangeAspect="1"/>
          </p:cNvPicPr>
          <p:nvPr/>
        </p:nvPicPr>
        <p:blipFill>
          <a:blip r:embed="rId8">
            <a:extLst>
              <a:ext uri="{BEBA8EAE-BF5A-486C-A8C5-ECC9F3942E4B}">
                <a14:imgProps xmlns:a14="http://schemas.microsoft.com/office/drawing/2010/main">
                  <a14:imgLayer r:embed="rId7">
                    <a14:imgEffect>
                      <a14:backgroundRemoval t="9360" b="89163" l="3846" r="96769">
                        <a14:foregroundMark x1="11000" y1="28079" x2="3923" y2="23645"/>
                        <a14:foregroundMark x1="96769" y1="79310" x2="95615" y2="75862"/>
                        <a14:foregroundMark x1="95615" y1="75862" x2="86154" y2="70936"/>
                      </a14:backgroundRemoval>
                    </a14:imgEffect>
                  </a14:imgLayer>
                </a14:imgProps>
              </a:ext>
            </a:extLst>
          </a:blip>
          <a:stretch>
            <a:fillRect/>
          </a:stretch>
        </p:blipFill>
        <p:spPr>
          <a:xfrm rot="21276273" flipH="1" flipV="1">
            <a:off x="3916679" y="3433915"/>
            <a:ext cx="2495382" cy="389663"/>
          </a:xfrm>
          <a:prstGeom prst="rect">
            <a:avLst/>
          </a:prstGeom>
        </p:spPr>
      </p:pic>
      <p:sp>
        <p:nvSpPr>
          <p:cNvPr id="9" name="Speech Bubble: Oval 8">
            <a:extLst>
              <a:ext uri="{FF2B5EF4-FFF2-40B4-BE49-F238E27FC236}">
                <a16:creationId xmlns:a16="http://schemas.microsoft.com/office/drawing/2014/main" id="{30109FCA-0364-1188-221E-9AD8F5DB2CB1}"/>
              </a:ext>
            </a:extLst>
          </p:cNvPr>
          <p:cNvSpPr/>
          <p:nvPr/>
        </p:nvSpPr>
        <p:spPr>
          <a:xfrm>
            <a:off x="3888871" y="2803108"/>
            <a:ext cx="511742" cy="495300"/>
          </a:xfrm>
          <a:prstGeom prst="wedgeEllipseCallout">
            <a:avLst>
              <a:gd name="adj1" fmla="val 13"/>
              <a:gd name="adj2" fmla="val 122500"/>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350" dirty="0">
                <a:ln w="0"/>
                <a:solidFill>
                  <a:schemeClr val="bg1"/>
                </a:solidFill>
                <a:effectLst>
                  <a:outerShdw blurRad="38100" dist="19050" dir="2700000" algn="tl" rotWithShape="0">
                    <a:schemeClr val="dk1">
                      <a:alpha val="40000"/>
                    </a:schemeClr>
                  </a:outerShdw>
                </a:effectLst>
              </a:rPr>
              <a:t>Ν</a:t>
            </a:r>
          </a:p>
        </p:txBody>
      </p:sp>
      <p:sp>
        <p:nvSpPr>
          <p:cNvPr id="10" name="Speech Bubble: Oval 9">
            <a:extLst>
              <a:ext uri="{FF2B5EF4-FFF2-40B4-BE49-F238E27FC236}">
                <a16:creationId xmlns:a16="http://schemas.microsoft.com/office/drawing/2014/main" id="{FB6283D8-CD3C-FF9A-42CE-ED6C30CABF47}"/>
              </a:ext>
            </a:extLst>
          </p:cNvPr>
          <p:cNvSpPr/>
          <p:nvPr/>
        </p:nvSpPr>
        <p:spPr>
          <a:xfrm>
            <a:off x="662920" y="3863341"/>
            <a:ext cx="511742" cy="495300"/>
          </a:xfrm>
          <a:prstGeom prst="wedgeEllipseCallout">
            <a:avLst>
              <a:gd name="adj1" fmla="val 14"/>
              <a:gd name="adj2" fmla="val -82115"/>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l-GR" sz="1350" dirty="0">
                <a:ln w="0"/>
                <a:solidFill>
                  <a:schemeClr val="bg1"/>
                </a:solidFill>
                <a:effectLst>
                  <a:outerShdw blurRad="38100" dist="19050" dir="2700000" algn="tl" rotWithShape="0">
                    <a:schemeClr val="dk1">
                      <a:alpha val="40000"/>
                    </a:schemeClr>
                  </a:outerShdw>
                </a:effectLst>
              </a:rPr>
              <a:t>Ν</a:t>
            </a:r>
          </a:p>
        </p:txBody>
      </p:sp>
      <p:sp>
        <p:nvSpPr>
          <p:cNvPr id="11" name="Speech Bubble: Oval 10">
            <a:extLst>
              <a:ext uri="{FF2B5EF4-FFF2-40B4-BE49-F238E27FC236}">
                <a16:creationId xmlns:a16="http://schemas.microsoft.com/office/drawing/2014/main" id="{EF86A4C1-2F40-48ED-4F0B-ECF50CA5FEC0}"/>
              </a:ext>
            </a:extLst>
          </p:cNvPr>
          <p:cNvSpPr/>
          <p:nvPr/>
        </p:nvSpPr>
        <p:spPr>
          <a:xfrm>
            <a:off x="6880860" y="2917955"/>
            <a:ext cx="511742" cy="495300"/>
          </a:xfrm>
          <a:prstGeom prst="wedgeEllipseCallout">
            <a:avLst>
              <a:gd name="adj1" fmla="val 1502"/>
              <a:gd name="adj2" fmla="val 90192"/>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ln w="0"/>
                <a:solidFill>
                  <a:schemeClr val="bg1"/>
                </a:solidFill>
                <a:effectLst>
                  <a:outerShdw blurRad="38100" dist="19050" dir="2700000" algn="tl" rotWithShape="0">
                    <a:schemeClr val="dk1">
                      <a:alpha val="40000"/>
                    </a:schemeClr>
                  </a:outerShdw>
                </a:effectLst>
              </a:rPr>
              <a:t>S</a:t>
            </a:r>
            <a:endParaRPr lang="el-GR" sz="1350" dirty="0">
              <a:ln w="0"/>
              <a:solidFill>
                <a:schemeClr val="bg1"/>
              </a:solidFill>
              <a:effectLst>
                <a:outerShdw blurRad="38100" dist="19050" dir="2700000" algn="tl" rotWithShape="0">
                  <a:schemeClr val="dk1">
                    <a:alpha val="40000"/>
                  </a:schemeClr>
                </a:outerShdw>
              </a:effectLst>
            </a:endParaRPr>
          </a:p>
        </p:txBody>
      </p:sp>
      <p:sp>
        <p:nvSpPr>
          <p:cNvPr id="12" name="Speech Bubble: Oval 11">
            <a:extLst>
              <a:ext uri="{FF2B5EF4-FFF2-40B4-BE49-F238E27FC236}">
                <a16:creationId xmlns:a16="http://schemas.microsoft.com/office/drawing/2014/main" id="{E91D4E92-F4C7-F2E2-8312-CD8EDD42A564}"/>
              </a:ext>
            </a:extLst>
          </p:cNvPr>
          <p:cNvSpPr/>
          <p:nvPr/>
        </p:nvSpPr>
        <p:spPr>
          <a:xfrm>
            <a:off x="3778861" y="4017899"/>
            <a:ext cx="511742" cy="495300"/>
          </a:xfrm>
          <a:prstGeom prst="wedgeEllipseCallout">
            <a:avLst>
              <a:gd name="adj1" fmla="val -20833"/>
              <a:gd name="adj2" fmla="val -120576"/>
            </a:avLst>
          </a:prstGeom>
          <a:solidFill>
            <a:srgbClr val="0070C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50" dirty="0">
                <a:ln w="0"/>
                <a:solidFill>
                  <a:schemeClr val="bg1"/>
                </a:solidFill>
                <a:effectLst>
                  <a:outerShdw blurRad="38100" dist="19050" dir="2700000" algn="tl" rotWithShape="0">
                    <a:schemeClr val="dk1">
                      <a:alpha val="40000"/>
                    </a:schemeClr>
                  </a:outerShdw>
                </a:effectLst>
              </a:rPr>
              <a:t>S</a:t>
            </a:r>
            <a:endParaRPr lang="el-GR" sz="1350" dirty="0">
              <a:ln w="0"/>
              <a:solidFill>
                <a:schemeClr val="bg1"/>
              </a:solidFill>
              <a:effectLst>
                <a:outerShdw blurRad="38100" dist="19050" dir="2700000" algn="tl" rotWithShape="0">
                  <a:schemeClr val="dk1">
                    <a:alpha val="40000"/>
                  </a:schemeClr>
                </a:outerShdw>
              </a:effectLst>
            </a:endParaRPr>
          </a:p>
        </p:txBody>
      </p:sp>
      <p:pic>
        <p:nvPicPr>
          <p:cNvPr id="2" name="Picture 1">
            <a:extLst>
              <a:ext uri="{FF2B5EF4-FFF2-40B4-BE49-F238E27FC236}">
                <a16:creationId xmlns:a16="http://schemas.microsoft.com/office/drawing/2014/main" id="{87B34314-9FBD-D948-D703-AE2AF1A58D63}"/>
              </a:ext>
            </a:extLst>
          </p:cNvPr>
          <p:cNvPicPr>
            <a:picLocks noChangeAspect="1"/>
          </p:cNvPicPr>
          <p:nvPr/>
        </p:nvPicPr>
        <p:blipFill>
          <a:blip r:embed="rId9"/>
          <a:stretch>
            <a:fillRect/>
          </a:stretch>
        </p:blipFill>
        <p:spPr>
          <a:xfrm>
            <a:off x="-3574848" y="4406520"/>
            <a:ext cx="3153742" cy="2219800"/>
          </a:xfrm>
          <a:prstGeom prst="rect">
            <a:avLst/>
          </a:prstGeom>
        </p:spPr>
      </p:pic>
    </p:spTree>
    <p:extLst>
      <p:ext uri="{BB962C8B-B14F-4D97-AF65-F5344CB8AC3E}">
        <p14:creationId xmlns:p14="http://schemas.microsoft.com/office/powerpoint/2010/main" val="1509037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3F8D-9BA2-BF57-5FB3-05BC1C96C75A}"/>
              </a:ext>
            </a:extLst>
          </p:cNvPr>
          <p:cNvSpPr>
            <a:spLocks noGrp="1"/>
          </p:cNvSpPr>
          <p:nvPr>
            <p:ph type="title"/>
          </p:nvPr>
        </p:nvSpPr>
        <p:spPr>
          <a:xfrm>
            <a:off x="508000" y="609600"/>
            <a:ext cx="6447501" cy="1320800"/>
          </a:xfrm>
        </p:spPr>
        <p:txBody>
          <a:bodyPr anchor="t">
            <a:normAutofit/>
          </a:bodyPr>
          <a:lstStyle/>
          <a:p>
            <a:r>
              <a:rPr lang="en-US" dirty="0"/>
              <a:t>Fluxgate</a:t>
            </a:r>
            <a:r>
              <a:rPr lang="el-GR" dirty="0"/>
              <a:t> αισθητήρας </a:t>
            </a:r>
            <a:br>
              <a:rPr lang="el-GR" dirty="0"/>
            </a:br>
            <a:r>
              <a:rPr lang="el-GR" sz="2400" dirty="0"/>
              <a:t>(Πύλης-ροής)</a:t>
            </a:r>
            <a:endParaRPr lang="el-GR" dirty="0"/>
          </a:p>
        </p:txBody>
      </p:sp>
      <p:sp>
        <p:nvSpPr>
          <p:cNvPr id="3" name="Content Placeholder 2">
            <a:extLst>
              <a:ext uri="{FF2B5EF4-FFF2-40B4-BE49-F238E27FC236}">
                <a16:creationId xmlns:a16="http://schemas.microsoft.com/office/drawing/2014/main" id="{9001D818-B4F6-C3E2-8967-C538B8B9053C}"/>
              </a:ext>
            </a:extLst>
          </p:cNvPr>
          <p:cNvSpPr>
            <a:spLocks noGrp="1"/>
          </p:cNvSpPr>
          <p:nvPr>
            <p:ph idx="1"/>
          </p:nvPr>
        </p:nvSpPr>
        <p:spPr>
          <a:xfrm>
            <a:off x="508000" y="1828801"/>
            <a:ext cx="4003040" cy="4081112"/>
          </a:xfrm>
        </p:spPr>
        <p:txBody>
          <a:bodyPr>
            <a:normAutofit lnSpcReduction="10000"/>
          </a:bodyPr>
          <a:lstStyle/>
          <a:p>
            <a:pPr algn="just">
              <a:lnSpc>
                <a:spcPct val="90000"/>
              </a:lnSpc>
            </a:pPr>
            <a:r>
              <a:rPr lang="el-GR" sz="1400" dirty="0"/>
              <a:t>Δομή:</a:t>
            </a:r>
          </a:p>
          <a:p>
            <a:pPr lvl="1" algn="just">
              <a:lnSpc>
                <a:spcPct val="90000"/>
              </a:lnSpc>
            </a:pPr>
            <a:r>
              <a:rPr lang="el-GR" sz="1400" dirty="0" err="1"/>
              <a:t>Δακτυλοειδής</a:t>
            </a:r>
            <a:r>
              <a:rPr lang="el-GR" sz="1400" dirty="0"/>
              <a:t> πυρήνας από υλικό με υψηλή μαγνητική διαπερατότητα</a:t>
            </a:r>
          </a:p>
          <a:p>
            <a:pPr lvl="1" algn="just">
              <a:lnSpc>
                <a:spcPct val="90000"/>
              </a:lnSpc>
            </a:pPr>
            <a:r>
              <a:rPr lang="el-GR" sz="1400" dirty="0"/>
              <a:t>Τυλιγμένος από δύο πηνία: Πηνίο διέγερσης και πηνίο ανίχνευσης </a:t>
            </a:r>
          </a:p>
          <a:p>
            <a:pPr lvl="1" algn="just">
              <a:lnSpc>
                <a:spcPct val="90000"/>
              </a:lnSpc>
            </a:pPr>
            <a:r>
              <a:rPr lang="el-GR" sz="1400" dirty="0"/>
              <a:t>Αν ο αισθητήρας έχει σκοπό να είναι σε κύκλωμα κλειστού βρόχου τότε βάζουμε και ένα 3</a:t>
            </a:r>
            <a:r>
              <a:rPr lang="el-GR" sz="1400" baseline="30000" dirty="0"/>
              <a:t>ο</a:t>
            </a:r>
            <a:r>
              <a:rPr lang="el-GR" sz="1400" dirty="0"/>
              <a:t> πηνίο, το πηνίο ανάδρασης </a:t>
            </a:r>
          </a:p>
          <a:p>
            <a:pPr lvl="1" algn="just">
              <a:lnSpc>
                <a:spcPct val="90000"/>
              </a:lnSpc>
            </a:pPr>
            <a:r>
              <a:rPr lang="el-GR" sz="1400" dirty="0"/>
              <a:t>Δεν έχουν κινούμενα μέρη και λειτουργούν σε μεγάλο εύρος θερμοκρασιών </a:t>
            </a:r>
            <a:endParaRPr lang="en-US" sz="1400" dirty="0"/>
          </a:p>
          <a:p>
            <a:pPr algn="just">
              <a:lnSpc>
                <a:spcPct val="90000"/>
              </a:lnSpc>
            </a:pPr>
            <a:r>
              <a:rPr lang="el-GR" sz="1400" dirty="0"/>
              <a:t>Εφαρμογές:</a:t>
            </a:r>
          </a:p>
          <a:p>
            <a:pPr lvl="1" algn="just">
              <a:lnSpc>
                <a:spcPct val="90000"/>
              </a:lnSpc>
            </a:pPr>
            <a:r>
              <a:rPr lang="el-GR" sz="1400" dirty="0"/>
              <a:t>Συστήματα πλοήγησης </a:t>
            </a:r>
          </a:p>
          <a:p>
            <a:pPr lvl="1" algn="just">
              <a:lnSpc>
                <a:spcPct val="90000"/>
              </a:lnSpc>
            </a:pPr>
            <a:r>
              <a:rPr lang="el-GR" sz="1400" dirty="0"/>
              <a:t>Γεωμαγνητικές μετρήσεις</a:t>
            </a:r>
            <a:endParaRPr lang="en-US" sz="1400" dirty="0"/>
          </a:p>
          <a:p>
            <a:pPr lvl="1" algn="just">
              <a:lnSpc>
                <a:spcPct val="90000"/>
              </a:lnSpc>
            </a:pPr>
            <a:r>
              <a:rPr lang="el-GR" sz="1400" dirty="0"/>
              <a:t>Πυξίδες</a:t>
            </a:r>
          </a:p>
        </p:txBody>
      </p:sp>
      <p:pic>
        <p:nvPicPr>
          <p:cNvPr id="5" name="Picture 4">
            <a:extLst>
              <a:ext uri="{FF2B5EF4-FFF2-40B4-BE49-F238E27FC236}">
                <a16:creationId xmlns:a16="http://schemas.microsoft.com/office/drawing/2014/main" id="{CBC78902-7EFE-6321-59F0-79601BB4DA28}"/>
              </a:ext>
            </a:extLst>
          </p:cNvPr>
          <p:cNvPicPr>
            <a:picLocks noChangeAspect="1"/>
          </p:cNvPicPr>
          <p:nvPr/>
        </p:nvPicPr>
        <p:blipFill>
          <a:blip r:embed="rId2"/>
          <a:stretch>
            <a:fillRect/>
          </a:stretch>
        </p:blipFill>
        <p:spPr>
          <a:xfrm>
            <a:off x="4511040" y="2614207"/>
            <a:ext cx="2962174" cy="2084963"/>
          </a:xfrm>
          <a:prstGeom prst="rect">
            <a:avLst/>
          </a:prstGeom>
        </p:spPr>
      </p:pic>
    </p:spTree>
    <p:extLst>
      <p:ext uri="{BB962C8B-B14F-4D97-AF65-F5344CB8AC3E}">
        <p14:creationId xmlns:p14="http://schemas.microsoft.com/office/powerpoint/2010/main" val="2812866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7FFE-6DAB-992A-3C42-69105914AB13}"/>
              </a:ext>
            </a:extLst>
          </p:cNvPr>
          <p:cNvSpPr>
            <a:spLocks noGrp="1"/>
          </p:cNvSpPr>
          <p:nvPr>
            <p:ph type="title"/>
          </p:nvPr>
        </p:nvSpPr>
        <p:spPr/>
        <p:txBody>
          <a:bodyPr/>
          <a:lstStyle/>
          <a:p>
            <a:r>
              <a:rPr lang="el-GR" dirty="0"/>
              <a:t>Αρχή λειτουργίας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465B73-89DB-5E0B-15A7-AB857AB669AC}"/>
                  </a:ext>
                </a:extLst>
              </p:cNvPr>
              <p:cNvSpPr>
                <a:spLocks noGrp="1"/>
              </p:cNvSpPr>
              <p:nvPr>
                <p:ph idx="1"/>
              </p:nvPr>
            </p:nvSpPr>
            <p:spPr>
              <a:xfrm>
                <a:off x="609599" y="1463040"/>
                <a:ext cx="6347714" cy="4578323"/>
              </a:xfrm>
            </p:spPr>
            <p:txBody>
              <a:bodyPr>
                <a:normAutofit fontScale="92500" lnSpcReduction="10000"/>
              </a:bodyPr>
              <a:lstStyle/>
              <a:p>
                <a:r>
                  <a:rPr lang="el-GR" dirty="0"/>
                  <a:t>Μετρούν την απόλυτη τιμή της ισχύς ενός μαγνητικού πεδίου ή τη διαφορά τις ισχύς διαφορετικών σημείων σε ένα μαγνητικό πεδίο </a:t>
                </a:r>
              </a:p>
              <a:p>
                <a:r>
                  <a:rPr lang="el-GR" dirty="0"/>
                  <a:t>Ο </a:t>
                </a:r>
                <a:r>
                  <a:rPr lang="el-GR" dirty="0" err="1"/>
                  <a:t>δακτυλοειδής</a:t>
                </a:r>
                <a:r>
                  <a:rPr lang="el-GR" dirty="0"/>
                  <a:t> πυρήνας είναι «χωρισμένος» σε 2 ημικύκλια και είναι σχεδιασμένος να μετρά το πεδίο ως προς την κατεύθυνση του εξωτερικού μαγνητικού πεδίου </a:t>
                </a:r>
                <a14:m>
                  <m:oMath xmlns:m="http://schemas.openxmlformats.org/officeDocument/2006/math">
                    <m:acc>
                      <m:accPr>
                        <m:chr m:val="⃗"/>
                        <m:ctrlPr>
                          <a:rPr lang="el-GR" i="1" smtClean="0">
                            <a:latin typeface="Cambria Math" panose="02040503050406030204" pitchFamily="18" charset="0"/>
                          </a:rPr>
                        </m:ctrlPr>
                      </m:accPr>
                      <m:e>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n-US" b="0" i="1" smtClean="0">
                                <a:latin typeface="Cambria Math" panose="02040503050406030204" pitchFamily="18" charset="0"/>
                              </a:rPr>
                              <m:t>𝑒𝑥𝑡</m:t>
                            </m:r>
                          </m:sub>
                        </m:sSub>
                      </m:e>
                    </m:acc>
                    <m:r>
                      <a:rPr lang="en-US" b="0" i="0" smtClean="0">
                        <a:latin typeface="Cambria Math" panose="02040503050406030204" pitchFamily="18" charset="0"/>
                      </a:rPr>
                      <m:t>.</m:t>
                    </m:r>
                  </m:oMath>
                </a14:m>
                <a:endParaRPr lang="en-US" b="0" dirty="0"/>
              </a:p>
              <a:p>
                <a:r>
                  <a:rPr lang="el-GR" dirty="0"/>
                  <a:t>Όταν το ρεύμα ρέει από το πηνίο διέγερσης, το ένα ημικύκλιο του πυρήνα θα παράγει ένα πεδίο με συνιστώσα παράλληλη αυτής του</a:t>
                </a:r>
                <a:r>
                  <a:rPr lang="en-US" dirty="0"/>
                  <a:t> </a:t>
                </a:r>
                <a14:m>
                  <m:oMath xmlns:m="http://schemas.openxmlformats.org/officeDocument/2006/math">
                    <m:acc>
                      <m:accPr>
                        <m:chr m:val="⃗"/>
                        <m:ctrlPr>
                          <a:rPr lang="el-GR" i="1" smtClean="0">
                            <a:latin typeface="Cambria Math" panose="02040503050406030204" pitchFamily="18" charset="0"/>
                          </a:rPr>
                        </m:ctrlPr>
                      </m:accPr>
                      <m:e>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n-US" b="0" i="1" smtClean="0">
                                <a:latin typeface="Cambria Math" panose="02040503050406030204" pitchFamily="18" charset="0"/>
                              </a:rPr>
                              <m:t>𝑒𝑥𝑡</m:t>
                            </m:r>
                          </m:sub>
                        </m:sSub>
                      </m:e>
                    </m:acc>
                  </m:oMath>
                </a14:m>
                <a:r>
                  <a:rPr lang="en-US" b="0" dirty="0"/>
                  <a:t> </a:t>
                </a:r>
                <a:r>
                  <a:rPr lang="el-GR" b="0" dirty="0"/>
                  <a:t>και το άλλο ημικύκλιο θα παράγει πεδίο με συνιστώσα αντίθετης κατεύθυνσης</a:t>
                </a:r>
              </a:p>
              <a:p>
                <a:r>
                  <a:rPr lang="el-GR" dirty="0"/>
                  <a:t>Αν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n-US" b="0" i="1" smtClean="0">
                            <a:latin typeface="Cambria Math" panose="02040503050406030204" pitchFamily="18" charset="0"/>
                          </a:rPr>
                          <m:t>𝑒𝑥𝑡</m:t>
                        </m:r>
                      </m:sub>
                    </m:sSub>
                  </m:oMath>
                </a14:m>
                <a:r>
                  <a:rPr lang="el-GR" b="0" dirty="0"/>
                  <a:t>=0</a:t>
                </a:r>
                <a:r>
                  <a:rPr lang="en-US" b="0" dirty="0"/>
                  <a:t>, </a:t>
                </a:r>
                <a:r>
                  <a:rPr lang="el-GR" b="0" dirty="0"/>
                  <a:t>τα ημικύκλια επηρεάζονται μόν</a:t>
                </a:r>
                <a:r>
                  <a:rPr lang="el-GR" dirty="0"/>
                  <a:t>ο από το εσωτερικό ρεύμα που περνάει από το πηνίο διέγερσης. Το ρεύμα αυτό κάνει τον πυρήνα ανάλογα να είναι ή να μην είναι σε κατάσταση κορεσμού </a:t>
                </a:r>
              </a:p>
              <a:p>
                <a:r>
                  <a:rPr lang="el-GR" dirty="0"/>
                  <a:t>Το πηνίο ανίχνευσης, ανιχνεύει την συνολική μαγνητική ροή στον πυρήνα  </a:t>
                </a:r>
                <a:r>
                  <a:rPr lang="el-GR" b="0" dirty="0"/>
                  <a:t>	</a:t>
                </a:r>
                <a:endParaRPr lang="en-US" b="0" dirty="0"/>
              </a:p>
              <a:p>
                <a:endParaRPr lang="el-GR" dirty="0"/>
              </a:p>
            </p:txBody>
          </p:sp>
        </mc:Choice>
        <mc:Fallback xmlns="">
          <p:sp>
            <p:nvSpPr>
              <p:cNvPr id="3" name="Content Placeholder 2">
                <a:extLst>
                  <a:ext uri="{FF2B5EF4-FFF2-40B4-BE49-F238E27FC236}">
                    <a16:creationId xmlns:a16="http://schemas.microsoft.com/office/drawing/2014/main" id="{09465B73-89DB-5E0B-15A7-AB857AB669AC}"/>
                  </a:ext>
                </a:extLst>
              </p:cNvPr>
              <p:cNvSpPr>
                <a:spLocks noGrp="1" noRot="1" noChangeAspect="1" noMove="1" noResize="1" noEditPoints="1" noAdjustHandles="1" noChangeArrowheads="1" noChangeShapeType="1" noTextEdit="1"/>
              </p:cNvSpPr>
              <p:nvPr>
                <p:ph idx="1"/>
              </p:nvPr>
            </p:nvSpPr>
            <p:spPr>
              <a:xfrm>
                <a:off x="609599" y="1463040"/>
                <a:ext cx="6347714" cy="4578323"/>
              </a:xfrm>
              <a:blipFill>
                <a:blip r:embed="rId2"/>
                <a:stretch>
                  <a:fillRect l="-96" t="-932" r="-1537"/>
                </a:stretch>
              </a:blipFill>
            </p:spPr>
            <p:txBody>
              <a:bodyPr/>
              <a:lstStyle/>
              <a:p>
                <a:r>
                  <a:rPr lang="el-GR">
                    <a:noFill/>
                  </a:rPr>
                  <a:t> </a:t>
                </a:r>
              </a:p>
            </p:txBody>
          </p:sp>
        </mc:Fallback>
      </mc:AlternateContent>
    </p:spTree>
    <p:extLst>
      <p:ext uri="{BB962C8B-B14F-4D97-AF65-F5344CB8AC3E}">
        <p14:creationId xmlns:p14="http://schemas.microsoft.com/office/powerpoint/2010/main" val="304401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3BBF-8FD4-53FB-86B6-A92A0D633AE4}"/>
              </a:ext>
            </a:extLst>
          </p:cNvPr>
          <p:cNvSpPr>
            <a:spLocks noGrp="1"/>
          </p:cNvSpPr>
          <p:nvPr>
            <p:ph type="title"/>
          </p:nvPr>
        </p:nvSpPr>
        <p:spPr>
          <a:xfrm>
            <a:off x="609599" y="609600"/>
            <a:ext cx="6347713" cy="727587"/>
          </a:xfrm>
        </p:spPr>
        <p:txBody>
          <a:bodyPr/>
          <a:lstStyle/>
          <a:p>
            <a:r>
              <a:rPr lang="el-GR" dirty="0"/>
              <a:t>Αρχή λειτουργίας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BB3B04-FD68-A206-C370-EBCFCE604E63}"/>
                  </a:ext>
                </a:extLst>
              </p:cNvPr>
              <p:cNvSpPr>
                <a:spLocks noGrp="1"/>
              </p:cNvSpPr>
              <p:nvPr>
                <p:ph idx="1"/>
              </p:nvPr>
            </p:nvSpPr>
            <p:spPr>
              <a:xfrm>
                <a:off x="609599" y="1720646"/>
                <a:ext cx="6347714" cy="4320718"/>
              </a:xfrm>
            </p:spPr>
            <p:txBody>
              <a:bodyPr>
                <a:normAutofit lnSpcReduction="10000"/>
              </a:bodyPr>
              <a:lstStyle/>
              <a:p>
                <a:r>
                  <a:rPr lang="el-GR" dirty="0"/>
                  <a:t>Κατάσταση κορεσμού είναι όταν το υλικό να μην μπορεί να αυξήσει παραπάνω την ένταση του μαγνητικού πεδίου που παράγει </a:t>
                </a:r>
              </a:p>
              <a:p>
                <a:r>
                  <a:rPr lang="el-GR" dirty="0"/>
                  <a:t>Για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n-US" b="0" i="1" smtClean="0">
                            <a:latin typeface="Cambria Math" panose="02040503050406030204" pitchFamily="18" charset="0"/>
                          </a:rPr>
                          <m:t>𝑒𝑥𝑡</m:t>
                        </m:r>
                      </m:sub>
                    </m:sSub>
                  </m:oMath>
                </a14:m>
                <a:r>
                  <a:rPr lang="el-GR" b="0" dirty="0"/>
                  <a:t>=0 :</a:t>
                </a:r>
              </a:p>
              <a:p>
                <a:pPr lvl="1"/>
                <a:r>
                  <a:rPr lang="en-US" dirty="0"/>
                  <a:t> </a:t>
                </a:r>
                <a:r>
                  <a:rPr lang="el-GR" dirty="0"/>
                  <a:t>Τα δύο ημικύκλια φτάνουν στη κατάσταση κορεσμού ταυτόχρονα.</a:t>
                </a:r>
              </a:p>
              <a:p>
                <a:pPr lvl="1"/>
                <a:r>
                  <a:rPr lang="el-GR" dirty="0"/>
                  <a:t>Παράγουν μαγνητικά πεδία που αλληλοαναιρούνται (έχουν ίδιο μέτρο αλλά αντίθετη κατεύθυνση) </a:t>
                </a:r>
              </a:p>
              <a:p>
                <a:pPr lvl="1"/>
                <a:r>
                  <a:rPr lang="el-GR" dirty="0"/>
                  <a:t>Δεν υπάρχει μεταβολή στην μαγνητική ροή </a:t>
                </a:r>
              </a:p>
              <a:p>
                <a:pPr lvl="1"/>
                <a:r>
                  <a:rPr lang="el-GR" dirty="0"/>
                  <a:t>Δεν υπάρχει επαγωγή τάσης</a:t>
                </a:r>
                <a:endParaRPr lang="el-GR" b="0" dirty="0"/>
              </a:p>
              <a:p>
                <a:r>
                  <a:rPr lang="el-GR" dirty="0"/>
                  <a:t>Για</a:t>
                </a:r>
                <a:r>
                  <a:rPr lang="el-GR" b="0" dirty="0"/>
                  <a:t> </a:t>
                </a:r>
                <a14:m>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Η</m:t>
                        </m:r>
                      </m:e>
                      <m:sub>
                        <m:r>
                          <a:rPr lang="en-US" b="0" i="1" smtClean="0">
                            <a:latin typeface="Cambria Math" panose="02040503050406030204" pitchFamily="18" charset="0"/>
                          </a:rPr>
                          <m:t>𝑒𝑥𝑡</m:t>
                        </m:r>
                      </m:sub>
                    </m:sSub>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0</m:t>
                    </m:r>
                  </m:oMath>
                </a14:m>
                <a:r>
                  <a:rPr lang="el-GR" b="0" dirty="0"/>
                  <a:t> </a:t>
                </a:r>
              </a:p>
              <a:p>
                <a:pPr lvl="1"/>
                <a:r>
                  <a:rPr lang="el-GR" dirty="0"/>
                  <a:t>Έχουμε επαγωγή τάσης στο πηνίο ανίχνευσης </a:t>
                </a:r>
              </a:p>
              <a:p>
                <a:pPr lvl="1"/>
                <a:r>
                  <a:rPr lang="el-GR" b="0" dirty="0"/>
                  <a:t>Όσο μεγαλύτερο το μέτρο του εξωτερικού μαγνητικού πηνίου τόσο μεγαλύτερη η επαγωγική τάση</a:t>
                </a:r>
                <a:endParaRPr lang="en-US" b="0" dirty="0"/>
              </a:p>
              <a:p>
                <a:pPr marL="457200" lvl="1" indent="0">
                  <a:buNone/>
                </a:pPr>
                <a:endParaRPr lang="el-GR" dirty="0"/>
              </a:p>
            </p:txBody>
          </p:sp>
        </mc:Choice>
        <mc:Fallback xmlns="">
          <p:sp>
            <p:nvSpPr>
              <p:cNvPr id="3" name="Content Placeholder 2">
                <a:extLst>
                  <a:ext uri="{FF2B5EF4-FFF2-40B4-BE49-F238E27FC236}">
                    <a16:creationId xmlns:a16="http://schemas.microsoft.com/office/drawing/2014/main" id="{DFBB3B04-FD68-A206-C370-EBCFCE604E63}"/>
                  </a:ext>
                </a:extLst>
              </p:cNvPr>
              <p:cNvSpPr>
                <a:spLocks noGrp="1" noRot="1" noChangeAspect="1" noMove="1" noResize="1" noEditPoints="1" noAdjustHandles="1" noChangeArrowheads="1" noChangeShapeType="1" noTextEdit="1"/>
              </p:cNvSpPr>
              <p:nvPr>
                <p:ph idx="1"/>
              </p:nvPr>
            </p:nvSpPr>
            <p:spPr>
              <a:xfrm>
                <a:off x="609599" y="1720646"/>
                <a:ext cx="6347714" cy="4320718"/>
              </a:xfrm>
              <a:blipFill>
                <a:blip r:embed="rId2"/>
                <a:stretch>
                  <a:fillRect l="-192" t="-1410" r="-865" b="-1693"/>
                </a:stretch>
              </a:blipFill>
            </p:spPr>
            <p:txBody>
              <a:bodyPr/>
              <a:lstStyle/>
              <a:p>
                <a:r>
                  <a:rPr lang="el-GR">
                    <a:noFill/>
                  </a:rPr>
                  <a:t> </a:t>
                </a:r>
              </a:p>
            </p:txBody>
          </p:sp>
        </mc:Fallback>
      </mc:AlternateContent>
    </p:spTree>
    <p:extLst>
      <p:ext uri="{BB962C8B-B14F-4D97-AF65-F5344CB8AC3E}">
        <p14:creationId xmlns:p14="http://schemas.microsoft.com/office/powerpoint/2010/main" val="315500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C663-F933-5CB4-60EE-A74C6A70BBC8}"/>
              </a:ext>
            </a:extLst>
          </p:cNvPr>
          <p:cNvSpPr>
            <a:spLocks noGrp="1"/>
          </p:cNvSpPr>
          <p:nvPr>
            <p:ph type="title"/>
          </p:nvPr>
        </p:nvSpPr>
        <p:spPr>
          <a:xfrm>
            <a:off x="609599" y="609600"/>
            <a:ext cx="6347713" cy="1076960"/>
          </a:xfrm>
        </p:spPr>
        <p:txBody>
          <a:bodyPr>
            <a:normAutofit fontScale="90000"/>
          </a:bodyPr>
          <a:lstStyle/>
          <a:p>
            <a:r>
              <a:rPr lang="el-GR" dirty="0"/>
              <a:t>Αισθητήρας </a:t>
            </a:r>
            <a:r>
              <a:rPr lang="el-GR" dirty="0" err="1"/>
              <a:t>Μαγνητοαντίστασης</a:t>
            </a:r>
            <a:r>
              <a:rPr lang="el-GR" dirty="0"/>
              <a:t> </a:t>
            </a:r>
            <a:br>
              <a:rPr lang="en-US" dirty="0"/>
            </a:br>
            <a:r>
              <a:rPr lang="en-US" sz="2100" dirty="0"/>
              <a:t>(MR – </a:t>
            </a:r>
            <a:r>
              <a:rPr lang="en-US" sz="2100" dirty="0" err="1"/>
              <a:t>Magnetoresistive</a:t>
            </a:r>
            <a:r>
              <a:rPr lang="en-US" sz="2100" dirty="0"/>
              <a:t> Sensor)</a:t>
            </a:r>
            <a:endParaRPr lang="el-GR" dirty="0"/>
          </a:p>
        </p:txBody>
      </p:sp>
      <p:sp>
        <p:nvSpPr>
          <p:cNvPr id="3" name="Content Placeholder 2">
            <a:extLst>
              <a:ext uri="{FF2B5EF4-FFF2-40B4-BE49-F238E27FC236}">
                <a16:creationId xmlns:a16="http://schemas.microsoft.com/office/drawing/2014/main" id="{BBB89EB1-710B-32CD-5AD5-C8BDAD3AADF8}"/>
              </a:ext>
            </a:extLst>
          </p:cNvPr>
          <p:cNvSpPr>
            <a:spLocks noGrp="1"/>
          </p:cNvSpPr>
          <p:nvPr>
            <p:ph idx="1"/>
          </p:nvPr>
        </p:nvSpPr>
        <p:spPr>
          <a:xfrm>
            <a:off x="609598" y="1815150"/>
            <a:ext cx="6644642" cy="4605970"/>
          </a:xfrm>
        </p:spPr>
        <p:txBody>
          <a:bodyPr>
            <a:normAutofit fontScale="92500" lnSpcReduction="10000"/>
          </a:bodyPr>
          <a:lstStyle/>
          <a:p>
            <a:pPr algn="just"/>
            <a:r>
              <a:rPr lang="el-GR" dirty="0"/>
              <a:t>Ένας τέτοιος αισθητήρας βασίζεται στο φαινόμενο </a:t>
            </a:r>
            <a:r>
              <a:rPr lang="el-GR" dirty="0" err="1"/>
              <a:t>μαγνητοαντίστασης</a:t>
            </a:r>
            <a:r>
              <a:rPr lang="el-GR" dirty="0"/>
              <a:t> και υπάρχουν τρείς κατηγορίες τέτοιου αισθητήρα: </a:t>
            </a:r>
          </a:p>
          <a:p>
            <a:pPr lvl="1" algn="just"/>
            <a:r>
              <a:rPr lang="en-US" dirty="0"/>
              <a:t>SMR (Semiconductor MR)</a:t>
            </a:r>
            <a:endParaRPr lang="el-GR" dirty="0"/>
          </a:p>
          <a:p>
            <a:pPr lvl="1" algn="just"/>
            <a:r>
              <a:rPr lang="en-US" dirty="0"/>
              <a:t>AMR (Anisotropic MR)</a:t>
            </a:r>
          </a:p>
          <a:p>
            <a:pPr lvl="1" algn="just"/>
            <a:r>
              <a:rPr lang="en-US" dirty="0"/>
              <a:t>GMR (Giant MR)</a:t>
            </a:r>
          </a:p>
          <a:p>
            <a:pPr lvl="1" algn="just"/>
            <a:r>
              <a:rPr lang="en-US" dirty="0"/>
              <a:t>TMR (Tunnel MR)</a:t>
            </a:r>
          </a:p>
          <a:p>
            <a:pPr algn="just"/>
            <a:r>
              <a:rPr lang="el-GR" dirty="0"/>
              <a:t>Το στοιχείο της </a:t>
            </a:r>
            <a:r>
              <a:rPr lang="el-GR" dirty="0" err="1"/>
              <a:t>μαγνητοαντίστασης</a:t>
            </a:r>
            <a:r>
              <a:rPr lang="el-GR" dirty="0"/>
              <a:t> (</a:t>
            </a:r>
            <a:r>
              <a:rPr lang="en-US" dirty="0"/>
              <a:t>MR)</a:t>
            </a:r>
            <a:r>
              <a:rPr lang="el-GR" dirty="0"/>
              <a:t>, ανιχνεύει τις αλλαγές, παρουσία ή απουσία ενός μαγνητικού πεδίου σε ένα υλικό με μαγνητικές ιδιότητες ως αλλαγή στην τάση. Είναι το φαινόμενο της αλλαγής της ηλεκτρικής αντίστασης ενός στερεού υλικού εξαιτίας ενός μαγνητικού πεδίου.	 </a:t>
            </a:r>
          </a:p>
          <a:p>
            <a:pPr algn="just"/>
            <a:r>
              <a:rPr lang="el-GR" dirty="0" err="1"/>
              <a:t>Μαγνητοαντιστάτης</a:t>
            </a:r>
            <a:r>
              <a:rPr lang="el-GR" dirty="0"/>
              <a:t> είναι ένας αντιστάτης ο οποίος αλλάζει την τιμή της αντίστασης με την παρουσία μαγνητικού πεδίου.</a:t>
            </a:r>
            <a:endParaRPr lang="en-US" dirty="0"/>
          </a:p>
          <a:p>
            <a:pPr algn="just"/>
            <a:r>
              <a:rPr lang="el-GR" dirty="0"/>
              <a:t>Εφαρμογές: ανίχνευση θέσης, αισθητήρες ταχύτητας, αισθητήρες σε σκληρούς δίσκους</a:t>
            </a:r>
            <a:r>
              <a:rPr lang="en-US" dirty="0"/>
              <a:t>.</a:t>
            </a:r>
            <a:r>
              <a:rPr lang="el-GR" dirty="0"/>
              <a:t> </a:t>
            </a:r>
          </a:p>
        </p:txBody>
      </p:sp>
      <p:pic>
        <p:nvPicPr>
          <p:cNvPr id="4" name="Picture 3">
            <a:extLst>
              <a:ext uri="{FF2B5EF4-FFF2-40B4-BE49-F238E27FC236}">
                <a16:creationId xmlns:a16="http://schemas.microsoft.com/office/drawing/2014/main" id="{42DEECCA-D0C1-147A-F8E0-4889CBA07BA3}"/>
              </a:ext>
            </a:extLst>
          </p:cNvPr>
          <p:cNvPicPr>
            <a:picLocks noChangeAspect="1"/>
          </p:cNvPicPr>
          <p:nvPr/>
        </p:nvPicPr>
        <p:blipFill>
          <a:blip r:embed="rId2"/>
          <a:stretch>
            <a:fillRect/>
          </a:stretch>
        </p:blipFill>
        <p:spPr>
          <a:xfrm>
            <a:off x="-4480560" y="3150901"/>
            <a:ext cx="3857625" cy="1934468"/>
          </a:xfrm>
          <a:prstGeom prst="rect">
            <a:avLst/>
          </a:prstGeom>
        </p:spPr>
      </p:pic>
      <p:pic>
        <p:nvPicPr>
          <p:cNvPr id="5" name="Picture 4">
            <a:extLst>
              <a:ext uri="{FF2B5EF4-FFF2-40B4-BE49-F238E27FC236}">
                <a16:creationId xmlns:a16="http://schemas.microsoft.com/office/drawing/2014/main" id="{89433689-D393-1401-94D4-97CFF66967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757" b="94595" l="4969" r="96894">
                        <a14:foregroundMark x1="16770" y1="41216" x2="12422" y2="64189"/>
                        <a14:foregroundMark x1="12422" y1="64189" x2="11180" y2="65541"/>
                        <a14:foregroundMark x1="11180" y1="65541" x2="5590" y2="66216"/>
                        <a14:foregroundMark x1="14286" y1="47297" x2="14286" y2="47297"/>
                        <a14:foregroundMark x1="14286" y1="47297" x2="21739" y2="40541"/>
                        <a14:foregroundMark x1="81366" y1="39189" x2="92547" y2="60135"/>
                        <a14:foregroundMark x1="92547" y1="60135" x2="91925" y2="60811"/>
                        <a14:foregroundMark x1="58385" y1="85811" x2="52174" y2="91892"/>
                        <a14:foregroundMark x1="54037" y1="91216" x2="54658" y2="95270"/>
                        <a14:foregroundMark x1="34161" y1="10811" x2="36025" y2="7432"/>
                        <a14:foregroundMark x1="95031" y1="41216" x2="96894" y2="45270"/>
                      </a14:backgroundRemoval>
                    </a14:imgEffect>
                  </a14:imgLayer>
                </a14:imgProps>
              </a:ext>
            </a:extLst>
          </a:blip>
          <a:stretch>
            <a:fillRect/>
          </a:stretch>
        </p:blipFill>
        <p:spPr>
          <a:xfrm>
            <a:off x="9746798" y="4767218"/>
            <a:ext cx="1657547" cy="1523708"/>
          </a:xfrm>
          <a:prstGeom prst="rect">
            <a:avLst/>
          </a:prstGeom>
        </p:spPr>
      </p:pic>
    </p:spTree>
    <p:extLst>
      <p:ext uri="{BB962C8B-B14F-4D97-AF65-F5344CB8AC3E}">
        <p14:creationId xmlns:p14="http://schemas.microsoft.com/office/powerpoint/2010/main" val="201332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082179-995F-F17A-04CB-9B188C1BFD9F}"/>
              </a:ext>
            </a:extLst>
          </p:cNvPr>
          <p:cNvSpPr>
            <a:spLocks noGrp="1"/>
          </p:cNvSpPr>
          <p:nvPr>
            <p:ph idx="1"/>
          </p:nvPr>
        </p:nvSpPr>
        <p:spPr>
          <a:xfrm>
            <a:off x="420300" y="2514600"/>
            <a:ext cx="4616450" cy="4351866"/>
          </a:xfrm>
        </p:spPr>
        <p:txBody>
          <a:bodyPr anchor="ctr">
            <a:normAutofit/>
          </a:bodyPr>
          <a:lstStyle/>
          <a:p>
            <a:r>
              <a:rPr lang="el-GR" dirty="0"/>
              <a:t>Βασίζεται στο φαινόμενο της </a:t>
            </a:r>
            <a:r>
              <a:rPr lang="el-GR" dirty="0" err="1"/>
              <a:t>ανισοτροπικής</a:t>
            </a:r>
            <a:r>
              <a:rPr lang="el-GR" dirty="0"/>
              <a:t> </a:t>
            </a:r>
            <a:r>
              <a:rPr lang="el-GR" dirty="0" err="1"/>
              <a:t>μαγνητοαντίστασης</a:t>
            </a:r>
            <a:r>
              <a:rPr lang="en-US" dirty="0"/>
              <a:t>, </a:t>
            </a:r>
            <a:r>
              <a:rPr lang="el-GR" dirty="0"/>
              <a:t>που εμφανίζεται σε συγκεκριμένα </a:t>
            </a:r>
            <a:r>
              <a:rPr lang="el-GR" dirty="0" err="1"/>
              <a:t>σηδιρομαγνητικά</a:t>
            </a:r>
            <a:r>
              <a:rPr lang="el-GR" dirty="0"/>
              <a:t> υλικά </a:t>
            </a:r>
            <a:r>
              <a:rPr lang="en-US" dirty="0"/>
              <a:t>(</a:t>
            </a:r>
            <a:r>
              <a:rPr lang="el-GR" dirty="0"/>
              <a:t>κράμα </a:t>
            </a:r>
            <a:r>
              <a:rPr lang="en-US" dirty="0"/>
              <a:t>Ni, Fe</a:t>
            </a:r>
            <a:r>
              <a:rPr lang="el-GR" dirty="0"/>
              <a:t> π.χ.)</a:t>
            </a:r>
          </a:p>
          <a:p>
            <a:r>
              <a:rPr lang="el-GR" dirty="0"/>
              <a:t>Εφαρμογές: </a:t>
            </a:r>
          </a:p>
          <a:p>
            <a:pPr lvl="1"/>
            <a:r>
              <a:rPr lang="el-GR" dirty="0"/>
              <a:t>Ανίχνευση θέσης (π.χ. συμπλέκτης αυτοκινήτου)</a:t>
            </a:r>
          </a:p>
          <a:p>
            <a:pPr lvl="1"/>
            <a:r>
              <a:rPr lang="el-GR" dirty="0"/>
              <a:t>Ανίχνευση Ταχύτητας (π.χ. </a:t>
            </a:r>
            <a:r>
              <a:rPr lang="en-US" dirty="0"/>
              <a:t>ABS)</a:t>
            </a:r>
            <a:endParaRPr lang="el-GR" dirty="0"/>
          </a:p>
          <a:p>
            <a:pPr lvl="1"/>
            <a:r>
              <a:rPr lang="el-GR" dirty="0"/>
              <a:t>Ανίχνευση ρεύματος</a:t>
            </a:r>
          </a:p>
          <a:p>
            <a:pPr lvl="1"/>
            <a:r>
              <a:rPr lang="el-GR" dirty="0"/>
              <a:t>Ως γωνιακοί αισθητήρες &amp; κωδικοποιητές περιστροφής</a:t>
            </a:r>
          </a:p>
          <a:p>
            <a:pPr lvl="1"/>
            <a:r>
              <a:rPr lang="el-GR" dirty="0"/>
              <a:t>Ηλεκτρονικές πυξίδες </a:t>
            </a:r>
          </a:p>
          <a:p>
            <a:pPr lvl="1"/>
            <a:endParaRPr lang="el-GR" dirty="0"/>
          </a:p>
        </p:txBody>
      </p:sp>
      <p:sp>
        <p:nvSpPr>
          <p:cNvPr id="61" name="Rectangle 60">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63" name="Straight Connector 62">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69"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1" name="Isosceles Triangle 70">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3"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5"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7"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79" name="Isosceles Triangle 78">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99710194-26E8-8C3A-2920-256980606FBF}"/>
              </a:ext>
            </a:extLst>
          </p:cNvPr>
          <p:cNvSpPr>
            <a:spLocks noGrp="1"/>
          </p:cNvSpPr>
          <p:nvPr>
            <p:ph type="title"/>
          </p:nvPr>
        </p:nvSpPr>
        <p:spPr>
          <a:xfrm>
            <a:off x="5872243" y="1253067"/>
            <a:ext cx="2528807" cy="4351866"/>
          </a:xfrm>
        </p:spPr>
        <p:txBody>
          <a:bodyPr anchor="ctr">
            <a:normAutofit/>
          </a:bodyPr>
          <a:lstStyle/>
          <a:p>
            <a:r>
              <a:rPr lang="en-US">
                <a:solidFill>
                  <a:schemeClr val="bg1"/>
                </a:solidFill>
              </a:rPr>
              <a:t>Anisotropic MR sensor</a:t>
            </a:r>
            <a:br>
              <a:rPr lang="en-US">
                <a:solidFill>
                  <a:schemeClr val="bg1"/>
                </a:solidFill>
              </a:rPr>
            </a:br>
            <a:r>
              <a:rPr lang="en-US">
                <a:solidFill>
                  <a:schemeClr val="bg1"/>
                </a:solidFill>
              </a:rPr>
              <a:t>AMR </a:t>
            </a:r>
            <a:br>
              <a:rPr lang="en-US">
                <a:solidFill>
                  <a:schemeClr val="bg1"/>
                </a:solidFill>
              </a:rPr>
            </a:br>
            <a:endParaRPr lang="el-GR">
              <a:solidFill>
                <a:schemeClr val="bg1"/>
              </a:solidFill>
            </a:endParaRPr>
          </a:p>
        </p:txBody>
      </p:sp>
      <p:pic>
        <p:nvPicPr>
          <p:cNvPr id="4" name="Picture 3">
            <a:extLst>
              <a:ext uri="{FF2B5EF4-FFF2-40B4-BE49-F238E27FC236}">
                <a16:creationId xmlns:a16="http://schemas.microsoft.com/office/drawing/2014/main" id="{11F79D92-58D5-4C2C-7277-5C1CE7351A3D}"/>
              </a:ext>
            </a:extLst>
          </p:cNvPr>
          <p:cNvPicPr>
            <a:picLocks noChangeAspect="1"/>
          </p:cNvPicPr>
          <p:nvPr/>
        </p:nvPicPr>
        <p:blipFill>
          <a:blip r:embed="rId3"/>
          <a:stretch>
            <a:fillRect/>
          </a:stretch>
        </p:blipFill>
        <p:spPr>
          <a:xfrm>
            <a:off x="799712" y="290066"/>
            <a:ext cx="3857625" cy="1934468"/>
          </a:xfrm>
          <a:prstGeom prst="rect">
            <a:avLst/>
          </a:prstGeom>
        </p:spPr>
      </p:pic>
      <p:pic>
        <p:nvPicPr>
          <p:cNvPr id="5" name="Picture 4">
            <a:extLst>
              <a:ext uri="{FF2B5EF4-FFF2-40B4-BE49-F238E27FC236}">
                <a16:creationId xmlns:a16="http://schemas.microsoft.com/office/drawing/2014/main" id="{3E6D4593-BD78-56DE-2C71-1CC12B051D8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757" b="94595" l="4969" r="96894">
                        <a14:foregroundMark x1="16770" y1="41216" x2="12422" y2="64189"/>
                        <a14:foregroundMark x1="12422" y1="64189" x2="11180" y2="65541"/>
                        <a14:foregroundMark x1="11180" y1="65541" x2="5590" y2="66216"/>
                        <a14:foregroundMark x1="14286" y1="47297" x2="14286" y2="47297"/>
                        <a14:foregroundMark x1="14286" y1="47297" x2="21739" y2="40541"/>
                        <a14:foregroundMark x1="81366" y1="39189" x2="92547" y2="60135"/>
                        <a14:foregroundMark x1="92547" y1="60135" x2="91925" y2="60811"/>
                        <a14:foregroundMark x1="58385" y1="85811" x2="52174" y2="91892"/>
                        <a14:foregroundMark x1="54037" y1="91216" x2="54658" y2="95270"/>
                        <a14:foregroundMark x1="34161" y1="10811" x2="36025" y2="7432"/>
                        <a14:foregroundMark x1="95031" y1="41216" x2="96894" y2="45270"/>
                      </a14:backgroundRemoval>
                    </a14:imgEffect>
                  </a14:imgLayer>
                </a14:imgProps>
              </a:ext>
            </a:extLst>
          </a:blip>
          <a:stretch>
            <a:fillRect/>
          </a:stretch>
        </p:blipFill>
        <p:spPr>
          <a:xfrm>
            <a:off x="7342892" y="5165250"/>
            <a:ext cx="1657547" cy="1523708"/>
          </a:xfrm>
          <a:prstGeom prst="rect">
            <a:avLst/>
          </a:prstGeom>
        </p:spPr>
      </p:pic>
    </p:spTree>
    <p:extLst>
      <p:ext uri="{BB962C8B-B14F-4D97-AF65-F5344CB8AC3E}">
        <p14:creationId xmlns:p14="http://schemas.microsoft.com/office/powerpoint/2010/main" val="1577618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02AA-1A06-69F3-B31F-E19C54D0D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8D0FF-8847-C63F-406F-55EAA488A2DE}"/>
              </a:ext>
            </a:extLst>
          </p:cNvPr>
          <p:cNvSpPr>
            <a:spLocks noGrp="1"/>
          </p:cNvSpPr>
          <p:nvPr>
            <p:ph type="title"/>
          </p:nvPr>
        </p:nvSpPr>
        <p:spPr/>
        <p:txBody>
          <a:bodyPr/>
          <a:lstStyle/>
          <a:p>
            <a:r>
              <a:rPr lang="el-GR" dirty="0"/>
              <a:t>Αρχή λειτουργίας</a:t>
            </a:r>
          </a:p>
        </p:txBody>
      </p:sp>
      <p:sp>
        <p:nvSpPr>
          <p:cNvPr id="3" name="Content Placeholder 2">
            <a:extLst>
              <a:ext uri="{FF2B5EF4-FFF2-40B4-BE49-F238E27FC236}">
                <a16:creationId xmlns:a16="http://schemas.microsoft.com/office/drawing/2014/main" id="{2737B364-3BE5-5E25-A265-F44E98BBAA57}"/>
              </a:ext>
            </a:extLst>
          </p:cNvPr>
          <p:cNvSpPr>
            <a:spLocks noGrp="1"/>
          </p:cNvSpPr>
          <p:nvPr>
            <p:ph idx="1"/>
          </p:nvPr>
        </p:nvSpPr>
        <p:spPr>
          <a:xfrm>
            <a:off x="609599" y="1442720"/>
            <a:ext cx="6347714" cy="4598643"/>
          </a:xfrm>
        </p:spPr>
        <p:txBody>
          <a:bodyPr/>
          <a:lstStyle/>
          <a:p>
            <a:r>
              <a:rPr lang="el-GR" dirty="0" err="1"/>
              <a:t>Ανισοτροπική</a:t>
            </a:r>
            <a:r>
              <a:rPr lang="el-GR" dirty="0"/>
              <a:t> </a:t>
            </a:r>
            <a:r>
              <a:rPr lang="el-GR" dirty="0" err="1"/>
              <a:t>Μαγνητοαντίσταση</a:t>
            </a:r>
            <a:r>
              <a:rPr lang="el-GR" dirty="0"/>
              <a:t>: </a:t>
            </a:r>
          </a:p>
          <a:p>
            <a:pPr lvl="1"/>
            <a:r>
              <a:rPr lang="el-GR" dirty="0"/>
              <a:t>Η ηλεκτρική αντίσταση ενός υλικού εξαρτάται από την ένταση και την κατεύθυνση του μαγνητικού πεδίου που εφαρμόζουμε  </a:t>
            </a:r>
          </a:p>
          <a:p>
            <a:pPr lvl="1"/>
            <a:r>
              <a:rPr lang="el-GR" dirty="0"/>
              <a:t>Όταν δεν υπάρχει μαγνητικό πεδίο η φορά της πολικότητας είναι παράλληλη με την φορά του ρεύματος επομένως έχουμε χαμηλή αντίσταση </a:t>
            </a:r>
          </a:p>
          <a:p>
            <a:pPr lvl="1"/>
            <a:r>
              <a:rPr lang="el-GR" dirty="0"/>
              <a:t>Όταν εφαρμόζεται μαγνητικό πεδίο η φορά της πολικότητας στο υλικό στρέφεται ανάλογα και η αντίσταση αυξάνεται </a:t>
            </a:r>
          </a:p>
          <a:p>
            <a:pPr lvl="1"/>
            <a:r>
              <a:rPr lang="el-GR" dirty="0"/>
              <a:t>Η μεταβολή της αντίστασης ανιχνεύεται κάθε φορά και μεταφράζεται σε ηλεκτρικό σήμα </a:t>
            </a:r>
          </a:p>
        </p:txBody>
      </p:sp>
      <p:pic>
        <p:nvPicPr>
          <p:cNvPr id="4" name="Picture 3">
            <a:extLst>
              <a:ext uri="{FF2B5EF4-FFF2-40B4-BE49-F238E27FC236}">
                <a16:creationId xmlns:a16="http://schemas.microsoft.com/office/drawing/2014/main" id="{751F8886-F639-108B-48B6-58DEB4EB68CE}"/>
              </a:ext>
            </a:extLst>
          </p:cNvPr>
          <p:cNvPicPr>
            <a:picLocks noChangeAspect="1"/>
          </p:cNvPicPr>
          <p:nvPr/>
        </p:nvPicPr>
        <p:blipFill>
          <a:blip r:embed="rId2"/>
          <a:stretch>
            <a:fillRect/>
          </a:stretch>
        </p:blipFill>
        <p:spPr>
          <a:xfrm>
            <a:off x="1267356" y="-2602523"/>
            <a:ext cx="3896269" cy="2105319"/>
          </a:xfrm>
          <a:prstGeom prst="rect">
            <a:avLst/>
          </a:prstGeom>
        </p:spPr>
      </p:pic>
    </p:spTree>
    <p:extLst>
      <p:ext uri="{BB962C8B-B14F-4D97-AF65-F5344CB8AC3E}">
        <p14:creationId xmlns:p14="http://schemas.microsoft.com/office/powerpoint/2010/main" val="351239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85812AA5-F168-532B-44D7-48A48F885DCD}"/>
              </a:ext>
            </a:extLst>
          </p:cNvPr>
          <p:cNvGraphicFramePr>
            <a:graphicFrameLocks noGrp="1"/>
          </p:cNvGraphicFramePr>
          <p:nvPr>
            <p:ph idx="1"/>
            <p:extLst>
              <p:ext uri="{D42A27DB-BD31-4B8C-83A1-F6EECF244321}">
                <p14:modId xmlns:p14="http://schemas.microsoft.com/office/powerpoint/2010/main" val="2962002916"/>
              </p:ext>
            </p:extLst>
          </p:nvPr>
        </p:nvGraphicFramePr>
        <p:xfrm>
          <a:off x="521109" y="3293805"/>
          <a:ext cx="4612611" cy="3275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74C83D2F-0782-A118-4397-CB75680E290A}"/>
              </a:ext>
            </a:extLst>
          </p:cNvPr>
          <p:cNvSpPr>
            <a:spLocks noGrp="1"/>
          </p:cNvSpPr>
          <p:nvPr>
            <p:ph type="title"/>
          </p:nvPr>
        </p:nvSpPr>
        <p:spPr>
          <a:xfrm>
            <a:off x="5872243" y="1253067"/>
            <a:ext cx="2528807" cy="4351866"/>
          </a:xfrm>
        </p:spPr>
        <p:txBody>
          <a:bodyPr anchor="ctr">
            <a:normAutofit/>
          </a:bodyPr>
          <a:lstStyle/>
          <a:p>
            <a:r>
              <a:rPr lang="en-US">
                <a:solidFill>
                  <a:schemeClr val="bg1"/>
                </a:solidFill>
              </a:rPr>
              <a:t>Giant MR sensor</a:t>
            </a:r>
            <a:br>
              <a:rPr lang="en-US">
                <a:solidFill>
                  <a:schemeClr val="bg1"/>
                </a:solidFill>
              </a:rPr>
            </a:br>
            <a:r>
              <a:rPr lang="en-US">
                <a:solidFill>
                  <a:schemeClr val="bg1"/>
                </a:solidFill>
              </a:rPr>
              <a:t>GMR</a:t>
            </a:r>
            <a:endParaRPr lang="el-GR">
              <a:solidFill>
                <a:schemeClr val="bg1"/>
              </a:solidFill>
            </a:endParaRPr>
          </a:p>
        </p:txBody>
      </p:sp>
      <p:pic>
        <p:nvPicPr>
          <p:cNvPr id="5" name="Picture 4">
            <a:extLst>
              <a:ext uri="{FF2B5EF4-FFF2-40B4-BE49-F238E27FC236}">
                <a16:creationId xmlns:a16="http://schemas.microsoft.com/office/drawing/2014/main" id="{9CDAE442-F304-F082-4ADE-EF89461F4F21}"/>
              </a:ext>
            </a:extLst>
          </p:cNvPr>
          <p:cNvPicPr>
            <a:picLocks noChangeAspect="1"/>
          </p:cNvPicPr>
          <p:nvPr/>
        </p:nvPicPr>
        <p:blipFill>
          <a:blip r:embed="rId7"/>
          <a:stretch>
            <a:fillRect/>
          </a:stretch>
        </p:blipFill>
        <p:spPr>
          <a:xfrm>
            <a:off x="675731" y="628792"/>
            <a:ext cx="3896269" cy="2105319"/>
          </a:xfrm>
          <a:prstGeom prst="rect">
            <a:avLst/>
          </a:prstGeom>
        </p:spPr>
      </p:pic>
    </p:spTree>
    <p:extLst>
      <p:ext uri="{BB962C8B-B14F-4D97-AF65-F5344CB8AC3E}">
        <p14:creationId xmlns:p14="http://schemas.microsoft.com/office/powerpoint/2010/main" val="1968512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A495-45EC-E1EE-91F0-3A38EB648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5D191-237E-984F-6211-1D89E843FDCD}"/>
              </a:ext>
            </a:extLst>
          </p:cNvPr>
          <p:cNvSpPr>
            <a:spLocks noGrp="1"/>
          </p:cNvSpPr>
          <p:nvPr>
            <p:ph type="title"/>
          </p:nvPr>
        </p:nvSpPr>
        <p:spPr/>
        <p:txBody>
          <a:bodyPr/>
          <a:lstStyle/>
          <a:p>
            <a:r>
              <a:rPr lang="el-GR" dirty="0"/>
              <a:t>Αρχή λειτουργίας</a:t>
            </a:r>
          </a:p>
        </p:txBody>
      </p:sp>
      <p:sp>
        <p:nvSpPr>
          <p:cNvPr id="3" name="Content Placeholder 2">
            <a:extLst>
              <a:ext uri="{FF2B5EF4-FFF2-40B4-BE49-F238E27FC236}">
                <a16:creationId xmlns:a16="http://schemas.microsoft.com/office/drawing/2014/main" id="{3E0CE838-ED53-9A47-F6BE-9B89D189D4A6}"/>
              </a:ext>
            </a:extLst>
          </p:cNvPr>
          <p:cNvSpPr>
            <a:spLocks noGrp="1"/>
          </p:cNvSpPr>
          <p:nvPr>
            <p:ph idx="1"/>
          </p:nvPr>
        </p:nvSpPr>
        <p:spPr>
          <a:xfrm>
            <a:off x="609598" y="1488613"/>
            <a:ext cx="6347714" cy="1549555"/>
          </a:xfrm>
        </p:spPr>
        <p:txBody>
          <a:bodyPr>
            <a:normAutofit fontScale="92500" lnSpcReduction="20000"/>
          </a:bodyPr>
          <a:lstStyle/>
          <a:p>
            <a:pPr algn="just"/>
            <a:r>
              <a:rPr lang="el-GR" dirty="0"/>
              <a:t>Σε ισχυρά μαγνητικά πεδία, ορισμένα μονωτικά υλικά γίνονται αγωγοί</a:t>
            </a:r>
          </a:p>
          <a:p>
            <a:pPr algn="just"/>
            <a:r>
              <a:rPr lang="el-GR" dirty="0"/>
              <a:t>Ο λόγος των σκεδάσεων αυξάνεται ή μειώνεται ως συνάρτηση της αλληλεπίδρασης των διαφορετικών </a:t>
            </a:r>
            <a:r>
              <a:rPr lang="en-US" dirty="0"/>
              <a:t>spin </a:t>
            </a:r>
            <a:r>
              <a:rPr lang="el-GR" dirty="0"/>
              <a:t>και του μαγνητικού προσανατολισμού του μέσου που βρίσκονται. </a:t>
            </a:r>
          </a:p>
        </p:txBody>
      </p:sp>
      <p:graphicFrame>
        <p:nvGraphicFramePr>
          <p:cNvPr id="4" name="Diagram 3">
            <a:extLst>
              <a:ext uri="{FF2B5EF4-FFF2-40B4-BE49-F238E27FC236}">
                <a16:creationId xmlns:a16="http://schemas.microsoft.com/office/drawing/2014/main" id="{09FA5F70-557B-7F56-702C-423952966E26}"/>
              </a:ext>
            </a:extLst>
          </p:cNvPr>
          <p:cNvGraphicFramePr/>
          <p:nvPr>
            <p:extLst>
              <p:ext uri="{D42A27DB-BD31-4B8C-83A1-F6EECF244321}">
                <p14:modId xmlns:p14="http://schemas.microsoft.com/office/powerpoint/2010/main" val="661236106"/>
              </p:ext>
            </p:extLst>
          </p:nvPr>
        </p:nvGraphicFramePr>
        <p:xfrm>
          <a:off x="1002091" y="3038168"/>
          <a:ext cx="5338916" cy="325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26EADA9-7523-C22E-B7EC-719277A3CD49}"/>
              </a:ext>
            </a:extLst>
          </p:cNvPr>
          <p:cNvPicPr>
            <a:picLocks noChangeAspect="1"/>
          </p:cNvPicPr>
          <p:nvPr/>
        </p:nvPicPr>
        <p:blipFill>
          <a:blip r:embed="rId7"/>
          <a:stretch>
            <a:fillRect/>
          </a:stretch>
        </p:blipFill>
        <p:spPr>
          <a:xfrm>
            <a:off x="-5356919" y="461569"/>
            <a:ext cx="4811439" cy="2054087"/>
          </a:xfrm>
          <a:prstGeom prst="rect">
            <a:avLst/>
          </a:prstGeom>
        </p:spPr>
      </p:pic>
      <p:pic>
        <p:nvPicPr>
          <p:cNvPr id="8" name="Graphic 7" descr="Lights On with solid fill">
            <a:extLst>
              <a:ext uri="{FF2B5EF4-FFF2-40B4-BE49-F238E27FC236}">
                <a16:creationId xmlns:a16="http://schemas.microsoft.com/office/drawing/2014/main" id="{596C68B8-B9A1-E063-A4AC-DEE8CE480A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9600" y="-1407903"/>
            <a:ext cx="914400" cy="914400"/>
          </a:xfrm>
          <a:prstGeom prst="rect">
            <a:avLst/>
          </a:prstGeom>
          <a:effectLst>
            <a:glow rad="63500">
              <a:schemeClr val="accent3">
                <a:satMod val="175000"/>
                <a:alpha val="40000"/>
              </a:schemeClr>
            </a:glow>
          </a:effectLst>
        </p:spPr>
      </p:pic>
      <p:pic>
        <p:nvPicPr>
          <p:cNvPr id="9" name="Graphic 8" descr="Lightbulb with solid fill">
            <a:extLst>
              <a:ext uri="{FF2B5EF4-FFF2-40B4-BE49-F238E27FC236}">
                <a16:creationId xmlns:a16="http://schemas.microsoft.com/office/drawing/2014/main" id="{AF810ADF-ED38-54A5-71D1-ECA19B9A3F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01200" y="3429000"/>
            <a:ext cx="914400" cy="914400"/>
          </a:xfrm>
          <a:prstGeom prst="rect">
            <a:avLst/>
          </a:prstGeom>
        </p:spPr>
      </p:pic>
      <p:pic>
        <p:nvPicPr>
          <p:cNvPr id="10" name="Picture 9">
            <a:extLst>
              <a:ext uri="{FF2B5EF4-FFF2-40B4-BE49-F238E27FC236}">
                <a16:creationId xmlns:a16="http://schemas.microsoft.com/office/drawing/2014/main" id="{5C95A684-F666-9C61-9195-F5B2071323B8}"/>
              </a:ext>
            </a:extLst>
          </p:cNvPr>
          <p:cNvPicPr>
            <a:picLocks noChangeAspect="1"/>
          </p:cNvPicPr>
          <p:nvPr/>
        </p:nvPicPr>
        <p:blipFill>
          <a:blip r:embed="rId12"/>
          <a:stretch>
            <a:fillRect/>
          </a:stretch>
        </p:blipFill>
        <p:spPr>
          <a:xfrm>
            <a:off x="1653120" y="7338626"/>
            <a:ext cx="4351440" cy="1817690"/>
          </a:xfrm>
          <a:prstGeom prst="rect">
            <a:avLst/>
          </a:prstGeom>
        </p:spPr>
      </p:pic>
    </p:spTree>
    <p:extLst>
      <p:ext uri="{BB962C8B-B14F-4D97-AF65-F5344CB8AC3E}">
        <p14:creationId xmlns:p14="http://schemas.microsoft.com/office/powerpoint/2010/main" val="25028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FE73B1-80EE-90EA-3AF8-AE00AC0F7142}"/>
              </a:ext>
            </a:extLst>
          </p:cNvPr>
          <p:cNvSpPr>
            <a:spLocks noGrp="1"/>
          </p:cNvSpPr>
          <p:nvPr>
            <p:ph idx="1"/>
          </p:nvPr>
        </p:nvSpPr>
        <p:spPr>
          <a:xfrm>
            <a:off x="508000" y="1253067"/>
            <a:ext cx="4616450" cy="4351866"/>
          </a:xfrm>
        </p:spPr>
        <p:txBody>
          <a:bodyPr anchor="ctr">
            <a:normAutofit/>
          </a:bodyPr>
          <a:lstStyle/>
          <a:p>
            <a:pPr marL="0" indent="0" algn="just">
              <a:buNone/>
            </a:pPr>
            <a:r>
              <a:rPr lang="el-GR" dirty="0"/>
              <a:t>Μαγνητικοί αισθητήρες είναι οι αισθητήρες που εντοπίζουν και μετατρέπουν το μέγεθος και τις μεταβολές ενός μαγνητικού πεδίου σε ηλεκτρικό σήμα.</a:t>
            </a:r>
            <a:r>
              <a:rPr lang="en-US" dirty="0"/>
              <a:t> </a:t>
            </a:r>
            <a:endParaRPr lang="el-GR" dirty="0"/>
          </a:p>
          <a:p>
            <a:pPr marL="0" indent="0" algn="just">
              <a:buNone/>
            </a:pPr>
            <a:r>
              <a:rPr lang="el-GR" dirty="0"/>
              <a:t>Μετρώντας τις μεταβολές των μαγνητικών πεδίων και με την κατάλληλη επεξεργασία αυτών των μετρήσεων μπορούμε να μετρήσουμε μεγέθη όπως: πίεση, θέση, ταχύτητα κ.α.</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56E949C8-ECB1-BF8C-49D1-C2457B43B22D}"/>
              </a:ext>
            </a:extLst>
          </p:cNvPr>
          <p:cNvSpPr>
            <a:spLocks noGrp="1"/>
          </p:cNvSpPr>
          <p:nvPr>
            <p:ph type="title"/>
          </p:nvPr>
        </p:nvSpPr>
        <p:spPr>
          <a:xfrm>
            <a:off x="5872243" y="1253067"/>
            <a:ext cx="2528807" cy="4351866"/>
          </a:xfrm>
        </p:spPr>
        <p:txBody>
          <a:bodyPr anchor="ctr">
            <a:normAutofit/>
          </a:bodyPr>
          <a:lstStyle/>
          <a:p>
            <a:r>
              <a:rPr lang="el-GR">
                <a:solidFill>
                  <a:schemeClr val="bg1"/>
                </a:solidFill>
              </a:rPr>
              <a:t>Τι είναι</a:t>
            </a:r>
          </a:p>
        </p:txBody>
      </p:sp>
    </p:spTree>
    <p:extLst>
      <p:ext uri="{BB962C8B-B14F-4D97-AF65-F5344CB8AC3E}">
        <p14:creationId xmlns:p14="http://schemas.microsoft.com/office/powerpoint/2010/main" val="286322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5D52B502-189A-9043-1C42-E8E73598B382}"/>
              </a:ext>
            </a:extLst>
          </p:cNvPr>
          <p:cNvPicPr>
            <a:picLocks noChangeAspect="1"/>
          </p:cNvPicPr>
          <p:nvPr/>
        </p:nvPicPr>
        <p:blipFill>
          <a:blip r:embed="rId2"/>
          <a:stretch>
            <a:fillRect/>
          </a:stretch>
        </p:blipFill>
        <p:spPr>
          <a:xfrm>
            <a:off x="1284561" y="1129142"/>
            <a:ext cx="4811439" cy="2054087"/>
          </a:xfrm>
          <a:prstGeom prst="rect">
            <a:avLst/>
          </a:prstGeom>
        </p:spPr>
      </p:pic>
      <p:pic>
        <p:nvPicPr>
          <p:cNvPr id="128" name="Graphic 127" descr="Lights On with solid fill">
            <a:extLst>
              <a:ext uri="{FF2B5EF4-FFF2-40B4-BE49-F238E27FC236}">
                <a16:creationId xmlns:a16="http://schemas.microsoft.com/office/drawing/2014/main" id="{1398027B-B94F-A789-92E0-EEBBD45DB5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505899"/>
            <a:ext cx="914400" cy="914400"/>
          </a:xfrm>
          <a:prstGeom prst="rect">
            <a:avLst/>
          </a:prstGeom>
          <a:effectLst>
            <a:glow rad="63500">
              <a:schemeClr val="accent3">
                <a:satMod val="175000"/>
                <a:alpha val="40000"/>
              </a:schemeClr>
            </a:glow>
          </a:effectLst>
        </p:spPr>
      </p:pic>
      <p:pic>
        <p:nvPicPr>
          <p:cNvPr id="11" name="Picture 10">
            <a:extLst>
              <a:ext uri="{FF2B5EF4-FFF2-40B4-BE49-F238E27FC236}">
                <a16:creationId xmlns:a16="http://schemas.microsoft.com/office/drawing/2014/main" id="{3073AA89-7B13-8C1B-1199-8456B68913BB}"/>
              </a:ext>
            </a:extLst>
          </p:cNvPr>
          <p:cNvPicPr>
            <a:picLocks noChangeAspect="1"/>
          </p:cNvPicPr>
          <p:nvPr/>
        </p:nvPicPr>
        <p:blipFill>
          <a:blip r:embed="rId5"/>
          <a:stretch>
            <a:fillRect/>
          </a:stretch>
        </p:blipFill>
        <p:spPr>
          <a:xfrm>
            <a:off x="4907892" y="4303553"/>
            <a:ext cx="394720" cy="582045"/>
          </a:xfrm>
          <a:prstGeom prst="rect">
            <a:avLst/>
          </a:prstGeom>
        </p:spPr>
      </p:pic>
      <p:pic>
        <p:nvPicPr>
          <p:cNvPr id="17" name="Picture 16">
            <a:extLst>
              <a:ext uri="{FF2B5EF4-FFF2-40B4-BE49-F238E27FC236}">
                <a16:creationId xmlns:a16="http://schemas.microsoft.com/office/drawing/2014/main" id="{64DC642A-A11B-D7FF-5089-4E8CC0BC8720}"/>
              </a:ext>
            </a:extLst>
          </p:cNvPr>
          <p:cNvPicPr>
            <a:picLocks noChangeAspect="1"/>
          </p:cNvPicPr>
          <p:nvPr/>
        </p:nvPicPr>
        <p:blipFill>
          <a:blip r:embed="rId6"/>
          <a:stretch>
            <a:fillRect/>
          </a:stretch>
        </p:blipFill>
        <p:spPr>
          <a:xfrm>
            <a:off x="1284560" y="4238012"/>
            <a:ext cx="4811438" cy="2009841"/>
          </a:xfrm>
          <a:prstGeom prst="rect">
            <a:avLst/>
          </a:prstGeom>
        </p:spPr>
      </p:pic>
      <p:pic>
        <p:nvPicPr>
          <p:cNvPr id="130" name="Graphic 129" descr="Lightbulb with solid fill">
            <a:extLst>
              <a:ext uri="{FF2B5EF4-FFF2-40B4-BE49-F238E27FC236}">
                <a16:creationId xmlns:a16="http://schemas.microsoft.com/office/drawing/2014/main" id="{D54BC16A-DC52-915B-97AB-D83F8BBBC8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6400" y="3573224"/>
            <a:ext cx="914400" cy="914400"/>
          </a:xfrm>
          <a:prstGeom prst="rect">
            <a:avLst/>
          </a:prstGeom>
        </p:spPr>
      </p:pic>
    </p:spTree>
    <p:extLst>
      <p:ext uri="{BB962C8B-B14F-4D97-AF65-F5344CB8AC3E}">
        <p14:creationId xmlns:p14="http://schemas.microsoft.com/office/powerpoint/2010/main" val="112787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0" name="Content Placeholder 2">
                <a:extLst>
                  <a:ext uri="{FF2B5EF4-FFF2-40B4-BE49-F238E27FC236}">
                    <a16:creationId xmlns:a16="http://schemas.microsoft.com/office/drawing/2014/main" id="{C93492DA-F5A2-60FE-37A5-356C72D230C2}"/>
                  </a:ext>
                </a:extLst>
              </p:cNvPr>
              <p:cNvGraphicFramePr>
                <a:graphicFrameLocks noGrp="1"/>
              </p:cNvGraphicFramePr>
              <p:nvPr>
                <p:ph idx="1"/>
                <p:extLst>
                  <p:ext uri="{D42A27DB-BD31-4B8C-83A1-F6EECF244321}">
                    <p14:modId xmlns:p14="http://schemas.microsoft.com/office/powerpoint/2010/main" val="1095188533"/>
                  </p:ext>
                </p:extLst>
              </p:nvPr>
            </p:nvGraphicFramePr>
            <p:xfrm>
              <a:off x="531602" y="2660781"/>
              <a:ext cx="4512420" cy="384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30" name="Content Placeholder 2">
                <a:extLst>
                  <a:ext uri="{FF2B5EF4-FFF2-40B4-BE49-F238E27FC236}">
                    <a16:creationId xmlns:a16="http://schemas.microsoft.com/office/drawing/2014/main" id="{C93492DA-F5A2-60FE-37A5-356C72D230C2}"/>
                  </a:ext>
                </a:extLst>
              </p:cNvPr>
              <p:cNvGraphicFramePr>
                <a:graphicFrameLocks noGrp="1"/>
              </p:cNvGraphicFramePr>
              <p:nvPr>
                <p:ph idx="1"/>
                <p:extLst>
                  <p:ext uri="{D42A27DB-BD31-4B8C-83A1-F6EECF244321}">
                    <p14:modId xmlns:p14="http://schemas.microsoft.com/office/powerpoint/2010/main" val="1095188533"/>
                  </p:ext>
                </p:extLst>
              </p:nvPr>
            </p:nvGraphicFramePr>
            <p:xfrm>
              <a:off x="531602" y="2660781"/>
              <a:ext cx="4512420" cy="3844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2F7F0852-CF95-3186-6055-B137CB9EB32B}"/>
              </a:ext>
            </a:extLst>
          </p:cNvPr>
          <p:cNvSpPr>
            <a:spLocks noGrp="1"/>
          </p:cNvSpPr>
          <p:nvPr>
            <p:ph type="title"/>
          </p:nvPr>
        </p:nvSpPr>
        <p:spPr>
          <a:xfrm>
            <a:off x="5872243" y="1253067"/>
            <a:ext cx="2528807" cy="4351866"/>
          </a:xfrm>
        </p:spPr>
        <p:txBody>
          <a:bodyPr anchor="ctr">
            <a:normAutofit/>
          </a:bodyPr>
          <a:lstStyle/>
          <a:p>
            <a:r>
              <a:rPr lang="en-US">
                <a:solidFill>
                  <a:schemeClr val="bg1"/>
                </a:solidFill>
              </a:rPr>
              <a:t>Tunnel MR sensor</a:t>
            </a:r>
            <a:br>
              <a:rPr lang="el-GR">
                <a:solidFill>
                  <a:schemeClr val="bg1"/>
                </a:solidFill>
              </a:rPr>
            </a:br>
            <a:r>
              <a:rPr lang="en-US">
                <a:solidFill>
                  <a:schemeClr val="bg1"/>
                </a:solidFill>
              </a:rPr>
              <a:t>TMR</a:t>
            </a:r>
            <a:endParaRPr lang="el-GR">
              <a:solidFill>
                <a:schemeClr val="bg1"/>
              </a:solidFill>
            </a:endParaRPr>
          </a:p>
        </p:txBody>
      </p:sp>
      <p:pic>
        <p:nvPicPr>
          <p:cNvPr id="5" name="Picture 4">
            <a:extLst>
              <a:ext uri="{FF2B5EF4-FFF2-40B4-BE49-F238E27FC236}">
                <a16:creationId xmlns:a16="http://schemas.microsoft.com/office/drawing/2014/main" id="{7A3278FE-80F9-253C-8836-00E753078BBF}"/>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02" b="92771" l="6799" r="92068">
                        <a14:foregroundMark x1="18980" y1="22088" x2="2550" y2="81124"/>
                        <a14:foregroundMark x1="2550" y1="81124" x2="18414" y2="95984"/>
                        <a14:foregroundMark x1="18414" y1="95984" x2="40227" y2="98394"/>
                        <a14:foregroundMark x1="40227" y1="98394" x2="91785" y2="95582"/>
                        <a14:foregroundMark x1="91785" y1="95582" x2="95467" y2="16867"/>
                        <a14:foregroundMark x1="95467" y1="16867" x2="84136" y2="4016"/>
                        <a14:foregroundMark x1="84136" y1="4016" x2="33994" y2="7229"/>
                        <a14:foregroundMark x1="33994" y1="7229" x2="22380" y2="24498"/>
                        <a14:foregroundMark x1="22380" y1="24498" x2="17847" y2="21687"/>
                        <a14:foregroundMark x1="17847" y1="21687" x2="18980" y2="66667"/>
                        <a14:foregroundMark x1="18980" y1="66667" x2="19547" y2="67470"/>
                        <a14:foregroundMark x1="19547" y1="67470" x2="28612" y2="87149"/>
                        <a14:foregroundMark x1="28612" y1="87149" x2="21246" y2="73092"/>
                        <a14:foregroundMark x1="21246" y1="73092" x2="9348" y2="82329"/>
                        <a14:foregroundMark x1="9348" y1="82329" x2="25779" y2="87149"/>
                        <a14:foregroundMark x1="25779" y1="87149" x2="33711" y2="82731"/>
                        <a14:foregroundMark x1="33711" y1="82731" x2="26912" y2="73092"/>
                        <a14:foregroundMark x1="26912" y1="73092" x2="6799" y2="75502"/>
                        <a14:foregroundMark x1="6799" y1="75502" x2="30595" y2="81928"/>
                        <a14:foregroundMark x1="30595" y1="81928" x2="32295" y2="81526"/>
                        <a14:foregroundMark x1="32295" y1="81526" x2="23229" y2="83936"/>
                        <a14:foregroundMark x1="27195" y1="77108" x2="69405" y2="90763"/>
                        <a14:foregroundMark x1="69405" y1="90763" x2="40510" y2="75502"/>
                        <a14:foregroundMark x1="40510" y1="75502" x2="25779" y2="73494"/>
                        <a14:foregroundMark x1="25779" y1="73494" x2="34278" y2="86345"/>
                        <a14:foregroundMark x1="34278" y1="86345" x2="28329" y2="62249"/>
                        <a14:foregroundMark x1="35977" y1="40161" x2="49008" y2="402"/>
                        <a14:foregroundMark x1="49008" y1="402" x2="45892" y2="31727"/>
                        <a14:foregroundMark x1="45892" y1="31727" x2="66856" y2="26908"/>
                        <a14:foregroundMark x1="66856" y1="26908" x2="72805" y2="28916"/>
                        <a14:foregroundMark x1="72805" y1="28916" x2="82720" y2="31727"/>
                        <a14:foregroundMark x1="82720" y1="31727" x2="85836" y2="32932"/>
                        <a14:foregroundMark x1="85836" y1="32932" x2="88669" y2="37751"/>
                        <a14:foregroundMark x1="88669" y1="37751" x2="85836" y2="79116"/>
                        <a14:foregroundMark x1="85836" y1="79116" x2="77620" y2="81928"/>
                        <a14:foregroundMark x1="77620" y1="81928" x2="90935" y2="92369"/>
                        <a14:foregroundMark x1="90935" y1="92369" x2="91218" y2="91566"/>
                        <a14:foregroundMark x1="91218" y1="91566" x2="69972" y2="91165"/>
                        <a14:foregroundMark x1="69972" y1="91165" x2="55807" y2="81124"/>
                        <a14:foregroundMark x1="55807" y1="81124" x2="55524" y2="80723"/>
                        <a14:foregroundMark x1="55524" y1="80723" x2="50425" y2="74297"/>
                        <a14:foregroundMark x1="50425" y1="74297" x2="61190" y2="76707"/>
                        <a14:foregroundMark x1="49292" y1="30924" x2="61756" y2="12851"/>
                        <a14:foregroundMark x1="61756" y1="12851" x2="76771" y2="15663"/>
                        <a14:foregroundMark x1="76771" y1="15663" x2="78187" y2="16466"/>
                        <a14:foregroundMark x1="78187" y1="16466" x2="84986" y2="11647"/>
                        <a14:foregroundMark x1="84986" y1="11647" x2="66006" y2="14458"/>
                        <a14:foregroundMark x1="66006" y1="14458" x2="84703" y2="9237"/>
                        <a14:foregroundMark x1="84703" y1="9237" x2="86969" y2="7631"/>
                        <a14:foregroundMark x1="86969" y1="7631" x2="59773" y2="11647"/>
                        <a14:foregroundMark x1="59773" y1="11647" x2="59773" y2="11647"/>
                        <a14:foregroundMark x1="59773" y1="11647" x2="74788" y2="5221"/>
                        <a14:foregroundMark x1="74788" y1="5221" x2="75071" y2="5221"/>
                        <a14:foregroundMark x1="75071" y1="5221" x2="49008" y2="3614"/>
                        <a14:foregroundMark x1="49008" y1="3614" x2="58640" y2="11245"/>
                        <a14:foregroundMark x1="58640" y1="11245" x2="45042" y2="3614"/>
                        <a14:foregroundMark x1="45042" y1="3614" x2="41643" y2="32129"/>
                        <a14:foregroundMark x1="41643" y1="32129" x2="32578" y2="28514"/>
                        <a14:foregroundMark x1="32578" y1="28514" x2="51841" y2="23293"/>
                        <a14:foregroundMark x1="46742" y1="18876" x2="41926" y2="5221"/>
                        <a14:foregroundMark x1="41926" y1="5221" x2="38244" y2="20080"/>
                        <a14:foregroundMark x1="63456" y1="20482" x2="67705" y2="21285"/>
                        <a14:foregroundMark x1="67705" y1="21285" x2="69122" y2="26104"/>
                        <a14:foregroundMark x1="69122" y1="26104" x2="76771" y2="24096"/>
                        <a14:foregroundMark x1="76771" y1="24096" x2="87535" y2="26104"/>
                        <a14:foregroundMark x1="87535" y1="26104" x2="92068" y2="23293"/>
                        <a14:foregroundMark x1="92068" y1="23293" x2="90085" y2="56225"/>
                        <a14:foregroundMark x1="69972" y1="90763" x2="57507" y2="87149"/>
                        <a14:foregroundMark x1="57507" y1="87149" x2="71671" y2="87550"/>
                        <a14:foregroundMark x1="71671" y1="87550" x2="57507" y2="92771"/>
                        <a14:foregroundMark x1="57507" y1="92771" x2="57507" y2="92771"/>
                      </a14:backgroundRemoval>
                    </a14:imgEffect>
                  </a14:imgLayer>
                </a14:imgProps>
              </a:ext>
            </a:extLst>
          </a:blip>
          <a:stretch>
            <a:fillRect/>
          </a:stretch>
        </p:blipFill>
        <p:spPr>
          <a:xfrm>
            <a:off x="1347019" y="415215"/>
            <a:ext cx="2636583" cy="1859800"/>
          </a:xfrm>
          <a:prstGeom prst="rect">
            <a:avLst/>
          </a:prstGeom>
        </p:spPr>
      </p:pic>
    </p:spTree>
    <p:extLst>
      <p:ext uri="{BB962C8B-B14F-4D97-AF65-F5344CB8AC3E}">
        <p14:creationId xmlns:p14="http://schemas.microsoft.com/office/powerpoint/2010/main" val="23163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1300-E52F-3837-47BC-F4CFC2B3297A}"/>
              </a:ext>
            </a:extLst>
          </p:cNvPr>
          <p:cNvSpPr>
            <a:spLocks noGrp="1"/>
          </p:cNvSpPr>
          <p:nvPr>
            <p:ph type="title"/>
          </p:nvPr>
        </p:nvSpPr>
        <p:spPr/>
        <p:txBody>
          <a:bodyPr/>
          <a:lstStyle/>
          <a:p>
            <a:r>
              <a:rPr lang="el-GR" dirty="0"/>
              <a:t>Αρχή λειτουργίας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7DE664-C702-FC79-E1D8-D0A2E3F9FA4F}"/>
                  </a:ext>
                </a:extLst>
              </p:cNvPr>
              <p:cNvSpPr>
                <a:spLocks noGrp="1"/>
              </p:cNvSpPr>
              <p:nvPr>
                <p:ph idx="1"/>
              </p:nvPr>
            </p:nvSpPr>
            <p:spPr/>
            <p:txBody>
              <a:bodyPr/>
              <a:lstStyle/>
              <a:p>
                <a:r>
                  <a:rPr lang="el-GR" dirty="0"/>
                  <a:t>Τα ηλεκτρόνια οδεύουν από την μία στρώση του σιδηρομαγνητικού υλικού στην άλλη διαπερνώντας την λεπτή στρώση μόνωσης. </a:t>
                </a:r>
              </a:p>
              <a:p>
                <a:r>
                  <a:rPr lang="el-GR" dirty="0"/>
                  <a:t>Η αντίσταση μειώνεται οι κατευθύνσεις του μαγνητισμού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𝑀</m:t>
                        </m:r>
                      </m:e>
                    </m:acc>
                  </m:oMath>
                </a14:m>
                <a:r>
                  <a:rPr lang="el-GR" dirty="0"/>
                  <a:t> των 2 σιδηρομαγνητικών υλικών είναι παράλληλες. Αντίθετα, όταν οι κατευθύνσεις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𝑀</m:t>
                        </m:r>
                      </m:e>
                    </m:acc>
                    <m:r>
                      <a:rPr lang="en-US" dirty="0">
                        <a:latin typeface="Cambria Math" panose="02040503050406030204" pitchFamily="18" charset="0"/>
                      </a:rPr>
                      <m:t> </m:t>
                    </m:r>
                  </m:oMath>
                </a14:m>
                <a:r>
                  <a:rPr lang="el-GR" dirty="0"/>
                  <a:t>είναι αντιπαράλληλες η αντίσταση αυξάνεται και σχεδόν καθόλου ρεύμα δεν ρέει στην στρώση μόνωσης .</a:t>
                </a:r>
              </a:p>
              <a:p>
                <a:r>
                  <a:rPr lang="el-GR" dirty="0"/>
                  <a:t>Η μεταφορά των ηλεκτρονίων πραγματοποιείται λόγω ενός κβαντικού φαινομένου που ονομάζεται </a:t>
                </a:r>
                <a:r>
                  <a:rPr lang="en-US" dirty="0"/>
                  <a:t>quantum tunneling</a:t>
                </a:r>
                <a:endParaRPr lang="el-GR" dirty="0"/>
              </a:p>
            </p:txBody>
          </p:sp>
        </mc:Choice>
        <mc:Fallback xmlns="">
          <p:sp>
            <p:nvSpPr>
              <p:cNvPr id="3" name="Content Placeholder 2">
                <a:extLst>
                  <a:ext uri="{FF2B5EF4-FFF2-40B4-BE49-F238E27FC236}">
                    <a16:creationId xmlns:a16="http://schemas.microsoft.com/office/drawing/2014/main" id="{9B7DE664-C702-FC79-E1D8-D0A2E3F9FA4F}"/>
                  </a:ext>
                </a:extLst>
              </p:cNvPr>
              <p:cNvSpPr>
                <a:spLocks noGrp="1" noRot="1" noChangeAspect="1" noMove="1" noResize="1" noEditPoints="1" noAdjustHandles="1" noChangeArrowheads="1" noChangeShapeType="1" noTextEdit="1"/>
              </p:cNvSpPr>
              <p:nvPr>
                <p:ph idx="1"/>
              </p:nvPr>
            </p:nvSpPr>
            <p:spPr>
              <a:blipFill>
                <a:blip r:embed="rId2"/>
                <a:stretch>
                  <a:fillRect l="-192" t="-942" r="-1249"/>
                </a:stretch>
              </a:blipFill>
            </p:spPr>
            <p:txBody>
              <a:bodyPr/>
              <a:lstStyle/>
              <a:p>
                <a:r>
                  <a:rPr lang="el-GR">
                    <a:noFill/>
                  </a:rPr>
                  <a:t> </a:t>
                </a:r>
              </a:p>
            </p:txBody>
          </p:sp>
        </mc:Fallback>
      </mc:AlternateContent>
    </p:spTree>
    <p:extLst>
      <p:ext uri="{BB962C8B-B14F-4D97-AF65-F5344CB8AC3E}">
        <p14:creationId xmlns:p14="http://schemas.microsoft.com/office/powerpoint/2010/main" val="343176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8B5C-8BE9-933A-1C0E-D6F75DE8AEA2}"/>
              </a:ext>
            </a:extLst>
          </p:cNvPr>
          <p:cNvSpPr>
            <a:spLocks noGrp="1"/>
          </p:cNvSpPr>
          <p:nvPr>
            <p:ph type="title"/>
          </p:nvPr>
        </p:nvSpPr>
        <p:spPr/>
        <p:txBody>
          <a:bodyPr/>
          <a:lstStyle/>
          <a:p>
            <a:r>
              <a:rPr lang="el-GR" dirty="0"/>
              <a:t>Αισθητήρες </a:t>
            </a:r>
            <a:r>
              <a:rPr lang="en-US" dirty="0"/>
              <a:t>Hall</a:t>
            </a:r>
            <a:br>
              <a:rPr lang="en-US" dirty="0"/>
            </a:br>
            <a:endParaRPr lang="el-GR" dirty="0"/>
          </a:p>
        </p:txBody>
      </p:sp>
      <p:sp>
        <p:nvSpPr>
          <p:cNvPr id="3" name="Content Placeholder 2">
            <a:extLst>
              <a:ext uri="{FF2B5EF4-FFF2-40B4-BE49-F238E27FC236}">
                <a16:creationId xmlns:a16="http://schemas.microsoft.com/office/drawing/2014/main" id="{45FDBC8D-5397-D571-7BD9-B93B14DFAE02}"/>
              </a:ext>
            </a:extLst>
          </p:cNvPr>
          <p:cNvSpPr>
            <a:spLocks noGrp="1"/>
          </p:cNvSpPr>
          <p:nvPr>
            <p:ph idx="1"/>
          </p:nvPr>
        </p:nvSpPr>
        <p:spPr>
          <a:xfrm>
            <a:off x="508000" y="1767840"/>
            <a:ext cx="5994400" cy="4003040"/>
          </a:xfrm>
        </p:spPr>
        <p:txBody>
          <a:bodyPr>
            <a:normAutofit/>
          </a:bodyPr>
          <a:lstStyle/>
          <a:p>
            <a:pPr algn="just"/>
            <a:r>
              <a:rPr lang="el-GR" dirty="0"/>
              <a:t>Αποτελούνται κυρίως από ένα λεπτό φύλλο  ημιαγωγού τύπου </a:t>
            </a:r>
            <a:r>
              <a:rPr lang="en-US" dirty="0"/>
              <a:t>p, </a:t>
            </a:r>
            <a:r>
              <a:rPr lang="el-GR" dirty="0"/>
              <a:t>που φέρει συνεχές ρεύμα. </a:t>
            </a:r>
            <a:r>
              <a:rPr lang="en-US" dirty="0"/>
              <a:t> </a:t>
            </a:r>
            <a:endParaRPr lang="el-GR" dirty="0"/>
          </a:p>
          <a:p>
            <a:pPr algn="just"/>
            <a:r>
              <a:rPr lang="el-GR" dirty="0"/>
              <a:t>Υπάρχουν δύο κύριες κατηγορίες για τους αισθητήρες </a:t>
            </a:r>
            <a:r>
              <a:rPr lang="en-US" dirty="0"/>
              <a:t>Hall: </a:t>
            </a:r>
            <a:r>
              <a:rPr lang="el-GR" dirty="0"/>
              <a:t>αναλογικοί και ψηφιακοί.</a:t>
            </a:r>
          </a:p>
          <a:p>
            <a:pPr algn="just"/>
            <a:r>
              <a:rPr lang="el-GR" dirty="0"/>
              <a:t>Είναι ανθεκτικοί και έχουν χαμηλή κατανάλωση ενέργειας </a:t>
            </a:r>
          </a:p>
          <a:p>
            <a:pPr algn="just"/>
            <a:r>
              <a:rPr lang="el-GR" dirty="0"/>
              <a:t>Άλλες υποκατηγορίες είναι οι :</a:t>
            </a:r>
            <a:r>
              <a:rPr lang="en-US" dirty="0"/>
              <a:t> vane-operated, linear current, digital current, closed-loop current, gear tooth</a:t>
            </a:r>
          </a:p>
          <a:p>
            <a:pPr algn="just"/>
            <a:r>
              <a:rPr lang="el-GR" dirty="0"/>
              <a:t>Εφαρμογές:</a:t>
            </a:r>
            <a:r>
              <a:rPr lang="en-US" dirty="0"/>
              <a:t> </a:t>
            </a:r>
            <a:r>
              <a:rPr lang="el-GR" dirty="0"/>
              <a:t>Ανίχνευση θέσης</a:t>
            </a:r>
            <a:r>
              <a:rPr lang="en-US" dirty="0"/>
              <a:t>,</a:t>
            </a:r>
            <a:r>
              <a:rPr lang="el-GR" dirty="0"/>
              <a:t> Μέτρηση ρεύματος</a:t>
            </a:r>
            <a:r>
              <a:rPr lang="en-US" dirty="0"/>
              <a:t>, </a:t>
            </a:r>
            <a:r>
              <a:rPr lang="el-GR" dirty="0"/>
              <a:t>Μαγνητικές πυξίδες σε κινητά</a:t>
            </a:r>
            <a:r>
              <a:rPr lang="en-US" dirty="0"/>
              <a:t>,</a:t>
            </a:r>
            <a:r>
              <a:rPr lang="el-GR" dirty="0"/>
              <a:t> Αισθητήρες ταχύτητας τροχών </a:t>
            </a:r>
            <a:r>
              <a:rPr lang="en-US" dirty="0"/>
              <a:t>(ABS=anti-lock braking system), </a:t>
            </a:r>
            <a:r>
              <a:rPr lang="el-GR" dirty="0"/>
              <a:t>Ρομποτική</a:t>
            </a:r>
          </a:p>
        </p:txBody>
      </p:sp>
    </p:spTree>
    <p:extLst>
      <p:ext uri="{BB962C8B-B14F-4D97-AF65-F5344CB8AC3E}">
        <p14:creationId xmlns:p14="http://schemas.microsoft.com/office/powerpoint/2010/main" val="314697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B624-6109-D5E8-F2DD-88438979BD51}"/>
              </a:ext>
            </a:extLst>
          </p:cNvPr>
          <p:cNvSpPr>
            <a:spLocks noGrp="1"/>
          </p:cNvSpPr>
          <p:nvPr>
            <p:ph type="title"/>
          </p:nvPr>
        </p:nvSpPr>
        <p:spPr>
          <a:xfrm>
            <a:off x="609599" y="609600"/>
            <a:ext cx="6347713" cy="698339"/>
          </a:xfrm>
        </p:spPr>
        <p:txBody>
          <a:bodyPr>
            <a:normAutofit/>
          </a:bodyPr>
          <a:lstStyle/>
          <a:p>
            <a:r>
              <a:rPr lang="el-GR" dirty="0"/>
              <a:t>Αρχή λειτουργίας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678833-753A-BC9B-E81C-EDF9B286BFF3}"/>
                  </a:ext>
                </a:extLst>
              </p:cNvPr>
              <p:cNvSpPr>
                <a:spLocks noGrp="1"/>
              </p:cNvSpPr>
              <p:nvPr>
                <p:ph idx="1"/>
              </p:nvPr>
            </p:nvSpPr>
            <p:spPr>
              <a:xfrm>
                <a:off x="609599" y="1307940"/>
                <a:ext cx="6347714" cy="4733424"/>
              </a:xfrm>
            </p:spPr>
            <p:txBody>
              <a:bodyPr>
                <a:normAutofit/>
              </a:bodyPr>
              <a:lstStyle/>
              <a:p>
                <a:r>
                  <a:rPr lang="en-US" dirty="0"/>
                  <a:t>Hall effect: </a:t>
                </a:r>
                <a:r>
                  <a:rPr lang="el-GR" dirty="0"/>
                  <a:t>όταν σε έναν αγωγό ή ημιαγωγό ρέει ρεύμα και εφαρμόζεται μαγνητικό πεδίο κάθετο στη διεύθυνση του ρεύματος, τότε κατά μήκος του υλικού εμφανίζεται τάση η οποία είναι κάθετη και στο ρεύμα και στο μαγνητικό πεδίο, και ονομάζεται</a:t>
                </a:r>
                <a:r>
                  <a:rPr lang="en-US" dirty="0"/>
                  <a:t> Hall Voltage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𝐻</m:t>
                        </m:r>
                      </m:sub>
                    </m:sSub>
                  </m:oMath>
                </a14:m>
                <a:r>
                  <a:rPr lang="en-US" dirty="0"/>
                  <a:t>)</a:t>
                </a:r>
                <a:r>
                  <a:rPr lang="el-GR" dirty="0"/>
                  <a:t> </a:t>
                </a:r>
              </a:p>
              <a:p>
                <a:r>
                  <a:rPr lang="el-GR" dirty="0"/>
                  <a:t>Οι αναλογικοί έχουν συνεχόμενη τάση εξόδου</a:t>
                </a:r>
              </a:p>
              <a:p>
                <a:r>
                  <a:rPr lang="el-GR" dirty="0"/>
                  <a:t>Ενώ οι ψηφιακοί παίρνουν μόνο 2 τιμές εξόδου: </a:t>
                </a:r>
                <a:r>
                  <a:rPr lang="en-US" dirty="0"/>
                  <a:t>high, low</a:t>
                </a:r>
                <a:endParaRPr lang="el-GR" dirty="0"/>
              </a:p>
              <a:p>
                <a:pPr marL="0" indent="0">
                  <a:buNone/>
                </a:pPr>
                <a:endParaRPr lang="en-US" dirty="0"/>
              </a:p>
              <a:p>
                <a:endParaRPr lang="el-GR" dirty="0"/>
              </a:p>
              <a:p>
                <a:endParaRPr lang="el-GR" dirty="0"/>
              </a:p>
            </p:txBody>
          </p:sp>
        </mc:Choice>
        <mc:Fallback xmlns="">
          <p:sp>
            <p:nvSpPr>
              <p:cNvPr id="3" name="Content Placeholder 2">
                <a:extLst>
                  <a:ext uri="{FF2B5EF4-FFF2-40B4-BE49-F238E27FC236}">
                    <a16:creationId xmlns:a16="http://schemas.microsoft.com/office/drawing/2014/main" id="{B8678833-753A-BC9B-E81C-EDF9B286BFF3}"/>
                  </a:ext>
                </a:extLst>
              </p:cNvPr>
              <p:cNvSpPr>
                <a:spLocks noGrp="1" noRot="1" noChangeAspect="1" noMove="1" noResize="1" noEditPoints="1" noAdjustHandles="1" noChangeArrowheads="1" noChangeShapeType="1" noTextEdit="1"/>
              </p:cNvSpPr>
              <p:nvPr>
                <p:ph idx="1"/>
              </p:nvPr>
            </p:nvSpPr>
            <p:spPr>
              <a:xfrm>
                <a:off x="609599" y="1307940"/>
                <a:ext cx="6347714" cy="4733424"/>
              </a:xfrm>
              <a:blipFill>
                <a:blip r:embed="rId2"/>
                <a:stretch>
                  <a:fillRect l="-192" t="-902" r="-288"/>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48BFC073-66AA-6544-81BD-270B5E8F1163}"/>
              </a:ext>
            </a:extLst>
          </p:cNvPr>
          <p:cNvPicPr>
            <a:picLocks noChangeAspect="1"/>
          </p:cNvPicPr>
          <p:nvPr/>
        </p:nvPicPr>
        <p:blipFill>
          <a:blip r:embed="rId3"/>
          <a:stretch>
            <a:fillRect/>
          </a:stretch>
        </p:blipFill>
        <p:spPr>
          <a:xfrm>
            <a:off x="609599" y="3847466"/>
            <a:ext cx="6347713" cy="1702594"/>
          </a:xfrm>
          <a:prstGeom prst="rect">
            <a:avLst/>
          </a:prstGeom>
        </p:spPr>
      </p:pic>
      <p:pic>
        <p:nvPicPr>
          <p:cNvPr id="6" name="Picture 5">
            <a:extLst>
              <a:ext uri="{FF2B5EF4-FFF2-40B4-BE49-F238E27FC236}">
                <a16:creationId xmlns:a16="http://schemas.microsoft.com/office/drawing/2014/main" id="{45424AE1-002F-0333-FD27-BFE20E67758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33" b="92697" l="5473" r="94030">
                        <a14:foregroundMark x1="9453" y1="22472" x2="9453" y2="22472"/>
                        <a14:foregroundMark x1="9453" y1="22472" x2="9453" y2="22472"/>
                        <a14:foregroundMark x1="9453" y1="22472" x2="23383" y2="10112"/>
                        <a14:foregroundMark x1="5970" y1="21348" x2="5473" y2="41573"/>
                        <a14:foregroundMark x1="90050" y1="69101" x2="90547" y2="66854"/>
                        <a14:foregroundMark x1="93532" y1="66854" x2="94030" y2="71910"/>
                        <a14:foregroundMark x1="70149" y1="91573" x2="69652" y2="92697"/>
                        <a14:foregroundMark x1="27363" y1="5618" x2="28358" y2="3933"/>
                      </a14:backgroundRemoval>
                    </a14:imgEffect>
                  </a14:imgLayer>
                </a14:imgProps>
              </a:ext>
            </a:extLst>
          </a:blip>
          <a:stretch>
            <a:fillRect/>
          </a:stretch>
        </p:blipFill>
        <p:spPr>
          <a:xfrm>
            <a:off x="-2556598" y="3034640"/>
            <a:ext cx="2359152" cy="2089199"/>
          </a:xfrm>
          <a:prstGeom prst="rect">
            <a:avLst/>
          </a:prstGeom>
        </p:spPr>
      </p:pic>
    </p:spTree>
    <p:extLst>
      <p:ext uri="{BB962C8B-B14F-4D97-AF65-F5344CB8AC3E}">
        <p14:creationId xmlns:p14="http://schemas.microsoft.com/office/powerpoint/2010/main" val="3411581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3DAB-9B67-FADC-13AC-0F73E1B800D3}"/>
              </a:ext>
            </a:extLst>
          </p:cNvPr>
          <p:cNvSpPr>
            <a:spLocks noGrp="1"/>
          </p:cNvSpPr>
          <p:nvPr>
            <p:ph type="title"/>
          </p:nvPr>
        </p:nvSpPr>
        <p:spPr>
          <a:xfrm>
            <a:off x="508000" y="609600"/>
            <a:ext cx="6447501" cy="1320800"/>
          </a:xfrm>
        </p:spPr>
        <p:txBody>
          <a:bodyPr anchor="t">
            <a:normAutofit/>
          </a:bodyPr>
          <a:lstStyle/>
          <a:p>
            <a:pPr>
              <a:lnSpc>
                <a:spcPct val="90000"/>
              </a:lnSpc>
            </a:pPr>
            <a:r>
              <a:rPr lang="en-US" sz="2800" dirty="0"/>
              <a:t> SQUID</a:t>
            </a:r>
            <a:br>
              <a:rPr lang="en-US" sz="2800" dirty="0"/>
            </a:br>
            <a:r>
              <a:rPr lang="en-US" sz="2000" dirty="0"/>
              <a:t>Superconducting Quantum Interference Device</a:t>
            </a:r>
            <a:br>
              <a:rPr lang="en-US" sz="2000" dirty="0"/>
            </a:br>
            <a:r>
              <a:rPr lang="el-GR" sz="2000" dirty="0"/>
              <a:t>Συσκευές </a:t>
            </a:r>
            <a:r>
              <a:rPr lang="el-GR" sz="2000" dirty="0" err="1"/>
              <a:t>υπεραγώγιμης</a:t>
            </a:r>
            <a:r>
              <a:rPr lang="el-GR" sz="2000" dirty="0"/>
              <a:t> κβαντικής </a:t>
            </a:r>
            <a:r>
              <a:rPr lang="el-GR" sz="2000" dirty="0" err="1"/>
              <a:t>διεπαφής</a:t>
            </a:r>
            <a:endParaRPr lang="el-GR" sz="2800" dirty="0"/>
          </a:p>
        </p:txBody>
      </p:sp>
      <p:sp>
        <p:nvSpPr>
          <p:cNvPr id="3" name="Content Placeholder 2">
            <a:extLst>
              <a:ext uri="{FF2B5EF4-FFF2-40B4-BE49-F238E27FC236}">
                <a16:creationId xmlns:a16="http://schemas.microsoft.com/office/drawing/2014/main" id="{67A849C0-AECB-CC68-68FF-9497A13363C2}"/>
              </a:ext>
            </a:extLst>
          </p:cNvPr>
          <p:cNvSpPr>
            <a:spLocks noGrp="1"/>
          </p:cNvSpPr>
          <p:nvPr>
            <p:ph idx="1"/>
          </p:nvPr>
        </p:nvSpPr>
        <p:spPr>
          <a:xfrm>
            <a:off x="508000" y="2160590"/>
            <a:ext cx="3915323" cy="3701270"/>
          </a:xfrm>
        </p:spPr>
        <p:txBody>
          <a:bodyPr>
            <a:normAutofit lnSpcReduction="10000"/>
          </a:bodyPr>
          <a:lstStyle/>
          <a:p>
            <a:pPr algn="just">
              <a:lnSpc>
                <a:spcPct val="90000"/>
              </a:lnSpc>
            </a:pPr>
            <a:r>
              <a:rPr lang="en-US" sz="1400" dirty="0"/>
              <a:t>2 </a:t>
            </a:r>
            <a:r>
              <a:rPr lang="el-GR" sz="1400" dirty="0"/>
              <a:t>ΕΊΔΗ: </a:t>
            </a:r>
            <a:r>
              <a:rPr lang="en-US" sz="1400" dirty="0"/>
              <a:t>AC SQUID, DC SQUID (</a:t>
            </a:r>
            <a:r>
              <a:rPr lang="el-GR" sz="1400" dirty="0"/>
              <a:t>πιο συνήθης)</a:t>
            </a:r>
          </a:p>
          <a:p>
            <a:pPr algn="just">
              <a:lnSpc>
                <a:spcPct val="90000"/>
              </a:lnSpc>
            </a:pPr>
            <a:r>
              <a:rPr lang="el-GR" sz="1400" dirty="0"/>
              <a:t>Είναι αισθητήρας με ικανότητα ανάλυσης πολύ ασθενών μαγνητικών πεδίων τις τάξης έως και μερικών </a:t>
            </a:r>
            <a:r>
              <a:rPr lang="en-US" sz="1400" dirty="0"/>
              <a:t>femto-Tesla(10</a:t>
            </a:r>
            <a:r>
              <a:rPr lang="en-US" sz="1400" baseline="30000" dirty="0"/>
              <a:t>-15</a:t>
            </a:r>
            <a:r>
              <a:rPr lang="en-US" sz="1400" dirty="0"/>
              <a:t>T)</a:t>
            </a:r>
          </a:p>
          <a:p>
            <a:pPr algn="just">
              <a:lnSpc>
                <a:spcPct val="90000"/>
              </a:lnSpc>
            </a:pPr>
            <a:r>
              <a:rPr lang="el-GR" sz="1400" dirty="0"/>
              <a:t>Αποτελείται από έναν μικροσκοπικό υπεραγώγιμο βρόχο, που έχει μία ή δύο επαφές </a:t>
            </a:r>
            <a:r>
              <a:rPr lang="en-US" sz="1400" dirty="0"/>
              <a:t>Josephson (Josephson Junctions). </a:t>
            </a:r>
          </a:p>
          <a:p>
            <a:pPr algn="just">
              <a:lnSpc>
                <a:spcPct val="90000"/>
              </a:lnSpc>
            </a:pPr>
            <a:r>
              <a:rPr lang="el-GR" sz="1400" dirty="0"/>
              <a:t>Εφαρμογές: </a:t>
            </a:r>
          </a:p>
          <a:p>
            <a:pPr lvl="1" algn="just">
              <a:lnSpc>
                <a:spcPct val="90000"/>
              </a:lnSpc>
            </a:pPr>
            <a:r>
              <a:rPr lang="el-GR" sz="1200" dirty="0" err="1"/>
              <a:t>Μαγνητοεγκεφαλογραφία</a:t>
            </a:r>
            <a:endParaRPr lang="el-GR" sz="1200" dirty="0"/>
          </a:p>
          <a:p>
            <a:pPr lvl="1" algn="just">
              <a:lnSpc>
                <a:spcPct val="90000"/>
              </a:lnSpc>
            </a:pPr>
            <a:r>
              <a:rPr lang="el-GR" sz="1200" dirty="0" err="1"/>
              <a:t>Μαγνητοκαρδογραφία</a:t>
            </a:r>
            <a:endParaRPr lang="el-GR" sz="1200" dirty="0"/>
          </a:p>
          <a:p>
            <a:pPr lvl="1" algn="just">
              <a:lnSpc>
                <a:spcPct val="90000"/>
              </a:lnSpc>
            </a:pPr>
            <a:r>
              <a:rPr lang="el-GR" sz="1200" dirty="0" err="1"/>
              <a:t>Ανιχνευση</a:t>
            </a:r>
            <a:r>
              <a:rPr lang="el-GR" sz="1200" dirty="0"/>
              <a:t> σεισμών </a:t>
            </a:r>
          </a:p>
          <a:p>
            <a:pPr algn="just">
              <a:lnSpc>
                <a:spcPct val="90000"/>
              </a:lnSpc>
            </a:pPr>
            <a:r>
              <a:rPr lang="en-US" sz="1400" dirty="0"/>
              <a:t>Josephson Junction (JJ): </a:t>
            </a:r>
            <a:r>
              <a:rPr lang="el-GR" sz="1400" dirty="0"/>
              <a:t>δύο υπεραγώγιμα υλικά διαχωρίζονται από μία πολύ λεπτή μονωτική επιφάνεια-ασθενής σύνδεσμος</a:t>
            </a:r>
            <a:r>
              <a:rPr lang="en-US" sz="1400" dirty="0"/>
              <a:t> (weak link)</a:t>
            </a:r>
          </a:p>
          <a:p>
            <a:pPr marL="0" indent="0" algn="just">
              <a:lnSpc>
                <a:spcPct val="90000"/>
              </a:lnSpc>
              <a:buNone/>
            </a:pPr>
            <a:endParaRPr lang="en-US" sz="1400" dirty="0"/>
          </a:p>
          <a:p>
            <a:pPr marL="0" indent="0" algn="just">
              <a:lnSpc>
                <a:spcPct val="90000"/>
              </a:lnSpc>
              <a:buNone/>
            </a:pPr>
            <a:endParaRPr lang="el-GR" sz="1400" dirty="0">
              <a:latin typeface="Calibri" panose="020F0502020204030204" pitchFamily="34" charset="0"/>
            </a:endParaRPr>
          </a:p>
          <a:p>
            <a:pPr marL="0" indent="0" algn="just">
              <a:lnSpc>
                <a:spcPct val="90000"/>
              </a:lnSpc>
              <a:buNone/>
            </a:pPr>
            <a:endParaRPr lang="en-US" sz="1400" dirty="0">
              <a:latin typeface="Calibri" panose="020F0502020204030204" pitchFamily="34" charset="0"/>
            </a:endParaRPr>
          </a:p>
        </p:txBody>
      </p:sp>
      <p:pic>
        <p:nvPicPr>
          <p:cNvPr id="5" name="Picture 4">
            <a:extLst>
              <a:ext uri="{FF2B5EF4-FFF2-40B4-BE49-F238E27FC236}">
                <a16:creationId xmlns:a16="http://schemas.microsoft.com/office/drawing/2014/main" id="{DE196D0B-B6CE-21A3-554E-F83B8D025F7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33" b="92697" l="5473" r="94030">
                        <a14:foregroundMark x1="9453" y1="22472" x2="9453" y2="22472"/>
                        <a14:foregroundMark x1="9453" y1="22472" x2="9453" y2="22472"/>
                        <a14:foregroundMark x1="9453" y1="22472" x2="23383" y2="10112"/>
                        <a14:foregroundMark x1="5970" y1="21348" x2="5473" y2="41573"/>
                        <a14:foregroundMark x1="90050" y1="69101" x2="90547" y2="66854"/>
                        <a14:foregroundMark x1="93532" y1="66854" x2="94030" y2="71910"/>
                        <a14:foregroundMark x1="70149" y1="91573" x2="69652" y2="92697"/>
                        <a14:foregroundMark x1="27363" y1="5618" x2="28358" y2="3933"/>
                      </a14:backgroundRemoval>
                    </a14:imgEffect>
                  </a14:imgLayer>
                </a14:imgProps>
              </a:ext>
            </a:extLst>
          </a:blip>
          <a:stretch>
            <a:fillRect/>
          </a:stretch>
        </p:blipFill>
        <p:spPr>
          <a:xfrm>
            <a:off x="5420455" y="1744980"/>
            <a:ext cx="1428365" cy="1264920"/>
          </a:xfrm>
          <a:prstGeom prst="rect">
            <a:avLst/>
          </a:prstGeom>
        </p:spPr>
      </p:pic>
      <p:pic>
        <p:nvPicPr>
          <p:cNvPr id="4" name="Picture 3">
            <a:extLst>
              <a:ext uri="{FF2B5EF4-FFF2-40B4-BE49-F238E27FC236}">
                <a16:creationId xmlns:a16="http://schemas.microsoft.com/office/drawing/2014/main" id="{6C237904-3185-4A12-FC25-AB961FD014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111" b="94889" l="9804" r="89325">
                        <a14:foregroundMark x1="48802" y1="26222" x2="44227" y2="14222"/>
                        <a14:foregroundMark x1="44227" y1="14222" x2="32898" y2="16444"/>
                        <a14:foregroundMark x1="32898" y1="16444" x2="60349" y2="10889"/>
                        <a14:foregroundMark x1="60349" y1="10889" x2="58388" y2="15333"/>
                        <a14:foregroundMark x1="58388" y1="15333" x2="52941" y2="48667"/>
                        <a14:foregroundMark x1="45534" y1="30000" x2="49455" y2="52222"/>
                        <a14:foregroundMark x1="27233" y1="82444" x2="63617" y2="85778"/>
                        <a14:foregroundMark x1="63617" y1="85778" x2="27887" y2="79111"/>
                        <a14:foregroundMark x1="27887" y1="79111" x2="24183" y2="93333"/>
                        <a14:foregroundMark x1="24183" y1="93333" x2="53595" y2="91778"/>
                        <a14:foregroundMark x1="53595" y1="91778" x2="53813" y2="91778"/>
                        <a14:foregroundMark x1="53813" y1="91778" x2="37037" y2="74444"/>
                        <a14:foregroundMark x1="37037" y1="74444" x2="22222" y2="95111"/>
                        <a14:foregroundMark x1="22222" y1="95111" x2="16776" y2="92000"/>
                        <a14:foregroundMark x1="40087" y1="95111" x2="83224" y2="92000"/>
                        <a14:foregroundMark x1="61874" y1="76000" x2="76253" y2="91333"/>
                        <a14:foregroundMark x1="76253" y1="91333" x2="63399" y2="81111"/>
                        <a14:foregroundMark x1="63399" y1="81111" x2="52288" y2="76889"/>
                        <a14:foregroundMark x1="52288" y1="76889" x2="50545" y2="77111"/>
                        <a14:foregroundMark x1="50545" y1="77111" x2="25272" y2="76444"/>
                        <a14:foregroundMark x1="54466" y1="75333" x2="62527" y2="74000"/>
                        <a14:foregroundMark x1="39869" y1="51556" x2="50545" y2="55556"/>
                        <a14:foregroundMark x1="50545" y1="55556" x2="52288" y2="55556"/>
                        <a14:foregroundMark x1="47059" y1="87333" x2="44227" y2="73333"/>
                        <a14:foregroundMark x1="44227" y1="73333" x2="45752" y2="72222"/>
                        <a14:foregroundMark x1="45752" y1="72222" x2="45752" y2="88222"/>
                        <a14:foregroundMark x1="45752" y1="88222" x2="47059" y2="90000"/>
                        <a14:foregroundMark x1="47059" y1="90000" x2="46405" y2="71556"/>
                        <a14:foregroundMark x1="46405" y1="71556" x2="46841" y2="87778"/>
                        <a14:foregroundMark x1="46841" y1="87778" x2="48584" y2="72444"/>
                        <a14:foregroundMark x1="48584" y1="72444" x2="47930" y2="68222"/>
                        <a14:foregroundMark x1="50109" y1="31778" x2="36166" y2="22222"/>
                        <a14:foregroundMark x1="36166" y1="22222" x2="28322" y2="7111"/>
                        <a14:foregroundMark x1="28322" y1="7111" x2="52505" y2="6889"/>
                        <a14:foregroundMark x1="52505" y1="6889" x2="62092" y2="12000"/>
                        <a14:foregroundMark x1="62092" y1="12000" x2="62092" y2="30000"/>
                        <a14:foregroundMark x1="62092" y1="30000" x2="61874" y2="30444"/>
                        <a14:foregroundMark x1="61874" y1="30444" x2="44009" y2="38222"/>
                        <a14:foregroundMark x1="44009" y1="38222" x2="34423" y2="31556"/>
                        <a14:foregroundMark x1="34423" y1="31556" x2="30283" y2="16444"/>
                        <a14:foregroundMark x1="30283" y1="16444" x2="37037" y2="5778"/>
                        <a14:foregroundMark x1="37037" y1="5778" x2="59259" y2="4667"/>
                        <a14:foregroundMark x1="59259" y1="4667" x2="66231" y2="15111"/>
                        <a14:foregroundMark x1="66231" y1="15111" x2="66449" y2="15778"/>
                        <a14:foregroundMark x1="66449" y1="15778" x2="55556" y2="7778"/>
                        <a14:foregroundMark x1="55556" y1="7778" x2="40087" y2="7111"/>
                        <a14:foregroundMark x1="40087" y1="7111" x2="26580" y2="16000"/>
                        <a14:foregroundMark x1="26580" y1="16000" x2="30501" y2="13111"/>
                        <a14:foregroundMark x1="30501" y1="13111" x2="23312" y2="14222"/>
                        <a14:foregroundMark x1="23312" y1="14222" x2="37255" y2="12667"/>
                        <a14:foregroundMark x1="37255" y1="12667" x2="71024" y2="14000"/>
                        <a14:foregroundMark x1="71024" y1="14000" x2="49020" y2="1111"/>
                        <a14:foregroundMark x1="49020" y1="1111" x2="36819" y2="6000"/>
                        <a14:foregroundMark x1="31808" y1="26444" x2="36601" y2="37111"/>
                        <a14:foregroundMark x1="36601" y1="37111" x2="36601" y2="37333"/>
                        <a14:foregroundMark x1="27451" y1="16000" x2="32244" y2="24444"/>
                        <a14:foregroundMark x1="32244" y1="24444" x2="44227" y2="26222"/>
                        <a14:foregroundMark x1="63181" y1="24889" x2="67756" y2="17333"/>
                      </a14:backgroundRemoval>
                    </a14:imgEffect>
                  </a14:imgLayer>
                </a14:imgProps>
              </a:ext>
            </a:extLst>
          </a:blip>
          <a:stretch>
            <a:fillRect/>
          </a:stretch>
        </p:blipFill>
        <p:spPr>
          <a:xfrm>
            <a:off x="4423323" y="-3435066"/>
            <a:ext cx="2914042" cy="2856904"/>
          </a:xfrm>
          <a:prstGeom prst="rect">
            <a:avLst/>
          </a:prstGeom>
        </p:spPr>
      </p:pic>
      <p:pic>
        <p:nvPicPr>
          <p:cNvPr id="7" name="Picture 6">
            <a:extLst>
              <a:ext uri="{FF2B5EF4-FFF2-40B4-BE49-F238E27FC236}">
                <a16:creationId xmlns:a16="http://schemas.microsoft.com/office/drawing/2014/main" id="{FACA1376-371D-835B-DD0A-B04309DE2B81}"/>
              </a:ext>
            </a:extLst>
          </p:cNvPr>
          <p:cNvPicPr>
            <a:picLocks noChangeAspect="1"/>
          </p:cNvPicPr>
          <p:nvPr/>
        </p:nvPicPr>
        <p:blipFill>
          <a:blip r:embed="rId6"/>
          <a:stretch>
            <a:fillRect/>
          </a:stretch>
        </p:blipFill>
        <p:spPr>
          <a:xfrm>
            <a:off x="4720679" y="3494807"/>
            <a:ext cx="2621674" cy="934243"/>
          </a:xfrm>
          <a:prstGeom prst="rect">
            <a:avLst/>
          </a:prstGeom>
        </p:spPr>
      </p:pic>
    </p:spTree>
    <p:extLst>
      <p:ext uri="{BB962C8B-B14F-4D97-AF65-F5344CB8AC3E}">
        <p14:creationId xmlns:p14="http://schemas.microsoft.com/office/powerpoint/2010/main" val="780216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D4E-FA44-386C-9005-A9B19F663289}"/>
              </a:ext>
            </a:extLst>
          </p:cNvPr>
          <p:cNvSpPr>
            <a:spLocks noGrp="1"/>
          </p:cNvSpPr>
          <p:nvPr>
            <p:ph type="title"/>
          </p:nvPr>
        </p:nvSpPr>
        <p:spPr>
          <a:xfrm>
            <a:off x="507559" y="609600"/>
            <a:ext cx="5003225" cy="676656"/>
          </a:xfrm>
        </p:spPr>
        <p:txBody>
          <a:bodyPr anchor="ctr">
            <a:normAutofit/>
          </a:bodyPr>
          <a:lstStyle/>
          <a:p>
            <a:r>
              <a:rPr lang="el-GR" dirty="0"/>
              <a:t>Αρχή λειτουργίας</a:t>
            </a:r>
          </a:p>
        </p:txBody>
      </p:sp>
      <p:sp>
        <p:nvSpPr>
          <p:cNvPr id="3" name="Content Placeholder 2">
            <a:extLst>
              <a:ext uri="{FF2B5EF4-FFF2-40B4-BE49-F238E27FC236}">
                <a16:creationId xmlns:a16="http://schemas.microsoft.com/office/drawing/2014/main" id="{28741561-C4D2-1887-C73A-6394E236B93C}"/>
              </a:ext>
            </a:extLst>
          </p:cNvPr>
          <p:cNvSpPr>
            <a:spLocks noGrp="1"/>
          </p:cNvSpPr>
          <p:nvPr>
            <p:ph idx="1"/>
          </p:nvPr>
        </p:nvSpPr>
        <p:spPr>
          <a:xfrm>
            <a:off x="182880" y="1286256"/>
            <a:ext cx="4810536" cy="4435067"/>
          </a:xfrm>
        </p:spPr>
        <p:txBody>
          <a:bodyPr>
            <a:normAutofit/>
          </a:bodyPr>
          <a:lstStyle/>
          <a:p>
            <a:pPr>
              <a:lnSpc>
                <a:spcPct val="90000"/>
              </a:lnSpc>
            </a:pPr>
            <a:r>
              <a:rPr lang="el-GR" sz="1500" dirty="0" err="1"/>
              <a:t>Κβάντωση</a:t>
            </a:r>
            <a:r>
              <a:rPr lang="el-GR" sz="1500" dirty="0"/>
              <a:t> της μαγνητικής ροής σε υπεραγώγιμο βρόχο, δηλαδή οι τιμές που παίρνει το Φ</a:t>
            </a:r>
            <a:r>
              <a:rPr lang="en-US" sz="1500" dirty="0"/>
              <a:t> </a:t>
            </a:r>
            <a:r>
              <a:rPr lang="el-GR" sz="1500" dirty="0"/>
              <a:t>μέσα από το βρόχο είναι μόνο κβαντισμένες	</a:t>
            </a:r>
          </a:p>
          <a:p>
            <a:pPr>
              <a:lnSpc>
                <a:spcPct val="90000"/>
              </a:lnSpc>
            </a:pPr>
            <a:r>
              <a:rPr lang="el-GR" sz="1500" dirty="0"/>
              <a:t>Το φαινόμενο </a:t>
            </a:r>
            <a:r>
              <a:rPr lang="en-US" sz="1500" dirty="0"/>
              <a:t>Josephson </a:t>
            </a:r>
            <a:r>
              <a:rPr lang="el-GR" sz="1500" dirty="0"/>
              <a:t>παράγει</a:t>
            </a:r>
            <a:r>
              <a:rPr lang="en-US" sz="1500" dirty="0"/>
              <a:t> </a:t>
            </a:r>
            <a:r>
              <a:rPr lang="el-GR" sz="1500" dirty="0"/>
              <a:t>ένα υπεραγώγιμο ρεύμα </a:t>
            </a:r>
            <a:r>
              <a:rPr lang="en-US" sz="1500" dirty="0"/>
              <a:t>(supercurrent)  </a:t>
            </a:r>
            <a:r>
              <a:rPr lang="el-GR" sz="1500" dirty="0"/>
              <a:t>που μπορεί να ρέει συνεχώς χωρίς εφαρμοσμένη τάση μέσω των συνδέσμων </a:t>
            </a:r>
            <a:r>
              <a:rPr lang="en-US" sz="1500" dirty="0"/>
              <a:t>Josephson</a:t>
            </a:r>
            <a:endParaRPr lang="el-GR" sz="1500" dirty="0"/>
          </a:p>
          <a:p>
            <a:pPr>
              <a:lnSpc>
                <a:spcPct val="90000"/>
              </a:lnSpc>
            </a:pPr>
            <a:r>
              <a:rPr lang="el-GR" sz="1500" dirty="0"/>
              <a:t>Τροφοδοτούμε τον αισθητήρα με μία μικρή τάση εισόδου και μετράμε την τάση εξόδου η οποία είναι επηρεάζεται άμεσα με τις αλλαγές στο μαγνητικό πεδίο </a:t>
            </a:r>
          </a:p>
          <a:p>
            <a:pPr>
              <a:lnSpc>
                <a:spcPct val="90000"/>
              </a:lnSpc>
            </a:pPr>
            <a:r>
              <a:rPr lang="el-GR" sz="1500" dirty="0"/>
              <a:t>Υπεραγωγοί:</a:t>
            </a:r>
          </a:p>
          <a:p>
            <a:pPr lvl="1">
              <a:lnSpc>
                <a:spcPct val="90000"/>
              </a:lnSpc>
            </a:pPr>
            <a:r>
              <a:rPr lang="el-GR" sz="1300" dirty="0"/>
              <a:t> Το ρεύμα που φέρουν ρέει χωρίς αντίσταση</a:t>
            </a:r>
            <a:endParaRPr lang="el-GR" sz="1100" dirty="0"/>
          </a:p>
          <a:p>
            <a:pPr lvl="1">
              <a:lnSpc>
                <a:spcPct val="90000"/>
              </a:lnSpc>
            </a:pPr>
            <a:r>
              <a:rPr lang="el-GR" sz="1300" dirty="0"/>
              <a:t>Φαινόμενο </a:t>
            </a:r>
            <a:r>
              <a:rPr lang="en-US" sz="1300" dirty="0"/>
              <a:t>Meissner</a:t>
            </a:r>
            <a:r>
              <a:rPr lang="el-GR" sz="1300" dirty="0"/>
              <a:t>, αποβολή μαγνητικού πεδίου </a:t>
            </a:r>
          </a:p>
          <a:p>
            <a:pPr lvl="1">
              <a:lnSpc>
                <a:spcPct val="90000"/>
              </a:lnSpc>
            </a:pPr>
            <a:endParaRPr lang="el-GR" sz="1300" dirty="0"/>
          </a:p>
          <a:p>
            <a:pPr marL="457200" lvl="1" indent="0">
              <a:lnSpc>
                <a:spcPct val="90000"/>
              </a:lnSpc>
              <a:buNone/>
            </a:pPr>
            <a:endParaRPr lang="el-GR" sz="1300" dirty="0"/>
          </a:p>
        </p:txBody>
      </p:sp>
      <p:pic>
        <p:nvPicPr>
          <p:cNvPr id="7" name="Picture 6">
            <a:extLst>
              <a:ext uri="{FF2B5EF4-FFF2-40B4-BE49-F238E27FC236}">
                <a16:creationId xmlns:a16="http://schemas.microsoft.com/office/drawing/2014/main" id="{0661A96F-1EF7-2692-40C5-DA81F468FD5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111" b="94889" l="9804" r="89325">
                        <a14:foregroundMark x1="48802" y1="26222" x2="44227" y2="14222"/>
                        <a14:foregroundMark x1="44227" y1="14222" x2="32898" y2="16444"/>
                        <a14:foregroundMark x1="32898" y1="16444" x2="60349" y2="10889"/>
                        <a14:foregroundMark x1="60349" y1="10889" x2="58388" y2="15333"/>
                        <a14:foregroundMark x1="58388" y1="15333" x2="52941" y2="48667"/>
                        <a14:foregroundMark x1="45534" y1="30000" x2="49455" y2="52222"/>
                        <a14:foregroundMark x1="27233" y1="82444" x2="63617" y2="85778"/>
                        <a14:foregroundMark x1="63617" y1="85778" x2="27887" y2="79111"/>
                        <a14:foregroundMark x1="27887" y1="79111" x2="24183" y2="93333"/>
                        <a14:foregroundMark x1="24183" y1="93333" x2="53595" y2="91778"/>
                        <a14:foregroundMark x1="53595" y1="91778" x2="53813" y2="91778"/>
                        <a14:foregroundMark x1="53813" y1="91778" x2="37037" y2="74444"/>
                        <a14:foregroundMark x1="37037" y1="74444" x2="22222" y2="95111"/>
                        <a14:foregroundMark x1="22222" y1="95111" x2="16776" y2="92000"/>
                        <a14:foregroundMark x1="40087" y1="95111" x2="83224" y2="92000"/>
                        <a14:foregroundMark x1="61874" y1="76000" x2="76253" y2="91333"/>
                        <a14:foregroundMark x1="76253" y1="91333" x2="63399" y2="81111"/>
                        <a14:foregroundMark x1="63399" y1="81111" x2="52288" y2="76889"/>
                        <a14:foregroundMark x1="52288" y1="76889" x2="50545" y2="77111"/>
                        <a14:foregroundMark x1="50545" y1="77111" x2="25272" y2="76444"/>
                        <a14:foregroundMark x1="54466" y1="75333" x2="62527" y2="74000"/>
                        <a14:foregroundMark x1="39869" y1="51556" x2="50545" y2="55556"/>
                        <a14:foregroundMark x1="50545" y1="55556" x2="52288" y2="55556"/>
                        <a14:foregroundMark x1="47059" y1="87333" x2="44227" y2="73333"/>
                        <a14:foregroundMark x1="44227" y1="73333" x2="45752" y2="72222"/>
                        <a14:foregroundMark x1="45752" y1="72222" x2="45752" y2="88222"/>
                        <a14:foregroundMark x1="45752" y1="88222" x2="47059" y2="90000"/>
                        <a14:foregroundMark x1="47059" y1="90000" x2="46405" y2="71556"/>
                        <a14:foregroundMark x1="46405" y1="71556" x2="46841" y2="87778"/>
                        <a14:foregroundMark x1="46841" y1="87778" x2="48584" y2="72444"/>
                        <a14:foregroundMark x1="48584" y1="72444" x2="47930" y2="68222"/>
                        <a14:foregroundMark x1="50109" y1="31778" x2="36166" y2="22222"/>
                        <a14:foregroundMark x1="36166" y1="22222" x2="28322" y2="7111"/>
                        <a14:foregroundMark x1="28322" y1="7111" x2="52505" y2="6889"/>
                        <a14:foregroundMark x1="52505" y1="6889" x2="62092" y2="12000"/>
                        <a14:foregroundMark x1="62092" y1="12000" x2="62092" y2="30000"/>
                        <a14:foregroundMark x1="62092" y1="30000" x2="61874" y2="30444"/>
                        <a14:foregroundMark x1="61874" y1="30444" x2="44009" y2="38222"/>
                        <a14:foregroundMark x1="44009" y1="38222" x2="34423" y2="31556"/>
                        <a14:foregroundMark x1="34423" y1="31556" x2="30283" y2="16444"/>
                        <a14:foregroundMark x1="30283" y1="16444" x2="37037" y2="5778"/>
                        <a14:foregroundMark x1="37037" y1="5778" x2="59259" y2="4667"/>
                        <a14:foregroundMark x1="59259" y1="4667" x2="66231" y2="15111"/>
                        <a14:foregroundMark x1="66231" y1="15111" x2="66449" y2="15778"/>
                        <a14:foregroundMark x1="66449" y1="15778" x2="55556" y2="7778"/>
                        <a14:foregroundMark x1="55556" y1="7778" x2="40087" y2="7111"/>
                        <a14:foregroundMark x1="40087" y1="7111" x2="26580" y2="16000"/>
                        <a14:foregroundMark x1="26580" y1="16000" x2="30501" y2="13111"/>
                        <a14:foregroundMark x1="30501" y1="13111" x2="23312" y2="14222"/>
                        <a14:foregroundMark x1="23312" y1="14222" x2="37255" y2="12667"/>
                        <a14:foregroundMark x1="37255" y1="12667" x2="71024" y2="14000"/>
                        <a14:foregroundMark x1="71024" y1="14000" x2="49020" y2="1111"/>
                        <a14:foregroundMark x1="49020" y1="1111" x2="36819" y2="6000"/>
                        <a14:foregroundMark x1="31808" y1="26444" x2="36601" y2="37111"/>
                        <a14:foregroundMark x1="36601" y1="37111" x2="36601" y2="37333"/>
                        <a14:foregroundMark x1="27451" y1="16000" x2="32244" y2="24444"/>
                        <a14:foregroundMark x1="32244" y1="24444" x2="44227" y2="26222"/>
                        <a14:foregroundMark x1="63181" y1="24889" x2="67756" y2="17333"/>
                      </a14:backgroundRemoval>
                    </a14:imgEffect>
                  </a14:imgLayer>
                </a14:imgProps>
              </a:ext>
            </a:extLst>
          </a:blip>
          <a:stretch>
            <a:fillRect/>
          </a:stretch>
        </p:blipFill>
        <p:spPr>
          <a:xfrm>
            <a:off x="5053610" y="2124799"/>
            <a:ext cx="2914042" cy="2856904"/>
          </a:xfrm>
          <a:prstGeom prst="rect">
            <a:avLst/>
          </a:prstGeom>
        </p:spPr>
      </p:pic>
      <p:sp>
        <p:nvSpPr>
          <p:cNvPr id="8" name="TextBox 7">
            <a:extLst>
              <a:ext uri="{FF2B5EF4-FFF2-40B4-BE49-F238E27FC236}">
                <a16:creationId xmlns:a16="http://schemas.microsoft.com/office/drawing/2014/main" id="{0D18C475-AF4F-300C-8565-4F3D26C558E8}"/>
              </a:ext>
            </a:extLst>
          </p:cNvPr>
          <p:cNvSpPr txBox="1"/>
          <p:nvPr/>
        </p:nvSpPr>
        <p:spPr>
          <a:xfrm>
            <a:off x="4803346" y="3161490"/>
            <a:ext cx="847343" cy="430887"/>
          </a:xfrm>
          <a:prstGeom prst="rect">
            <a:avLst/>
          </a:prstGeom>
          <a:noFill/>
        </p:spPr>
        <p:txBody>
          <a:bodyPr wrap="square" rtlCol="0">
            <a:spAutoFit/>
          </a:bodyPr>
          <a:lstStyle/>
          <a:p>
            <a:r>
              <a:rPr lang="en-US" sz="1100" dirty="0">
                <a:solidFill>
                  <a:schemeClr val="accent2">
                    <a:lumMod val="75000"/>
                  </a:schemeClr>
                </a:solidFill>
              </a:rPr>
              <a:t>Josephson </a:t>
            </a:r>
            <a:r>
              <a:rPr lang="en-US" sz="1100" dirty="0" err="1">
                <a:solidFill>
                  <a:schemeClr val="accent2">
                    <a:lumMod val="75000"/>
                  </a:schemeClr>
                </a:solidFill>
              </a:rPr>
              <a:t>Junciton</a:t>
            </a:r>
            <a:endParaRPr lang="en-US" sz="1100" dirty="0">
              <a:solidFill>
                <a:schemeClr val="accent2">
                  <a:lumMod val="75000"/>
                </a:schemeClr>
              </a:solidFill>
            </a:endParaRPr>
          </a:p>
        </p:txBody>
      </p:sp>
      <p:sp>
        <p:nvSpPr>
          <p:cNvPr id="11" name="TextBox 10">
            <a:extLst>
              <a:ext uri="{FF2B5EF4-FFF2-40B4-BE49-F238E27FC236}">
                <a16:creationId xmlns:a16="http://schemas.microsoft.com/office/drawing/2014/main" id="{99F48548-6B24-6F80-57AD-2EBCFA7F58EB}"/>
              </a:ext>
            </a:extLst>
          </p:cNvPr>
          <p:cNvSpPr txBox="1"/>
          <p:nvPr/>
        </p:nvSpPr>
        <p:spPr>
          <a:xfrm>
            <a:off x="4853274" y="2516712"/>
            <a:ext cx="1085088" cy="461665"/>
          </a:xfrm>
          <a:prstGeom prst="rect">
            <a:avLst/>
          </a:prstGeom>
          <a:noFill/>
        </p:spPr>
        <p:txBody>
          <a:bodyPr wrap="square" rtlCol="0">
            <a:spAutoFit/>
          </a:bodyPr>
          <a:lstStyle/>
          <a:p>
            <a:r>
              <a:rPr lang="el-GR" sz="1100" dirty="0" err="1">
                <a:solidFill>
                  <a:schemeClr val="accent2">
                    <a:lumMod val="75000"/>
                  </a:schemeClr>
                </a:solidFill>
              </a:rPr>
              <a:t>Υπεραγώγιμος</a:t>
            </a:r>
            <a:r>
              <a:rPr lang="el-GR" sz="1200" dirty="0">
                <a:solidFill>
                  <a:schemeClr val="accent2">
                    <a:lumMod val="75000"/>
                  </a:schemeClr>
                </a:solidFill>
              </a:rPr>
              <a:t> βρόχος</a:t>
            </a:r>
          </a:p>
        </p:txBody>
      </p:sp>
      <p:cxnSp>
        <p:nvCxnSpPr>
          <p:cNvPr id="13" name="Straight Arrow Connector 12">
            <a:extLst>
              <a:ext uri="{FF2B5EF4-FFF2-40B4-BE49-F238E27FC236}">
                <a16:creationId xmlns:a16="http://schemas.microsoft.com/office/drawing/2014/main" id="{6F2AAEC0-01A0-AFFF-45CF-BDF8DA6FA78A}"/>
              </a:ext>
            </a:extLst>
          </p:cNvPr>
          <p:cNvCxnSpPr>
            <a:cxnSpLocks/>
          </p:cNvCxnSpPr>
          <p:nvPr/>
        </p:nvCxnSpPr>
        <p:spPr>
          <a:xfrm>
            <a:off x="5738026" y="2841451"/>
            <a:ext cx="258868" cy="587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2265731-41ED-B316-DB15-E4A5589A197D}"/>
                  </a:ext>
                </a:extLst>
              </p:cNvPr>
              <p:cNvSpPr txBox="1"/>
              <p:nvPr/>
            </p:nvSpPr>
            <p:spPr>
              <a:xfrm>
                <a:off x="7007072" y="3031658"/>
                <a:ext cx="81952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1400" i="1" smtClean="0">
                              <a:latin typeface="Cambria Math" panose="02040503050406030204" pitchFamily="18" charset="0"/>
                            </a:rPr>
                          </m:ctrlPr>
                        </m:sSubPr>
                        <m:e>
                          <m:r>
                            <m:rPr>
                              <m:sty m:val="p"/>
                            </m:rPr>
                            <a:rPr lang="el-GR" sz="1400" b="0" i="0" smtClean="0">
                              <a:latin typeface="Cambria Math" panose="02040503050406030204" pitchFamily="18" charset="0"/>
                            </a:rPr>
                            <m:t>Φ</m:t>
                          </m:r>
                        </m:e>
                        <m:sub>
                          <m:r>
                            <a:rPr lang="en-US" sz="1400" b="0" i="1" smtClean="0">
                              <a:latin typeface="Cambria Math" panose="02040503050406030204" pitchFamily="18" charset="0"/>
                            </a:rPr>
                            <m:t>𝑒𝑥𝑡𝑒𝑟𝑛</m:t>
                          </m:r>
                        </m:sub>
                      </m:sSub>
                    </m:oMath>
                  </m:oMathPara>
                </a14:m>
                <a:endParaRPr lang="el-GR" sz="1400" dirty="0"/>
              </a:p>
            </p:txBody>
          </p:sp>
        </mc:Choice>
        <mc:Fallback xmlns="">
          <p:sp>
            <p:nvSpPr>
              <p:cNvPr id="22" name="TextBox 21">
                <a:extLst>
                  <a:ext uri="{FF2B5EF4-FFF2-40B4-BE49-F238E27FC236}">
                    <a16:creationId xmlns:a16="http://schemas.microsoft.com/office/drawing/2014/main" id="{E2265731-41ED-B316-DB15-E4A5589A197D}"/>
                  </a:ext>
                </a:extLst>
              </p:cNvPr>
              <p:cNvSpPr txBox="1">
                <a:spLocks noRot="1" noChangeAspect="1" noMove="1" noResize="1" noEditPoints="1" noAdjustHandles="1" noChangeArrowheads="1" noChangeShapeType="1" noTextEdit="1"/>
              </p:cNvSpPr>
              <p:nvPr/>
            </p:nvSpPr>
            <p:spPr>
              <a:xfrm>
                <a:off x="7007072" y="3031658"/>
                <a:ext cx="819520" cy="307777"/>
              </a:xfrm>
              <a:prstGeom prst="rect">
                <a:avLst/>
              </a:prstGeom>
              <a:blipFill>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CC5C58B-5270-7546-7F1F-430C9BEEB5E1}"/>
                  </a:ext>
                </a:extLst>
              </p:cNvPr>
              <p:cNvSpPr txBox="1"/>
              <p:nvPr/>
            </p:nvSpPr>
            <p:spPr>
              <a:xfrm>
                <a:off x="6741504" y="3266301"/>
                <a:ext cx="291468"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1200" i="1" smtClean="0">
                              <a:latin typeface="Cambria Math" panose="02040503050406030204" pitchFamily="18" charset="0"/>
                            </a:rPr>
                          </m:ctrlPr>
                        </m:sSubPr>
                        <m:e>
                          <m:r>
                            <m:rPr>
                              <m:sty m:val="p"/>
                            </m:rPr>
                            <a:rPr lang="el-GR" sz="1200" b="0" i="0" smtClean="0">
                              <a:latin typeface="Cambria Math" panose="02040503050406030204" pitchFamily="18" charset="0"/>
                            </a:rPr>
                            <m:t>Φ</m:t>
                          </m:r>
                        </m:e>
                        <m:sub>
                          <m:r>
                            <a:rPr lang="el-GR" sz="1200" b="0" i="1" smtClean="0">
                              <a:latin typeface="Cambria Math" panose="02040503050406030204" pitchFamily="18" charset="0"/>
                            </a:rPr>
                            <m:t>0</m:t>
                          </m:r>
                        </m:sub>
                      </m:sSub>
                    </m:oMath>
                  </m:oMathPara>
                </a14:m>
                <a:endParaRPr lang="el-GR" sz="1200" dirty="0"/>
              </a:p>
            </p:txBody>
          </p:sp>
        </mc:Choice>
        <mc:Fallback xmlns="">
          <p:sp>
            <p:nvSpPr>
              <p:cNvPr id="24" name="TextBox 23">
                <a:extLst>
                  <a:ext uri="{FF2B5EF4-FFF2-40B4-BE49-F238E27FC236}">
                    <a16:creationId xmlns:a16="http://schemas.microsoft.com/office/drawing/2014/main" id="{BCC5C58B-5270-7546-7F1F-430C9BEEB5E1}"/>
                  </a:ext>
                </a:extLst>
              </p:cNvPr>
              <p:cNvSpPr txBox="1">
                <a:spLocks noRot="1" noChangeAspect="1" noMove="1" noResize="1" noEditPoints="1" noAdjustHandles="1" noChangeArrowheads="1" noChangeShapeType="1" noTextEdit="1"/>
              </p:cNvSpPr>
              <p:nvPr/>
            </p:nvSpPr>
            <p:spPr>
              <a:xfrm>
                <a:off x="6741504" y="3266301"/>
                <a:ext cx="291468" cy="276999"/>
              </a:xfrm>
              <a:prstGeom prst="rect">
                <a:avLst/>
              </a:prstGeom>
              <a:blipFill>
                <a:blip r:embed="rId7"/>
                <a:stretch>
                  <a:fillRect r="-6250"/>
                </a:stretch>
              </a:blipFill>
            </p:spPr>
            <p:txBody>
              <a:bodyPr/>
              <a:lstStyle/>
              <a:p>
                <a:r>
                  <a:rPr lang="el-GR">
                    <a:noFill/>
                  </a:rPr>
                  <a:t> </a:t>
                </a:r>
              </a:p>
            </p:txBody>
          </p:sp>
        </mc:Fallback>
      </mc:AlternateContent>
      <p:pic>
        <p:nvPicPr>
          <p:cNvPr id="5" name="Picture 4">
            <a:extLst>
              <a:ext uri="{FF2B5EF4-FFF2-40B4-BE49-F238E27FC236}">
                <a16:creationId xmlns:a16="http://schemas.microsoft.com/office/drawing/2014/main" id="{A4B70028-0E10-8E76-54AD-CC25841AB1AE}"/>
              </a:ext>
            </a:extLst>
          </p:cNvPr>
          <p:cNvPicPr>
            <a:picLocks noChangeAspect="1"/>
          </p:cNvPicPr>
          <p:nvPr/>
        </p:nvPicPr>
        <p:blipFill>
          <a:blip r:embed="rId8"/>
          <a:stretch>
            <a:fillRect/>
          </a:stretch>
        </p:blipFill>
        <p:spPr>
          <a:xfrm>
            <a:off x="6246135" y="1199160"/>
            <a:ext cx="990738" cy="628738"/>
          </a:xfrm>
          <a:prstGeom prst="rect">
            <a:avLst/>
          </a:prstGeom>
        </p:spPr>
      </p:pic>
      <p:sp>
        <p:nvSpPr>
          <p:cNvPr id="6" name="TextBox 5">
            <a:extLst>
              <a:ext uri="{FF2B5EF4-FFF2-40B4-BE49-F238E27FC236}">
                <a16:creationId xmlns:a16="http://schemas.microsoft.com/office/drawing/2014/main" id="{6E362D2E-8F67-A5FD-F0F8-0E6CF4D6E027}"/>
              </a:ext>
            </a:extLst>
          </p:cNvPr>
          <p:cNvSpPr txBox="1"/>
          <p:nvPr/>
        </p:nvSpPr>
        <p:spPr>
          <a:xfrm>
            <a:off x="6246135" y="2362823"/>
            <a:ext cx="320922" cy="307777"/>
          </a:xfrm>
          <a:prstGeom prst="rect">
            <a:avLst/>
          </a:prstGeom>
          <a:noFill/>
        </p:spPr>
        <p:txBody>
          <a:bodyPr wrap="none" rtlCol="0">
            <a:spAutoFit/>
          </a:bodyPr>
          <a:lstStyle/>
          <a:p>
            <a:r>
              <a:rPr lang="el-GR" sz="1400" dirty="0"/>
              <a:t>Φ</a:t>
            </a:r>
            <a:endParaRPr lang="el-GR" dirty="0"/>
          </a:p>
        </p:txBody>
      </p:sp>
    </p:spTree>
    <p:extLst>
      <p:ext uri="{BB962C8B-B14F-4D97-AF65-F5344CB8AC3E}">
        <p14:creationId xmlns:p14="http://schemas.microsoft.com/office/powerpoint/2010/main" val="634776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5C7B08-C687-2560-240D-8E5213A17333}"/>
              </a:ext>
            </a:extLst>
          </p:cNvPr>
          <p:cNvSpPr>
            <a:spLocks noGrp="1"/>
          </p:cNvSpPr>
          <p:nvPr>
            <p:ph type="title"/>
          </p:nvPr>
        </p:nvSpPr>
        <p:spPr>
          <a:xfrm>
            <a:off x="482600" y="816638"/>
            <a:ext cx="2525519" cy="5224724"/>
          </a:xfrm>
        </p:spPr>
        <p:txBody>
          <a:bodyPr anchor="ctr">
            <a:normAutofit/>
          </a:bodyPr>
          <a:lstStyle/>
          <a:p>
            <a:r>
              <a:rPr lang="el-GR"/>
              <a:t>Σύνοψη</a:t>
            </a:r>
          </a:p>
        </p:txBody>
      </p:sp>
      <p:sp>
        <p:nvSpPr>
          <p:cNvPr id="3" name="Content Placeholder 2">
            <a:extLst>
              <a:ext uri="{FF2B5EF4-FFF2-40B4-BE49-F238E27FC236}">
                <a16:creationId xmlns:a16="http://schemas.microsoft.com/office/drawing/2014/main" id="{F709AE37-91F9-41E8-A092-3C5253163DAF}"/>
              </a:ext>
            </a:extLst>
          </p:cNvPr>
          <p:cNvSpPr>
            <a:spLocks noGrp="1"/>
          </p:cNvSpPr>
          <p:nvPr>
            <p:ph idx="1"/>
          </p:nvPr>
        </p:nvSpPr>
        <p:spPr>
          <a:xfrm>
            <a:off x="3490721" y="816638"/>
            <a:ext cx="3464779" cy="5224724"/>
          </a:xfrm>
        </p:spPr>
        <p:txBody>
          <a:bodyPr anchor="ctr">
            <a:normAutofit/>
          </a:bodyPr>
          <a:lstStyle/>
          <a:p>
            <a:r>
              <a:rPr lang="el-GR" dirty="0"/>
              <a:t>Μαγνητικοί αισθητήρες</a:t>
            </a:r>
          </a:p>
          <a:p>
            <a:pPr lvl="1"/>
            <a:r>
              <a:rPr lang="el-GR" dirty="0"/>
              <a:t> </a:t>
            </a:r>
            <a:r>
              <a:rPr lang="en-US" dirty="0"/>
              <a:t>Reed switches, Fluxgate, AMR, GMR, TMR, HALL, SQUID</a:t>
            </a:r>
            <a:endParaRPr lang="el-GR" dirty="0"/>
          </a:p>
          <a:p>
            <a:r>
              <a:rPr lang="el-GR" dirty="0"/>
              <a:t>Φαινόμενο </a:t>
            </a:r>
            <a:r>
              <a:rPr lang="el-GR" dirty="0" err="1"/>
              <a:t>μαγνητοαντίστασης</a:t>
            </a:r>
            <a:r>
              <a:rPr lang="el-GR" dirty="0"/>
              <a:t> </a:t>
            </a:r>
            <a:r>
              <a:rPr lang="en-US" dirty="0"/>
              <a:t>(MR effect)</a:t>
            </a:r>
          </a:p>
          <a:p>
            <a:r>
              <a:rPr lang="en-US" dirty="0"/>
              <a:t> </a:t>
            </a:r>
            <a:r>
              <a:rPr lang="el-GR" dirty="0"/>
              <a:t>Φαινόμενο </a:t>
            </a:r>
            <a:r>
              <a:rPr lang="en-US" dirty="0"/>
              <a:t>Hall</a:t>
            </a:r>
          </a:p>
          <a:p>
            <a:r>
              <a:rPr lang="el-GR" dirty="0"/>
              <a:t>Φαινόμενο </a:t>
            </a:r>
            <a:r>
              <a:rPr lang="en-US" dirty="0"/>
              <a:t>Josephson</a:t>
            </a:r>
            <a:endParaRPr lang="el-GR" dirty="0"/>
          </a:p>
        </p:txBody>
      </p:sp>
    </p:spTree>
    <p:extLst>
      <p:ext uri="{BB962C8B-B14F-4D97-AF65-F5344CB8AC3E}">
        <p14:creationId xmlns:p14="http://schemas.microsoft.com/office/powerpoint/2010/main" val="2704747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1" name="Straight Connector 9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5" name="Isosceles Triangle 12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9" name="Isosceles Triangle 12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0" name="Isosceles Triangle 12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useBgFill="1">
        <p:nvSpPr>
          <p:cNvPr id="131" name="Rectangle 130">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5" name="Straight Connector 104">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07"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9" name="Isosceles Triangle 108">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5"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1"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36" name="Isosceles Triangle 135">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3" name="Isosceles Triangle 112">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2" name="Title 1">
            <a:extLst>
              <a:ext uri="{FF2B5EF4-FFF2-40B4-BE49-F238E27FC236}">
                <a16:creationId xmlns:a16="http://schemas.microsoft.com/office/drawing/2014/main" id="{F01A4D26-09C3-A78B-E721-A4022CEF25EE}"/>
              </a:ext>
            </a:extLst>
          </p:cNvPr>
          <p:cNvSpPr>
            <a:spLocks noGrp="1"/>
          </p:cNvSpPr>
          <p:nvPr>
            <p:ph type="title"/>
          </p:nvPr>
        </p:nvSpPr>
        <p:spPr>
          <a:xfrm>
            <a:off x="1130300" y="2404534"/>
            <a:ext cx="5825202" cy="1646302"/>
          </a:xfrm>
        </p:spPr>
        <p:txBody>
          <a:bodyPr vert="horz" lIns="91440" tIns="45720" rIns="91440" bIns="45720" rtlCol="0" anchor="b">
            <a:normAutofit/>
          </a:bodyPr>
          <a:lstStyle/>
          <a:p>
            <a:pPr algn="r"/>
            <a:r>
              <a:rPr lang="en-US" sz="5400"/>
              <a:t>Ερωτήσεις</a:t>
            </a:r>
          </a:p>
        </p:txBody>
      </p:sp>
    </p:spTree>
    <p:extLst>
      <p:ext uri="{BB962C8B-B14F-4D97-AF65-F5344CB8AC3E}">
        <p14:creationId xmlns:p14="http://schemas.microsoft.com/office/powerpoint/2010/main" val="16496954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a:extLst>
            <a:ext uri="{FF2B5EF4-FFF2-40B4-BE49-F238E27FC236}">
              <a16:creationId xmlns:a16="http://schemas.microsoft.com/office/drawing/2014/main" id="{386DA16A-9274-5668-6F61-9E2B10E989C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4"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5" name="Isosceles Triangle 14">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6"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7"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8" name="Isosceles Triangle 17">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9" name="Isosceles Triangle 18">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sp>
        <p:nvSpPr>
          <p:cNvPr id="3" name="Subtitle 2">
            <a:extLst>
              <a:ext uri="{FF2B5EF4-FFF2-40B4-BE49-F238E27FC236}">
                <a16:creationId xmlns:a16="http://schemas.microsoft.com/office/drawing/2014/main" id="{217865B9-5338-B0C1-1240-C4B58AA75248}"/>
              </a:ext>
            </a:extLst>
          </p:cNvPr>
          <p:cNvSpPr>
            <a:spLocks noGrp="1"/>
          </p:cNvSpPr>
          <p:nvPr>
            <p:ph type="subTitle" idx="1"/>
          </p:nvPr>
        </p:nvSpPr>
        <p:spPr>
          <a:xfrm>
            <a:off x="1130300" y="4050833"/>
            <a:ext cx="5825202" cy="1096899"/>
          </a:xfrm>
        </p:spPr>
        <p:txBody>
          <a:bodyPr>
            <a:normAutofit/>
          </a:bodyPr>
          <a:lstStyle/>
          <a:p>
            <a:r>
              <a:rPr lang="el-GR" dirty="0">
                <a:solidFill>
                  <a:schemeClr val="tx1"/>
                </a:solidFill>
              </a:rPr>
              <a:t>Ελένη Σταυρακάκη</a:t>
            </a:r>
          </a:p>
          <a:p>
            <a:r>
              <a:rPr lang="el-GR">
                <a:solidFill>
                  <a:schemeClr val="tx1"/>
                </a:solidFill>
              </a:rPr>
              <a:t>ΑΜ: 1116202300024</a:t>
            </a:r>
          </a:p>
          <a:p>
            <a:endParaRPr lang="el-GR">
              <a:solidFill>
                <a:schemeClr val="tx1"/>
              </a:solidFill>
            </a:endParaRPr>
          </a:p>
        </p:txBody>
      </p:sp>
      <p:sp>
        <p:nvSpPr>
          <p:cNvPr id="2" name="Title 1">
            <a:extLst>
              <a:ext uri="{FF2B5EF4-FFF2-40B4-BE49-F238E27FC236}">
                <a16:creationId xmlns:a16="http://schemas.microsoft.com/office/drawing/2014/main" id="{0FE87C53-B67E-49B2-7669-F1DADF3E18D2}"/>
              </a:ext>
            </a:extLst>
          </p:cNvPr>
          <p:cNvSpPr>
            <a:spLocks noGrp="1"/>
          </p:cNvSpPr>
          <p:nvPr>
            <p:ph type="ctrTitle"/>
          </p:nvPr>
        </p:nvSpPr>
        <p:spPr>
          <a:xfrm>
            <a:off x="1130300" y="2404534"/>
            <a:ext cx="5825202" cy="1646302"/>
          </a:xfrm>
        </p:spPr>
        <p:txBody>
          <a:bodyPr>
            <a:normAutofit/>
          </a:bodyPr>
          <a:lstStyle/>
          <a:p>
            <a:pPr>
              <a:lnSpc>
                <a:spcPct val="90000"/>
              </a:lnSpc>
            </a:pPr>
            <a:r>
              <a:rPr lang="el-GR"/>
              <a:t>Ευχαριστώ για το χρόνο σας</a:t>
            </a:r>
          </a:p>
        </p:txBody>
      </p:sp>
    </p:spTree>
    <p:extLst>
      <p:ext uri="{BB962C8B-B14F-4D97-AF65-F5344CB8AC3E}">
        <p14:creationId xmlns:p14="http://schemas.microsoft.com/office/powerpoint/2010/main" val="1621712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6000">
              <a:schemeClr val="bg1"/>
            </a:gs>
            <a:gs pos="5000">
              <a:schemeClr val="accent1">
                <a:lumMod val="5000"/>
                <a:lumOff val="9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1F85-0A80-E527-A036-5827D3B2E8C2}"/>
              </a:ext>
            </a:extLst>
          </p:cNvPr>
          <p:cNvSpPr>
            <a:spLocks noGrp="1"/>
          </p:cNvSpPr>
          <p:nvPr>
            <p:ph type="title"/>
          </p:nvPr>
        </p:nvSpPr>
        <p:spPr/>
        <p:txBody>
          <a:bodyPr/>
          <a:lstStyle/>
          <a:p>
            <a:r>
              <a:rPr lang="el-GR" dirty="0"/>
              <a:t>Είδη</a:t>
            </a:r>
          </a:p>
        </p:txBody>
      </p:sp>
      <p:sp>
        <p:nvSpPr>
          <p:cNvPr id="3" name="Content Placeholder 2">
            <a:extLst>
              <a:ext uri="{FF2B5EF4-FFF2-40B4-BE49-F238E27FC236}">
                <a16:creationId xmlns:a16="http://schemas.microsoft.com/office/drawing/2014/main" id="{9D5C449A-94D0-7A2E-747A-E0584D186BA1}"/>
              </a:ext>
            </a:extLst>
          </p:cNvPr>
          <p:cNvSpPr>
            <a:spLocks noGrp="1"/>
          </p:cNvSpPr>
          <p:nvPr>
            <p:ph idx="1"/>
          </p:nvPr>
        </p:nvSpPr>
        <p:spPr/>
        <p:txBody>
          <a:bodyPr/>
          <a:lstStyle/>
          <a:p>
            <a:r>
              <a:rPr lang="el-GR" dirty="0">
                <a:solidFill>
                  <a:schemeClr val="bg2">
                    <a:lumMod val="25000"/>
                  </a:schemeClr>
                </a:solidFill>
              </a:rPr>
              <a:t>Πηνία</a:t>
            </a:r>
          </a:p>
          <a:p>
            <a:r>
              <a:rPr lang="el-GR" dirty="0">
                <a:solidFill>
                  <a:schemeClr val="bg2">
                    <a:lumMod val="25000"/>
                  </a:schemeClr>
                </a:solidFill>
              </a:rPr>
              <a:t>Διακόπτες </a:t>
            </a:r>
            <a:r>
              <a:rPr lang="en-US" dirty="0">
                <a:solidFill>
                  <a:schemeClr val="bg2">
                    <a:lumMod val="25000"/>
                  </a:schemeClr>
                </a:solidFill>
              </a:rPr>
              <a:t>Reed</a:t>
            </a:r>
            <a:endParaRPr lang="el-GR" dirty="0">
              <a:solidFill>
                <a:schemeClr val="bg2">
                  <a:lumMod val="25000"/>
                </a:schemeClr>
              </a:solidFill>
            </a:endParaRPr>
          </a:p>
          <a:p>
            <a:r>
              <a:rPr lang="en-US" dirty="0">
                <a:solidFill>
                  <a:schemeClr val="bg2">
                    <a:lumMod val="25000"/>
                  </a:schemeClr>
                </a:solidFill>
              </a:rPr>
              <a:t>Fluxgate</a:t>
            </a:r>
          </a:p>
          <a:p>
            <a:r>
              <a:rPr lang="en-US" dirty="0">
                <a:solidFill>
                  <a:schemeClr val="bg2">
                    <a:lumMod val="25000"/>
                  </a:schemeClr>
                </a:solidFill>
              </a:rPr>
              <a:t>MR sensors</a:t>
            </a:r>
          </a:p>
          <a:p>
            <a:pPr lvl="1"/>
            <a:r>
              <a:rPr lang="en-US" dirty="0">
                <a:solidFill>
                  <a:schemeClr val="bg2">
                    <a:lumMod val="25000"/>
                  </a:schemeClr>
                </a:solidFill>
              </a:rPr>
              <a:t>AMR</a:t>
            </a:r>
          </a:p>
          <a:p>
            <a:pPr lvl="1"/>
            <a:r>
              <a:rPr lang="en-US" dirty="0">
                <a:solidFill>
                  <a:schemeClr val="bg2">
                    <a:lumMod val="25000"/>
                  </a:schemeClr>
                </a:solidFill>
              </a:rPr>
              <a:t>GMR</a:t>
            </a:r>
          </a:p>
          <a:p>
            <a:pPr lvl="1"/>
            <a:r>
              <a:rPr lang="en-US" dirty="0">
                <a:solidFill>
                  <a:schemeClr val="bg2">
                    <a:lumMod val="25000"/>
                  </a:schemeClr>
                </a:solidFill>
              </a:rPr>
              <a:t>TMR</a:t>
            </a:r>
          </a:p>
          <a:p>
            <a:r>
              <a:rPr lang="en-US" dirty="0">
                <a:solidFill>
                  <a:schemeClr val="bg2">
                    <a:lumMod val="25000"/>
                  </a:schemeClr>
                </a:solidFill>
              </a:rPr>
              <a:t>Hall element sensors</a:t>
            </a:r>
          </a:p>
          <a:p>
            <a:r>
              <a:rPr lang="en-US" dirty="0">
                <a:solidFill>
                  <a:schemeClr val="bg2">
                    <a:lumMod val="25000"/>
                  </a:schemeClr>
                </a:solidFill>
              </a:rPr>
              <a:t>SQUID</a:t>
            </a:r>
          </a:p>
        </p:txBody>
      </p:sp>
      <p:pic>
        <p:nvPicPr>
          <p:cNvPr id="9" name="Picture 8">
            <a:extLst>
              <a:ext uri="{FF2B5EF4-FFF2-40B4-BE49-F238E27FC236}">
                <a16:creationId xmlns:a16="http://schemas.microsoft.com/office/drawing/2014/main" id="{094A08E5-9D81-B4CA-F20A-7E428850C4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7" b="94595" l="4969" r="96894">
                        <a14:foregroundMark x1="16770" y1="41216" x2="12422" y2="64189"/>
                        <a14:foregroundMark x1="12422" y1="64189" x2="11180" y2="65541"/>
                        <a14:foregroundMark x1="11180" y1="65541" x2="5590" y2="66216"/>
                        <a14:foregroundMark x1="14286" y1="47297" x2="14286" y2="47297"/>
                        <a14:foregroundMark x1="14286" y1="47297" x2="21739" y2="40541"/>
                        <a14:foregroundMark x1="81366" y1="39189" x2="92547" y2="60135"/>
                        <a14:foregroundMark x1="92547" y1="60135" x2="91925" y2="60811"/>
                        <a14:foregroundMark x1="58385" y1="85811" x2="52174" y2="91892"/>
                        <a14:foregroundMark x1="54037" y1="91216" x2="54658" y2="95270"/>
                        <a14:foregroundMark x1="34161" y1="10811" x2="36025" y2="7432"/>
                        <a14:foregroundMark x1="95031" y1="41216" x2="96894" y2="45270"/>
                      </a14:backgroundRemoval>
                    </a14:imgEffect>
                  </a14:imgLayer>
                </a14:imgProps>
              </a:ext>
            </a:extLst>
          </a:blip>
          <a:stretch>
            <a:fillRect/>
          </a:stretch>
        </p:blipFill>
        <p:spPr>
          <a:xfrm>
            <a:off x="3808278" y="2145938"/>
            <a:ext cx="1657547" cy="1523708"/>
          </a:xfrm>
          <a:prstGeom prst="rect">
            <a:avLst/>
          </a:prstGeom>
        </p:spPr>
      </p:pic>
      <p:pic>
        <p:nvPicPr>
          <p:cNvPr id="5" name="Content Placeholder 4">
            <a:extLst>
              <a:ext uri="{FF2B5EF4-FFF2-40B4-BE49-F238E27FC236}">
                <a16:creationId xmlns:a16="http://schemas.microsoft.com/office/drawing/2014/main" id="{8AC9CE36-CC91-201E-C02D-1C23CE4D05F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723" b="96639" l="6838" r="97436">
                        <a14:foregroundMark x1="36752" y1="10084" x2="78632" y2="29412"/>
                        <a14:foregroundMark x1="78632" y1="29412" x2="75214" y2="74790"/>
                        <a14:foregroundMark x1="75214" y1="74790" x2="20513" y2="78151"/>
                        <a14:foregroundMark x1="20513" y1="78151" x2="13675" y2="38655"/>
                        <a14:foregroundMark x1="6838" y1="52101" x2="10256" y2="35294"/>
                        <a14:foregroundMark x1="33333" y1="14286" x2="65812" y2="12605"/>
                        <a14:foregroundMark x1="53846" y1="7563" x2="46154" y2="6723"/>
                        <a14:foregroundMark x1="87179" y1="26891" x2="86325" y2="71429"/>
                        <a14:foregroundMark x1="86325" y1="71429" x2="39316" y2="86555"/>
                        <a14:foregroundMark x1="39316" y1="86555" x2="38462" y2="85714"/>
                        <a14:foregroundMark x1="38462" y1="85714" x2="56410" y2="93277"/>
                        <a14:foregroundMark x1="56410" y1="93277" x2="47009" y2="96639"/>
                        <a14:foregroundMark x1="93162" y1="70588" x2="93162" y2="50420"/>
                        <a14:foregroundMark x1="95726" y1="47059" x2="97436" y2="55462"/>
                      </a14:backgroundRemoval>
                    </a14:imgEffect>
                  </a14:imgLayer>
                </a14:imgProps>
              </a:ext>
            </a:extLst>
          </a:blip>
          <a:stretch>
            <a:fillRect/>
          </a:stretch>
        </p:blipFill>
        <p:spPr>
          <a:xfrm>
            <a:off x="3808278" y="4028091"/>
            <a:ext cx="1250391" cy="1271765"/>
          </a:xfrm>
          <a:prstGeom prst="rect">
            <a:avLst/>
          </a:prstGeom>
        </p:spPr>
      </p:pic>
      <p:pic>
        <p:nvPicPr>
          <p:cNvPr id="16" name="Picture 15" descr="A close-up of a transistor&#10;&#10;AI-generated content may be incorrect.">
            <a:extLst>
              <a:ext uri="{FF2B5EF4-FFF2-40B4-BE49-F238E27FC236}">
                <a16:creationId xmlns:a16="http://schemas.microsoft.com/office/drawing/2014/main" id="{9ED21431-D3D4-B36A-2EED-73B4DAF16D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543182" y="2523541"/>
            <a:ext cx="2516696" cy="1828799"/>
          </a:xfrm>
          <a:prstGeom prst="rect">
            <a:avLst/>
          </a:prstGeom>
        </p:spPr>
      </p:pic>
      <p:pic>
        <p:nvPicPr>
          <p:cNvPr id="7" name="Picture 6" descr="A close-up of a electronic device&#10;&#10;AI-generated content may be incorrect.">
            <a:extLst>
              <a:ext uri="{FF2B5EF4-FFF2-40B4-BE49-F238E27FC236}">
                <a16:creationId xmlns:a16="http://schemas.microsoft.com/office/drawing/2014/main" id="{F314DE83-B17B-AA75-F4B4-BDD2D167AA7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44205" y="2907792"/>
            <a:ext cx="2523839" cy="2523839"/>
          </a:xfrm>
          <a:prstGeom prst="rect">
            <a:avLst/>
          </a:prstGeom>
        </p:spPr>
      </p:pic>
      <p:pic>
        <p:nvPicPr>
          <p:cNvPr id="12" name="Picture 11">
            <a:extLst>
              <a:ext uri="{FF2B5EF4-FFF2-40B4-BE49-F238E27FC236}">
                <a16:creationId xmlns:a16="http://schemas.microsoft.com/office/drawing/2014/main" id="{078706A2-69A9-5833-7F3C-840AC5A74EF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33" b="92697" l="5473" r="94030">
                        <a14:foregroundMark x1="9453" y1="22472" x2="9453" y2="22472"/>
                        <a14:foregroundMark x1="9453" y1="22472" x2="9453" y2="22472"/>
                        <a14:foregroundMark x1="9453" y1="22472" x2="23383" y2="10112"/>
                        <a14:foregroundMark x1="5970" y1="21348" x2="5473" y2="41573"/>
                        <a14:foregroundMark x1="90050" y1="69101" x2="90547" y2="66854"/>
                        <a14:foregroundMark x1="93532" y1="66854" x2="94030" y2="71910"/>
                        <a14:foregroundMark x1="70149" y1="91573" x2="69652" y2="92697"/>
                        <a14:foregroundMark x1="27363" y1="5618" x2="28358" y2="3933"/>
                      </a14:backgroundRemoval>
                    </a14:imgEffect>
                  </a14:imgLayer>
                </a14:imgProps>
              </a:ext>
            </a:extLst>
          </a:blip>
          <a:stretch>
            <a:fillRect/>
          </a:stretch>
        </p:blipFill>
        <p:spPr>
          <a:xfrm flipH="1">
            <a:off x="5725055" y="3989389"/>
            <a:ext cx="1436094" cy="1271765"/>
          </a:xfrm>
          <a:prstGeom prst="rect">
            <a:avLst/>
          </a:prstGeom>
        </p:spPr>
      </p:pic>
    </p:spTree>
    <p:extLst>
      <p:ext uri="{BB962C8B-B14F-4D97-AF65-F5344CB8AC3E}">
        <p14:creationId xmlns:p14="http://schemas.microsoft.com/office/powerpoint/2010/main" val="358710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FE2B-FB13-7002-DD71-CFC66998C958}"/>
              </a:ext>
            </a:extLst>
          </p:cNvPr>
          <p:cNvSpPr>
            <a:spLocks noGrp="1"/>
          </p:cNvSpPr>
          <p:nvPr>
            <p:ph type="title"/>
          </p:nvPr>
        </p:nvSpPr>
        <p:spPr>
          <a:xfrm>
            <a:off x="508001" y="1314450"/>
            <a:ext cx="6447501" cy="990600"/>
          </a:xfrm>
        </p:spPr>
        <p:txBody>
          <a:bodyPr anchor="t">
            <a:normAutofit/>
          </a:bodyPr>
          <a:lstStyle/>
          <a:p>
            <a:r>
              <a:rPr lang="el-GR" dirty="0"/>
              <a:t>Πηνία</a:t>
            </a:r>
          </a:p>
        </p:txBody>
      </p:sp>
      <p:sp>
        <p:nvSpPr>
          <p:cNvPr id="4" name="Content Placeholder 3">
            <a:extLst>
              <a:ext uri="{FF2B5EF4-FFF2-40B4-BE49-F238E27FC236}">
                <a16:creationId xmlns:a16="http://schemas.microsoft.com/office/drawing/2014/main" id="{9FE50902-D0D9-044C-E73D-271089CA9BD1}"/>
              </a:ext>
            </a:extLst>
          </p:cNvPr>
          <p:cNvSpPr>
            <a:spLocks noGrp="1"/>
          </p:cNvSpPr>
          <p:nvPr>
            <p:ph idx="1"/>
          </p:nvPr>
        </p:nvSpPr>
        <p:spPr>
          <a:xfrm>
            <a:off x="3047371" y="2477692"/>
            <a:ext cx="3905879" cy="2910580"/>
          </a:xfrm>
        </p:spPr>
        <p:txBody>
          <a:bodyPr>
            <a:normAutofit fontScale="85000" lnSpcReduction="10000"/>
          </a:bodyPr>
          <a:lstStyle/>
          <a:p>
            <a:pPr algn="just"/>
            <a:r>
              <a:rPr lang="el-GR" dirty="0">
                <a:solidFill>
                  <a:schemeClr val="bg2">
                    <a:lumMod val="25000"/>
                  </a:schemeClr>
                </a:solidFill>
              </a:rPr>
              <a:t>Τα πηνία από μόνα τους μπορούν να ανιχνεύσουν την αλλαγή στην πυκνότητα της μαγνητικής ροής και με τη χρήση κατάλληλων συσκευών όπως ένα γαλβανόμετρο μπορούμε να μετρήσουμε την αλλαγή αυτή (επαγόμενο ρεύμα, κατεύθυνση πυκνότητας μαγνητικής ροής).</a:t>
            </a:r>
          </a:p>
          <a:p>
            <a:pPr algn="just"/>
            <a:r>
              <a:rPr lang="el-GR" dirty="0">
                <a:solidFill>
                  <a:schemeClr val="bg2">
                    <a:lumMod val="25000"/>
                  </a:schemeClr>
                </a:solidFill>
              </a:rPr>
              <a:t>Πολλοί μαγνητικοί αισθητήρες χρησιμοποιούν πηνία(</a:t>
            </a:r>
            <a:r>
              <a:rPr lang="en-US" dirty="0">
                <a:solidFill>
                  <a:schemeClr val="bg2">
                    <a:lumMod val="25000"/>
                  </a:schemeClr>
                </a:solidFill>
              </a:rPr>
              <a:t>Hall sensors, GMR, AMR, </a:t>
            </a:r>
            <a:r>
              <a:rPr lang="el-GR" dirty="0">
                <a:solidFill>
                  <a:schemeClr val="bg2">
                    <a:lumMod val="25000"/>
                  </a:schemeClr>
                </a:solidFill>
              </a:rPr>
              <a:t>Επαγωγικούς αισθητήρες, </a:t>
            </a:r>
            <a:r>
              <a:rPr lang="en-US" dirty="0">
                <a:solidFill>
                  <a:schemeClr val="bg2">
                    <a:lumMod val="25000"/>
                  </a:schemeClr>
                </a:solidFill>
              </a:rPr>
              <a:t>Fluxgate </a:t>
            </a:r>
            <a:r>
              <a:rPr lang="el-GR" dirty="0">
                <a:solidFill>
                  <a:schemeClr val="bg2">
                    <a:lumMod val="25000"/>
                  </a:schemeClr>
                </a:solidFill>
              </a:rPr>
              <a:t>αισθητήρες </a:t>
            </a:r>
          </a:p>
        </p:txBody>
      </p:sp>
      <p:pic>
        <p:nvPicPr>
          <p:cNvPr id="3" name="Content Placeholder 4">
            <a:extLst>
              <a:ext uri="{FF2B5EF4-FFF2-40B4-BE49-F238E27FC236}">
                <a16:creationId xmlns:a16="http://schemas.microsoft.com/office/drawing/2014/main" id="{FF094513-CAB4-3FCD-CFC9-8421F9257A5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23" b="94958" l="5983" r="94872">
                        <a14:foregroundMark x1="23077" y1="35294" x2="9402" y2="60504"/>
                        <a14:foregroundMark x1="9402" y1="60504" x2="10256" y2="46218"/>
                        <a14:foregroundMark x1="9402" y1="31092" x2="5983" y2="57143"/>
                        <a14:foregroundMark x1="34188" y1="15126" x2="62393" y2="14286"/>
                        <a14:foregroundMark x1="62393" y1="14286" x2="36752" y2="11765"/>
                        <a14:foregroundMark x1="36752" y1="11765" x2="64103" y2="11765"/>
                        <a14:foregroundMark x1="64103" y1="11765" x2="43590" y2="8403"/>
                        <a14:foregroundMark x1="88034" y1="39496" x2="78632" y2="84874"/>
                        <a14:foregroundMark x1="78632" y1="84874" x2="46154" y2="93277"/>
                        <a14:foregroundMark x1="46154" y1="93277" x2="57265" y2="95798"/>
                        <a14:foregroundMark x1="57265" y1="95798" x2="91453" y2="59664"/>
                        <a14:foregroundMark x1="91453" y1="59664" x2="90598" y2="27731"/>
                        <a14:foregroundMark x1="90598" y1="27731" x2="94872" y2="63866"/>
                      </a14:backgroundRemoval>
                    </a14:imgEffect>
                  </a14:imgLayer>
                </a14:imgProps>
              </a:ext>
            </a:extLst>
          </a:blip>
          <a:stretch>
            <a:fillRect/>
          </a:stretch>
        </p:blipFill>
        <p:spPr>
          <a:xfrm>
            <a:off x="613106" y="2476748"/>
            <a:ext cx="2186980" cy="2224362"/>
          </a:xfrm>
          <a:prstGeom prst="rect">
            <a:avLst/>
          </a:prstGeom>
        </p:spPr>
      </p:pic>
    </p:spTree>
    <p:extLst>
      <p:ext uri="{BB962C8B-B14F-4D97-AF65-F5344CB8AC3E}">
        <p14:creationId xmlns:p14="http://schemas.microsoft.com/office/powerpoint/2010/main" val="2079915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99E0C-7822-1570-9098-7B02756D1E79}"/>
              </a:ext>
            </a:extLst>
          </p:cNvPr>
          <p:cNvSpPr>
            <a:spLocks noGrp="1"/>
          </p:cNvSpPr>
          <p:nvPr>
            <p:ph type="title"/>
          </p:nvPr>
        </p:nvSpPr>
        <p:spPr>
          <a:xfrm>
            <a:off x="782962" y="1179151"/>
            <a:ext cx="2475485" cy="4463889"/>
          </a:xfrm>
        </p:spPr>
        <p:txBody>
          <a:bodyPr anchor="ctr">
            <a:normAutofit/>
          </a:bodyPr>
          <a:lstStyle/>
          <a:p>
            <a:r>
              <a:rPr lang="el-GR" sz="3300" dirty="0"/>
              <a:t>Αρχή λειτουργίας</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B58D13-DEAA-6CA6-95A5-4E13DA873A5E}"/>
              </a:ext>
            </a:extLst>
          </p:cNvPr>
          <p:cNvSpPr>
            <a:spLocks noGrp="1"/>
          </p:cNvSpPr>
          <p:nvPr>
            <p:ph idx="1"/>
          </p:nvPr>
        </p:nvSpPr>
        <p:spPr>
          <a:xfrm>
            <a:off x="3734188" y="1109145"/>
            <a:ext cx="4755762" cy="4603900"/>
          </a:xfrm>
        </p:spPr>
        <p:txBody>
          <a:bodyPr anchor="ctr">
            <a:normAutofit/>
          </a:bodyPr>
          <a:lstStyle/>
          <a:p>
            <a:r>
              <a:rPr lang="el-GR" dirty="0"/>
              <a:t>Ανάλογα με την κίνηση του μαγνήτη, αν απομακρύνεται ή κινείται προς τον μαγνήτη οι δυνάμεις και το ρεύμα που θα προκληθούν θα είναι τέτοια ώστε πάντα να αντιστέκονται στο μαγνητικό πεδίο του μαγνήτη.</a:t>
            </a:r>
          </a:p>
          <a:p>
            <a:r>
              <a:rPr lang="el-GR" dirty="0"/>
              <a:t>Δεν ανταποκρίνεται σε στατικά πεδία </a:t>
            </a:r>
          </a:p>
          <a:p>
            <a:r>
              <a:rPr lang="el-GR" dirty="0"/>
              <a:t>Η ευαισθησία εξαρτάται από των αριθμό των σπειρών του πηνίου και την ταχύτητα μεταβολής </a:t>
            </a:r>
          </a:p>
          <a:p>
            <a:endParaRPr lang="el-GR"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81618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8065F-1AEB-A527-E091-B627D6A91D4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0" name="Ink 99">
                <a:extLst>
                  <a:ext uri="{FF2B5EF4-FFF2-40B4-BE49-F238E27FC236}">
                    <a16:creationId xmlns:a16="http://schemas.microsoft.com/office/drawing/2014/main" id="{73FF2244-B7C7-9998-066E-502938F98B7F}"/>
                  </a:ext>
                </a:extLst>
              </p14:cNvPr>
              <p14:cNvContentPartPr/>
              <p14:nvPr/>
            </p14:nvContentPartPr>
            <p14:xfrm>
              <a:off x="1638578" y="2855691"/>
              <a:ext cx="10530" cy="14850"/>
            </p14:xfrm>
          </p:contentPart>
        </mc:Choice>
        <mc:Fallback xmlns="">
          <p:pic>
            <p:nvPicPr>
              <p:cNvPr id="100" name="Ink 99">
                <a:extLst>
                  <a:ext uri="{FF2B5EF4-FFF2-40B4-BE49-F238E27FC236}">
                    <a16:creationId xmlns:a16="http://schemas.microsoft.com/office/drawing/2014/main" id="{73FF2244-B7C7-9998-066E-502938F98B7F}"/>
                  </a:ext>
                </a:extLst>
              </p:cNvPr>
              <p:cNvPicPr/>
              <p:nvPr/>
            </p:nvPicPr>
            <p:blipFill>
              <a:blip r:embed="rId3"/>
              <a:stretch>
                <a:fillRect/>
              </a:stretch>
            </p:blipFill>
            <p:spPr>
              <a:xfrm>
                <a:off x="1603478" y="2820334"/>
                <a:ext cx="80379" cy="85211"/>
              </a:xfrm>
              <a:prstGeom prst="rect">
                <a:avLst/>
              </a:prstGeom>
            </p:spPr>
          </p:pic>
        </mc:Fallback>
      </mc:AlternateContent>
      <p:pic>
        <p:nvPicPr>
          <p:cNvPr id="8" name="Content Placeholder 7" descr="A close-up of a light bulb&#10;&#10;AI-generated content may be incorrect.">
            <a:extLst>
              <a:ext uri="{FF2B5EF4-FFF2-40B4-BE49-F238E27FC236}">
                <a16:creationId xmlns:a16="http://schemas.microsoft.com/office/drawing/2014/main" id="{1DCD4BF9-5FB7-6C66-7AFC-A775F1DE1594}"/>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2811" b="98669" l="5592" r="94079">
                        <a14:foregroundMark x1="17105" y1="36391" x2="15789" y2="19379"/>
                        <a14:foregroundMark x1="15789" y1="19379" x2="45724" y2="2811"/>
                        <a14:foregroundMark x1="45724" y1="2811" x2="64803" y2="16716"/>
                        <a14:foregroundMark x1="64803" y1="16716" x2="81579" y2="25296"/>
                        <a14:foregroundMark x1="81579" y1="25296" x2="94079" y2="32101"/>
                        <a14:foregroundMark x1="78289" y1="49704" x2="67105" y2="77367"/>
                        <a14:foregroundMark x1="67105" y1="77367" x2="43750" y2="90680"/>
                        <a14:foregroundMark x1="43750" y1="90680" x2="25000" y2="72337"/>
                        <a14:foregroundMark x1="25000" y1="72337" x2="23355" y2="50296"/>
                        <a14:foregroundMark x1="18421" y1="42456" x2="6908" y2="23225"/>
                        <a14:foregroundMark x1="6908" y1="23225" x2="9868" y2="20414"/>
                        <a14:foregroundMark x1="93750" y1="25296" x2="91776" y2="14497"/>
                        <a14:foregroundMark x1="41776" y1="86538" x2="70395" y2="93195"/>
                        <a14:foregroundMark x1="70395" y1="93195" x2="78618" y2="82396"/>
                        <a14:foregroundMark x1="77961" y1="90828" x2="25000" y2="93195"/>
                        <a14:foregroundMark x1="25000" y1="93195" x2="20066" y2="85059"/>
                        <a14:foregroundMark x1="20066" y1="85059" x2="36184" y2="98669"/>
                        <a14:foregroundMark x1="36184" y1="98669" x2="55592" y2="97189"/>
                        <a14:foregroundMark x1="44737" y1="25000" x2="46053" y2="34615"/>
                        <a14:foregroundMark x1="46053" y1="34615" x2="40789" y2="30621"/>
                        <a14:foregroundMark x1="40789" y1="30621" x2="43421" y2="28698"/>
                        <a14:foregroundMark x1="43421" y1="28698" x2="47368" y2="13018"/>
                        <a14:foregroundMark x1="27632" y1="23521" x2="38158" y2="46302"/>
                        <a14:foregroundMark x1="43092" y1="43935" x2="69079" y2="41272"/>
                        <a14:foregroundMark x1="69079" y1="41272" x2="56579" y2="19379"/>
                        <a14:foregroundMark x1="18421" y1="11834" x2="20066" y2="6657"/>
                        <a14:foregroundMark x1="49013" y1="6657" x2="74671" y2="11982"/>
                        <a14:foregroundMark x1="22039" y1="42899" x2="5592" y2="27959"/>
                        <a14:foregroundMark x1="5592" y1="27959" x2="10526" y2="12130"/>
                        <a14:foregroundMark x1="10526" y1="12130" x2="21711" y2="3994"/>
                        <a14:foregroundMark x1="23026" y1="56065" x2="21382" y2="47189"/>
                      </a14:backgroundRemoval>
                    </a14:imgEffect>
                  </a14:imgLayer>
                </a14:imgProps>
              </a:ext>
              <a:ext uri="{28A0092B-C50C-407E-A947-70E740481C1C}">
                <a14:useLocalDpi xmlns:a14="http://schemas.microsoft.com/office/drawing/2010/main" val="0"/>
              </a:ext>
            </a:extLst>
          </a:blip>
          <a:stretch>
            <a:fillRect/>
          </a:stretch>
        </p:blipFill>
        <p:spPr>
          <a:xfrm>
            <a:off x="2188498" y="2111597"/>
            <a:ext cx="1389992" cy="3090903"/>
          </a:xfrm>
        </p:spPr>
      </p:pic>
      <p:pic>
        <p:nvPicPr>
          <p:cNvPr id="10" name="Picture 9">
            <a:extLst>
              <a:ext uri="{FF2B5EF4-FFF2-40B4-BE49-F238E27FC236}">
                <a16:creationId xmlns:a16="http://schemas.microsoft.com/office/drawing/2014/main" id="{67715ACF-D698-739B-E866-8A0F13681910}"/>
              </a:ext>
            </a:extLst>
          </p:cNvPr>
          <p:cNvPicPr>
            <a:picLocks noChangeAspect="1"/>
          </p:cNvPicPr>
          <p:nvPr/>
        </p:nvPicPr>
        <p:blipFill>
          <a:blip r:embed="rId6"/>
          <a:stretch>
            <a:fillRect/>
          </a:stretch>
        </p:blipFill>
        <p:spPr>
          <a:xfrm>
            <a:off x="4695376" y="2595463"/>
            <a:ext cx="1603111" cy="520457"/>
          </a:xfrm>
          <a:prstGeom prst="rect">
            <a:avLst/>
          </a:prstGeom>
        </p:spPr>
      </p:pic>
      <p:pic>
        <p:nvPicPr>
          <p:cNvPr id="3" name="Picture 2">
            <a:extLst>
              <a:ext uri="{FF2B5EF4-FFF2-40B4-BE49-F238E27FC236}">
                <a16:creationId xmlns:a16="http://schemas.microsoft.com/office/drawing/2014/main" id="{037BC1F3-750F-7C96-A9F6-71B2EB4D10DB}"/>
              </a:ext>
            </a:extLst>
          </p:cNvPr>
          <p:cNvPicPr>
            <a:picLocks noChangeAspect="1"/>
          </p:cNvPicPr>
          <p:nvPr/>
        </p:nvPicPr>
        <p:blipFill>
          <a:blip r:embed="rId7"/>
          <a:stretch>
            <a:fillRect/>
          </a:stretch>
        </p:blipFill>
        <p:spPr>
          <a:xfrm>
            <a:off x="3480803" y="4930999"/>
            <a:ext cx="1557555" cy="271501"/>
          </a:xfrm>
          <a:prstGeom prst="rect">
            <a:avLst/>
          </a:prstGeom>
        </p:spPr>
      </p:pic>
      <p:cxnSp>
        <p:nvCxnSpPr>
          <p:cNvPr id="38" name="Straight Connector 37">
            <a:extLst>
              <a:ext uri="{FF2B5EF4-FFF2-40B4-BE49-F238E27FC236}">
                <a16:creationId xmlns:a16="http://schemas.microsoft.com/office/drawing/2014/main" id="{AD732E5E-5375-E0B2-6C28-49884CE55E03}"/>
              </a:ext>
            </a:extLst>
          </p:cNvPr>
          <p:cNvCxnSpPr>
            <a:cxnSpLocks/>
          </p:cNvCxnSpPr>
          <p:nvPr/>
        </p:nvCxnSpPr>
        <p:spPr>
          <a:xfrm flipH="1">
            <a:off x="2048828" y="2845217"/>
            <a:ext cx="2646548"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Freeform: Shape 41">
            <a:extLst>
              <a:ext uri="{FF2B5EF4-FFF2-40B4-BE49-F238E27FC236}">
                <a16:creationId xmlns:a16="http://schemas.microsoft.com/office/drawing/2014/main" id="{D15FDAF6-6BCF-3C55-1A57-434DAB8C0D1E}"/>
              </a:ext>
            </a:extLst>
          </p:cNvPr>
          <p:cNvSpPr/>
          <p:nvPr/>
        </p:nvSpPr>
        <p:spPr>
          <a:xfrm>
            <a:off x="2165984" y="2215437"/>
            <a:ext cx="2529392" cy="573233"/>
          </a:xfrm>
          <a:custGeom>
            <a:avLst/>
            <a:gdLst>
              <a:gd name="connsiteX0" fmla="*/ 0 w 2106930"/>
              <a:gd name="connsiteY0" fmla="*/ 0 h 306486"/>
              <a:gd name="connsiteX1" fmla="*/ 430530 w 2106930"/>
              <a:gd name="connsiteY1" fmla="*/ 274320 h 306486"/>
              <a:gd name="connsiteX2" fmla="*/ 1988820 w 2106930"/>
              <a:gd name="connsiteY2" fmla="*/ 300990 h 306486"/>
              <a:gd name="connsiteX3" fmla="*/ 1988820 w 2106930"/>
              <a:gd name="connsiteY3" fmla="*/ 300990 h 306486"/>
              <a:gd name="connsiteX4" fmla="*/ 2106930 w 2106930"/>
              <a:gd name="connsiteY4" fmla="*/ 297180 h 306486"/>
              <a:gd name="connsiteX0" fmla="*/ 0 w 2106930"/>
              <a:gd name="connsiteY0" fmla="*/ 0 h 300990"/>
              <a:gd name="connsiteX1" fmla="*/ 437647 w 2106930"/>
              <a:gd name="connsiteY1" fmla="*/ 232252 h 300990"/>
              <a:gd name="connsiteX2" fmla="*/ 1988820 w 2106930"/>
              <a:gd name="connsiteY2" fmla="*/ 300990 h 300990"/>
              <a:gd name="connsiteX3" fmla="*/ 1988820 w 2106930"/>
              <a:gd name="connsiteY3" fmla="*/ 300990 h 300990"/>
              <a:gd name="connsiteX4" fmla="*/ 2106930 w 2106930"/>
              <a:gd name="connsiteY4" fmla="*/ 297180 h 300990"/>
              <a:gd name="connsiteX0" fmla="*/ 0 w 2092697"/>
              <a:gd name="connsiteY0" fmla="*/ 0 h 336327"/>
              <a:gd name="connsiteX1" fmla="*/ 423414 w 2092697"/>
              <a:gd name="connsiteY1" fmla="*/ 267589 h 336327"/>
              <a:gd name="connsiteX2" fmla="*/ 1974587 w 2092697"/>
              <a:gd name="connsiteY2" fmla="*/ 336327 h 336327"/>
              <a:gd name="connsiteX3" fmla="*/ 1974587 w 2092697"/>
              <a:gd name="connsiteY3" fmla="*/ 336327 h 336327"/>
              <a:gd name="connsiteX4" fmla="*/ 2092697 w 2092697"/>
              <a:gd name="connsiteY4" fmla="*/ 332517 h 336327"/>
              <a:gd name="connsiteX0" fmla="*/ 0 w 2099814"/>
              <a:gd name="connsiteY0" fmla="*/ 0 h 337565"/>
              <a:gd name="connsiteX1" fmla="*/ 423414 w 2099814"/>
              <a:gd name="connsiteY1" fmla="*/ 267589 h 337565"/>
              <a:gd name="connsiteX2" fmla="*/ 1974587 w 2099814"/>
              <a:gd name="connsiteY2" fmla="*/ 336327 h 337565"/>
              <a:gd name="connsiteX3" fmla="*/ 1974587 w 2099814"/>
              <a:gd name="connsiteY3" fmla="*/ 336327 h 337565"/>
              <a:gd name="connsiteX4" fmla="*/ 2099814 w 2099814"/>
              <a:gd name="connsiteY4" fmla="*/ 337565 h 3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14" h="337565">
                <a:moveTo>
                  <a:pt x="0" y="0"/>
                </a:moveTo>
                <a:cubicBezTo>
                  <a:pt x="49530" y="112077"/>
                  <a:pt x="94316" y="211535"/>
                  <a:pt x="423414" y="267589"/>
                </a:cubicBezTo>
                <a:cubicBezTo>
                  <a:pt x="752512" y="323643"/>
                  <a:pt x="1974587" y="336327"/>
                  <a:pt x="1974587" y="336327"/>
                </a:cubicBezTo>
                <a:lnTo>
                  <a:pt x="1974587" y="336327"/>
                </a:lnTo>
                <a:lnTo>
                  <a:pt x="2099814" y="337565"/>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45" name="Freeform: Shape 44">
            <a:extLst>
              <a:ext uri="{FF2B5EF4-FFF2-40B4-BE49-F238E27FC236}">
                <a16:creationId xmlns:a16="http://schemas.microsoft.com/office/drawing/2014/main" id="{B06A2F44-C837-5E59-114F-3E0A26B72037}"/>
              </a:ext>
            </a:extLst>
          </p:cNvPr>
          <p:cNvSpPr/>
          <p:nvPr/>
        </p:nvSpPr>
        <p:spPr>
          <a:xfrm flipV="1">
            <a:off x="2165984" y="2901766"/>
            <a:ext cx="2529392" cy="573233"/>
          </a:xfrm>
          <a:custGeom>
            <a:avLst/>
            <a:gdLst>
              <a:gd name="connsiteX0" fmla="*/ 0 w 2106930"/>
              <a:gd name="connsiteY0" fmla="*/ 0 h 306486"/>
              <a:gd name="connsiteX1" fmla="*/ 430530 w 2106930"/>
              <a:gd name="connsiteY1" fmla="*/ 274320 h 306486"/>
              <a:gd name="connsiteX2" fmla="*/ 1988820 w 2106930"/>
              <a:gd name="connsiteY2" fmla="*/ 300990 h 306486"/>
              <a:gd name="connsiteX3" fmla="*/ 1988820 w 2106930"/>
              <a:gd name="connsiteY3" fmla="*/ 300990 h 306486"/>
              <a:gd name="connsiteX4" fmla="*/ 2106930 w 2106930"/>
              <a:gd name="connsiteY4" fmla="*/ 297180 h 306486"/>
              <a:gd name="connsiteX0" fmla="*/ 0 w 2106930"/>
              <a:gd name="connsiteY0" fmla="*/ 0 h 300990"/>
              <a:gd name="connsiteX1" fmla="*/ 437647 w 2106930"/>
              <a:gd name="connsiteY1" fmla="*/ 232252 h 300990"/>
              <a:gd name="connsiteX2" fmla="*/ 1988820 w 2106930"/>
              <a:gd name="connsiteY2" fmla="*/ 300990 h 300990"/>
              <a:gd name="connsiteX3" fmla="*/ 1988820 w 2106930"/>
              <a:gd name="connsiteY3" fmla="*/ 300990 h 300990"/>
              <a:gd name="connsiteX4" fmla="*/ 2106930 w 2106930"/>
              <a:gd name="connsiteY4" fmla="*/ 297180 h 300990"/>
              <a:gd name="connsiteX0" fmla="*/ 0 w 2092697"/>
              <a:gd name="connsiteY0" fmla="*/ 0 h 336327"/>
              <a:gd name="connsiteX1" fmla="*/ 423414 w 2092697"/>
              <a:gd name="connsiteY1" fmla="*/ 267589 h 336327"/>
              <a:gd name="connsiteX2" fmla="*/ 1974587 w 2092697"/>
              <a:gd name="connsiteY2" fmla="*/ 336327 h 336327"/>
              <a:gd name="connsiteX3" fmla="*/ 1974587 w 2092697"/>
              <a:gd name="connsiteY3" fmla="*/ 336327 h 336327"/>
              <a:gd name="connsiteX4" fmla="*/ 2092697 w 2092697"/>
              <a:gd name="connsiteY4" fmla="*/ 332517 h 336327"/>
              <a:gd name="connsiteX0" fmla="*/ 0 w 2099814"/>
              <a:gd name="connsiteY0" fmla="*/ 0 h 337565"/>
              <a:gd name="connsiteX1" fmla="*/ 423414 w 2099814"/>
              <a:gd name="connsiteY1" fmla="*/ 267589 h 337565"/>
              <a:gd name="connsiteX2" fmla="*/ 1974587 w 2099814"/>
              <a:gd name="connsiteY2" fmla="*/ 336327 h 337565"/>
              <a:gd name="connsiteX3" fmla="*/ 1974587 w 2099814"/>
              <a:gd name="connsiteY3" fmla="*/ 336327 h 337565"/>
              <a:gd name="connsiteX4" fmla="*/ 2099814 w 2099814"/>
              <a:gd name="connsiteY4" fmla="*/ 337565 h 3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14" h="337565">
                <a:moveTo>
                  <a:pt x="0" y="0"/>
                </a:moveTo>
                <a:cubicBezTo>
                  <a:pt x="49530" y="112077"/>
                  <a:pt x="94316" y="211535"/>
                  <a:pt x="423414" y="267589"/>
                </a:cubicBezTo>
                <a:cubicBezTo>
                  <a:pt x="752512" y="323643"/>
                  <a:pt x="1974587" y="336327"/>
                  <a:pt x="1974587" y="336327"/>
                </a:cubicBezTo>
                <a:lnTo>
                  <a:pt x="1974587" y="336327"/>
                </a:lnTo>
                <a:lnTo>
                  <a:pt x="2099814" y="337565"/>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2" name="Freeform: Shape 51">
            <a:extLst>
              <a:ext uri="{FF2B5EF4-FFF2-40B4-BE49-F238E27FC236}">
                <a16:creationId xmlns:a16="http://schemas.microsoft.com/office/drawing/2014/main" id="{9D2D19CF-620D-A5A3-83A2-5E0879F02A1A}"/>
              </a:ext>
            </a:extLst>
          </p:cNvPr>
          <p:cNvSpPr/>
          <p:nvPr/>
        </p:nvSpPr>
        <p:spPr>
          <a:xfrm>
            <a:off x="3529191" y="2283145"/>
            <a:ext cx="1172323" cy="437783"/>
          </a:xfrm>
          <a:custGeom>
            <a:avLst/>
            <a:gdLst>
              <a:gd name="connsiteX0" fmla="*/ 0 w 674370"/>
              <a:gd name="connsiteY0" fmla="*/ 0 h 255270"/>
              <a:gd name="connsiteX1" fmla="*/ 205740 w 674370"/>
              <a:gd name="connsiteY1" fmla="*/ 209550 h 255270"/>
              <a:gd name="connsiteX2" fmla="*/ 674370 w 674370"/>
              <a:gd name="connsiteY2" fmla="*/ 255270 h 255270"/>
              <a:gd name="connsiteX3" fmla="*/ 674370 w 674370"/>
              <a:gd name="connsiteY3" fmla="*/ 255270 h 255270"/>
              <a:gd name="connsiteX0" fmla="*/ 0 w 674370"/>
              <a:gd name="connsiteY0" fmla="*/ 0 h 260520"/>
              <a:gd name="connsiteX1" fmla="*/ 115785 w 674370"/>
              <a:gd name="connsiteY1" fmla="*/ 233862 h 260520"/>
              <a:gd name="connsiteX2" fmla="*/ 674370 w 674370"/>
              <a:gd name="connsiteY2" fmla="*/ 255270 h 260520"/>
              <a:gd name="connsiteX3" fmla="*/ 674370 w 674370"/>
              <a:gd name="connsiteY3" fmla="*/ 255270 h 260520"/>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4805 w 670997"/>
              <a:gd name="connsiteY0" fmla="*/ 0 h 266056"/>
              <a:gd name="connsiteX1" fmla="*/ 112412 w 670997"/>
              <a:gd name="connsiteY1" fmla="*/ 239072 h 266056"/>
              <a:gd name="connsiteX2" fmla="*/ 670997 w 670997"/>
              <a:gd name="connsiteY2" fmla="*/ 260480 h 266056"/>
              <a:gd name="connsiteX3" fmla="*/ 670997 w 670997"/>
              <a:gd name="connsiteY3" fmla="*/ 260480 h 266056"/>
            </a:gdLst>
            <a:ahLst/>
            <a:cxnLst>
              <a:cxn ang="0">
                <a:pos x="connsiteX0" y="connsiteY0"/>
              </a:cxn>
              <a:cxn ang="0">
                <a:pos x="connsiteX1" y="connsiteY1"/>
              </a:cxn>
              <a:cxn ang="0">
                <a:pos x="connsiteX2" y="connsiteY2"/>
              </a:cxn>
              <a:cxn ang="0">
                <a:pos x="connsiteX3" y="connsiteY3"/>
              </a:cxn>
            </a:cxnLst>
            <a:rect l="l" t="t" r="r" b="b"/>
            <a:pathLst>
              <a:path w="670997" h="266056">
                <a:moveTo>
                  <a:pt x="4805" y="0"/>
                </a:moveTo>
                <a:cubicBezTo>
                  <a:pt x="-9038" y="102604"/>
                  <a:pt x="1380" y="195659"/>
                  <a:pt x="112412" y="239072"/>
                </a:cubicBezTo>
                <a:cubicBezTo>
                  <a:pt x="223444" y="282485"/>
                  <a:pt x="670997" y="260480"/>
                  <a:pt x="670997" y="260480"/>
                </a:cubicBezTo>
                <a:lnTo>
                  <a:pt x="670997" y="260480"/>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3" name="Freeform: Shape 52">
            <a:extLst>
              <a:ext uri="{FF2B5EF4-FFF2-40B4-BE49-F238E27FC236}">
                <a16:creationId xmlns:a16="http://schemas.microsoft.com/office/drawing/2014/main" id="{D76796FD-9B15-B304-65F0-A57DA80CDB6B}"/>
              </a:ext>
            </a:extLst>
          </p:cNvPr>
          <p:cNvSpPr/>
          <p:nvPr/>
        </p:nvSpPr>
        <p:spPr>
          <a:xfrm flipV="1">
            <a:off x="3529191" y="2969491"/>
            <a:ext cx="1172323" cy="437783"/>
          </a:xfrm>
          <a:custGeom>
            <a:avLst/>
            <a:gdLst>
              <a:gd name="connsiteX0" fmla="*/ 0 w 674370"/>
              <a:gd name="connsiteY0" fmla="*/ 0 h 255270"/>
              <a:gd name="connsiteX1" fmla="*/ 205740 w 674370"/>
              <a:gd name="connsiteY1" fmla="*/ 209550 h 255270"/>
              <a:gd name="connsiteX2" fmla="*/ 674370 w 674370"/>
              <a:gd name="connsiteY2" fmla="*/ 255270 h 255270"/>
              <a:gd name="connsiteX3" fmla="*/ 674370 w 674370"/>
              <a:gd name="connsiteY3" fmla="*/ 255270 h 255270"/>
              <a:gd name="connsiteX0" fmla="*/ 0 w 674370"/>
              <a:gd name="connsiteY0" fmla="*/ 0 h 260520"/>
              <a:gd name="connsiteX1" fmla="*/ 115785 w 674370"/>
              <a:gd name="connsiteY1" fmla="*/ 233862 h 260520"/>
              <a:gd name="connsiteX2" fmla="*/ 674370 w 674370"/>
              <a:gd name="connsiteY2" fmla="*/ 255270 h 260520"/>
              <a:gd name="connsiteX3" fmla="*/ 674370 w 674370"/>
              <a:gd name="connsiteY3" fmla="*/ 255270 h 260520"/>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4805 w 670997"/>
              <a:gd name="connsiteY0" fmla="*/ 0 h 266056"/>
              <a:gd name="connsiteX1" fmla="*/ 112412 w 670997"/>
              <a:gd name="connsiteY1" fmla="*/ 239072 h 266056"/>
              <a:gd name="connsiteX2" fmla="*/ 670997 w 670997"/>
              <a:gd name="connsiteY2" fmla="*/ 260480 h 266056"/>
              <a:gd name="connsiteX3" fmla="*/ 670997 w 670997"/>
              <a:gd name="connsiteY3" fmla="*/ 260480 h 266056"/>
            </a:gdLst>
            <a:ahLst/>
            <a:cxnLst>
              <a:cxn ang="0">
                <a:pos x="connsiteX0" y="connsiteY0"/>
              </a:cxn>
              <a:cxn ang="0">
                <a:pos x="connsiteX1" y="connsiteY1"/>
              </a:cxn>
              <a:cxn ang="0">
                <a:pos x="connsiteX2" y="connsiteY2"/>
              </a:cxn>
              <a:cxn ang="0">
                <a:pos x="connsiteX3" y="connsiteY3"/>
              </a:cxn>
            </a:cxnLst>
            <a:rect l="l" t="t" r="r" b="b"/>
            <a:pathLst>
              <a:path w="670997" h="266056">
                <a:moveTo>
                  <a:pt x="4805" y="0"/>
                </a:moveTo>
                <a:cubicBezTo>
                  <a:pt x="-9038" y="102604"/>
                  <a:pt x="1380" y="195659"/>
                  <a:pt x="112412" y="239072"/>
                </a:cubicBezTo>
                <a:cubicBezTo>
                  <a:pt x="223444" y="282485"/>
                  <a:pt x="670997" y="260480"/>
                  <a:pt x="670997" y="260480"/>
                </a:cubicBezTo>
                <a:lnTo>
                  <a:pt x="670997" y="260480"/>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4" name="Freeform: Shape 53">
            <a:extLst>
              <a:ext uri="{FF2B5EF4-FFF2-40B4-BE49-F238E27FC236}">
                <a16:creationId xmlns:a16="http://schemas.microsoft.com/office/drawing/2014/main" id="{F8A4044E-951C-3599-798B-2B3A167F29D8}"/>
              </a:ext>
            </a:extLst>
          </p:cNvPr>
          <p:cNvSpPr/>
          <p:nvPr/>
        </p:nvSpPr>
        <p:spPr>
          <a:xfrm>
            <a:off x="-537853" y="3281516"/>
            <a:ext cx="244754" cy="294968"/>
          </a:xfrm>
          <a:custGeom>
            <a:avLst/>
            <a:gdLst>
              <a:gd name="connsiteX0" fmla="*/ 0 w 324464"/>
              <a:gd name="connsiteY0" fmla="*/ 393290 h 393290"/>
              <a:gd name="connsiteX1" fmla="*/ 235974 w 324464"/>
              <a:gd name="connsiteY1" fmla="*/ 275303 h 393290"/>
              <a:gd name="connsiteX2" fmla="*/ 324464 w 324464"/>
              <a:gd name="connsiteY2" fmla="*/ 0 h 393290"/>
              <a:gd name="connsiteX3" fmla="*/ 324464 w 324464"/>
              <a:gd name="connsiteY3" fmla="*/ 0 h 393290"/>
              <a:gd name="connsiteX0" fmla="*/ 0 w 324464"/>
              <a:gd name="connsiteY0" fmla="*/ 393290 h 393290"/>
              <a:gd name="connsiteX1" fmla="*/ 253754 w 324464"/>
              <a:gd name="connsiteY1" fmla="*/ 300703 h 393290"/>
              <a:gd name="connsiteX2" fmla="*/ 324464 w 324464"/>
              <a:gd name="connsiteY2" fmla="*/ 0 h 393290"/>
              <a:gd name="connsiteX3" fmla="*/ 324464 w 324464"/>
              <a:gd name="connsiteY3" fmla="*/ 0 h 393290"/>
              <a:gd name="connsiteX0" fmla="*/ 0 w 324464"/>
              <a:gd name="connsiteY0" fmla="*/ 393290 h 393290"/>
              <a:gd name="connsiteX1" fmla="*/ 243594 w 324464"/>
              <a:gd name="connsiteY1" fmla="*/ 285463 h 393290"/>
              <a:gd name="connsiteX2" fmla="*/ 324464 w 324464"/>
              <a:gd name="connsiteY2" fmla="*/ 0 h 393290"/>
              <a:gd name="connsiteX3" fmla="*/ 324464 w 324464"/>
              <a:gd name="connsiteY3" fmla="*/ 0 h 393290"/>
              <a:gd name="connsiteX0" fmla="*/ 0 w 326339"/>
              <a:gd name="connsiteY0" fmla="*/ 393290 h 393290"/>
              <a:gd name="connsiteX1" fmla="*/ 243594 w 326339"/>
              <a:gd name="connsiteY1" fmla="*/ 285463 h 393290"/>
              <a:gd name="connsiteX2" fmla="*/ 324464 w 326339"/>
              <a:gd name="connsiteY2" fmla="*/ 0 h 393290"/>
              <a:gd name="connsiteX3" fmla="*/ 324464 w 326339"/>
              <a:gd name="connsiteY3" fmla="*/ 0 h 393290"/>
            </a:gdLst>
            <a:ahLst/>
            <a:cxnLst>
              <a:cxn ang="0">
                <a:pos x="connsiteX0" y="connsiteY0"/>
              </a:cxn>
              <a:cxn ang="0">
                <a:pos x="connsiteX1" y="connsiteY1"/>
              </a:cxn>
              <a:cxn ang="0">
                <a:pos x="connsiteX2" y="connsiteY2"/>
              </a:cxn>
              <a:cxn ang="0">
                <a:pos x="connsiteX3" y="connsiteY3"/>
              </a:cxn>
            </a:cxnLst>
            <a:rect l="l" t="t" r="r" b="b"/>
            <a:pathLst>
              <a:path w="326339" h="393290">
                <a:moveTo>
                  <a:pt x="0" y="393290"/>
                </a:moveTo>
                <a:cubicBezTo>
                  <a:pt x="90948" y="367070"/>
                  <a:pt x="141257" y="361171"/>
                  <a:pt x="243594" y="285463"/>
                </a:cubicBezTo>
                <a:cubicBezTo>
                  <a:pt x="345931" y="209755"/>
                  <a:pt x="324464" y="0"/>
                  <a:pt x="324464" y="0"/>
                </a:cubicBezTo>
                <a:lnTo>
                  <a:pt x="324464" y="0"/>
                </a:lnTo>
              </a:path>
            </a:pathLst>
          </a:custGeom>
          <a:ln w="19050" cap="flat" cmpd="sng" algn="ctr">
            <a:solidFill>
              <a:schemeClr val="accent1"/>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dirty="0"/>
          </a:p>
        </p:txBody>
      </p:sp>
      <p:sp>
        <p:nvSpPr>
          <p:cNvPr id="55" name="TextBox 54">
            <a:extLst>
              <a:ext uri="{FF2B5EF4-FFF2-40B4-BE49-F238E27FC236}">
                <a16:creationId xmlns:a16="http://schemas.microsoft.com/office/drawing/2014/main" id="{2D4C9F51-B4B1-897F-79B2-CEB299B2FFA4}"/>
              </a:ext>
            </a:extLst>
          </p:cNvPr>
          <p:cNvSpPr txBox="1"/>
          <p:nvPr/>
        </p:nvSpPr>
        <p:spPr>
          <a:xfrm>
            <a:off x="-785495" y="4168417"/>
            <a:ext cx="740040" cy="300082"/>
          </a:xfrm>
          <a:prstGeom prst="rect">
            <a:avLst/>
          </a:prstGeom>
          <a:noFill/>
        </p:spPr>
        <p:txBody>
          <a:bodyPr wrap="square" rtlCol="0">
            <a:spAutoFit/>
          </a:bodyPr>
          <a:lstStyle/>
          <a:p>
            <a:r>
              <a:rPr lang="en-US" sz="1350" dirty="0"/>
              <a:t>i</a:t>
            </a:r>
            <a:endParaRPr lang="el-GR" sz="1350" dirty="0"/>
          </a:p>
        </p:txBody>
      </p:sp>
      <p:cxnSp>
        <p:nvCxnSpPr>
          <p:cNvPr id="57" name="Straight Arrow Connector 56">
            <a:extLst>
              <a:ext uri="{FF2B5EF4-FFF2-40B4-BE49-F238E27FC236}">
                <a16:creationId xmlns:a16="http://schemas.microsoft.com/office/drawing/2014/main" id="{76D7DCFE-14AC-F6E2-8087-A10333A615FE}"/>
              </a:ext>
            </a:extLst>
          </p:cNvPr>
          <p:cNvCxnSpPr/>
          <p:nvPr/>
        </p:nvCxnSpPr>
        <p:spPr>
          <a:xfrm flipV="1">
            <a:off x="2871216" y="4281678"/>
            <a:ext cx="0" cy="33832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 name="Oval 1">
            <a:extLst>
              <a:ext uri="{FF2B5EF4-FFF2-40B4-BE49-F238E27FC236}">
                <a16:creationId xmlns:a16="http://schemas.microsoft.com/office/drawing/2014/main" id="{058D8D34-56FE-5B9A-6760-C8847547B62B}"/>
              </a:ext>
            </a:extLst>
          </p:cNvPr>
          <p:cNvSpPr/>
          <p:nvPr/>
        </p:nvSpPr>
        <p:spPr>
          <a:xfrm>
            <a:off x="-720013" y="2706612"/>
            <a:ext cx="443834" cy="40930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Ν</a:t>
            </a:r>
          </a:p>
        </p:txBody>
      </p:sp>
      <p:sp>
        <p:nvSpPr>
          <p:cNvPr id="4" name="Oval 3">
            <a:extLst>
              <a:ext uri="{FF2B5EF4-FFF2-40B4-BE49-F238E27FC236}">
                <a16:creationId xmlns:a16="http://schemas.microsoft.com/office/drawing/2014/main" id="{8374F2B7-F969-8B8F-F0EF-E20423B5F581}"/>
              </a:ext>
            </a:extLst>
          </p:cNvPr>
          <p:cNvSpPr/>
          <p:nvPr/>
        </p:nvSpPr>
        <p:spPr>
          <a:xfrm>
            <a:off x="-859310" y="2215437"/>
            <a:ext cx="443834" cy="409308"/>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endParaRPr lang="el-GR" dirty="0"/>
          </a:p>
        </p:txBody>
      </p:sp>
    </p:spTree>
    <p:extLst>
      <p:ext uri="{BB962C8B-B14F-4D97-AF65-F5344CB8AC3E}">
        <p14:creationId xmlns:p14="http://schemas.microsoft.com/office/powerpoint/2010/main" val="257511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EE011-4133-9FCE-1EBB-F76ED620DC90}"/>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00" name="Ink 99">
                <a:extLst>
                  <a:ext uri="{FF2B5EF4-FFF2-40B4-BE49-F238E27FC236}">
                    <a16:creationId xmlns:a16="http://schemas.microsoft.com/office/drawing/2014/main" id="{0DFAD210-4AB2-9810-719F-0ADE30A0EA47}"/>
                  </a:ext>
                </a:extLst>
              </p14:cNvPr>
              <p14:cNvContentPartPr/>
              <p14:nvPr/>
            </p14:nvContentPartPr>
            <p14:xfrm>
              <a:off x="1638578" y="2855691"/>
              <a:ext cx="10530" cy="14850"/>
            </p14:xfrm>
          </p:contentPart>
        </mc:Choice>
        <mc:Fallback xmlns="">
          <p:pic>
            <p:nvPicPr>
              <p:cNvPr id="100" name="Ink 99">
                <a:extLst>
                  <a:ext uri="{FF2B5EF4-FFF2-40B4-BE49-F238E27FC236}">
                    <a16:creationId xmlns:a16="http://schemas.microsoft.com/office/drawing/2014/main" id="{0DFAD210-4AB2-9810-719F-0ADE30A0EA47}"/>
                  </a:ext>
                </a:extLst>
              </p:cNvPr>
              <p:cNvPicPr/>
              <p:nvPr/>
            </p:nvPicPr>
            <p:blipFill>
              <a:blip r:embed="rId3"/>
              <a:stretch>
                <a:fillRect/>
              </a:stretch>
            </p:blipFill>
            <p:spPr>
              <a:xfrm>
                <a:off x="1603478" y="2820334"/>
                <a:ext cx="80379" cy="85211"/>
              </a:xfrm>
              <a:prstGeom prst="rect">
                <a:avLst/>
              </a:prstGeom>
            </p:spPr>
          </p:pic>
        </mc:Fallback>
      </mc:AlternateContent>
      <p:pic>
        <p:nvPicPr>
          <p:cNvPr id="8" name="Content Placeholder 7" descr="A close-up of a light bulb&#10;&#10;AI-generated content may be incorrect.">
            <a:extLst>
              <a:ext uri="{FF2B5EF4-FFF2-40B4-BE49-F238E27FC236}">
                <a16:creationId xmlns:a16="http://schemas.microsoft.com/office/drawing/2014/main" id="{3A45BD56-A4D4-6533-CF06-A129967511C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88498" y="2111597"/>
            <a:ext cx="1389992" cy="3090903"/>
          </a:xfrm>
        </p:spPr>
      </p:pic>
      <p:pic>
        <p:nvPicPr>
          <p:cNvPr id="10" name="Picture 9">
            <a:extLst>
              <a:ext uri="{FF2B5EF4-FFF2-40B4-BE49-F238E27FC236}">
                <a16:creationId xmlns:a16="http://schemas.microsoft.com/office/drawing/2014/main" id="{5EF25B72-5D66-55C0-C0A8-841AA5A7A38B}"/>
              </a:ext>
            </a:extLst>
          </p:cNvPr>
          <p:cNvPicPr>
            <a:picLocks noChangeAspect="1"/>
          </p:cNvPicPr>
          <p:nvPr/>
        </p:nvPicPr>
        <p:blipFill>
          <a:blip r:embed="rId5"/>
          <a:stretch>
            <a:fillRect/>
          </a:stretch>
        </p:blipFill>
        <p:spPr>
          <a:xfrm>
            <a:off x="3307659" y="2589838"/>
            <a:ext cx="1603111" cy="520457"/>
          </a:xfrm>
          <a:prstGeom prst="rect">
            <a:avLst/>
          </a:prstGeom>
        </p:spPr>
      </p:pic>
      <p:pic>
        <p:nvPicPr>
          <p:cNvPr id="3" name="Picture 2">
            <a:extLst>
              <a:ext uri="{FF2B5EF4-FFF2-40B4-BE49-F238E27FC236}">
                <a16:creationId xmlns:a16="http://schemas.microsoft.com/office/drawing/2014/main" id="{CC50A869-C8A9-55B0-69DD-FAE4F34D4209}"/>
              </a:ext>
            </a:extLst>
          </p:cNvPr>
          <p:cNvPicPr>
            <a:picLocks noChangeAspect="1"/>
          </p:cNvPicPr>
          <p:nvPr/>
        </p:nvPicPr>
        <p:blipFill>
          <a:blip r:embed="rId6"/>
          <a:stretch>
            <a:fillRect/>
          </a:stretch>
        </p:blipFill>
        <p:spPr>
          <a:xfrm>
            <a:off x="3480803" y="4930999"/>
            <a:ext cx="1557555" cy="271501"/>
          </a:xfrm>
          <a:prstGeom prst="rect">
            <a:avLst/>
          </a:prstGeom>
        </p:spPr>
      </p:pic>
      <p:cxnSp>
        <p:nvCxnSpPr>
          <p:cNvPr id="38" name="Straight Connector 37">
            <a:extLst>
              <a:ext uri="{FF2B5EF4-FFF2-40B4-BE49-F238E27FC236}">
                <a16:creationId xmlns:a16="http://schemas.microsoft.com/office/drawing/2014/main" id="{164B56FD-5720-29A6-41CD-C665A7BFF587}"/>
              </a:ext>
            </a:extLst>
          </p:cNvPr>
          <p:cNvCxnSpPr>
            <a:cxnSpLocks/>
          </p:cNvCxnSpPr>
          <p:nvPr/>
        </p:nvCxnSpPr>
        <p:spPr>
          <a:xfrm flipH="1">
            <a:off x="661111" y="2870541"/>
            <a:ext cx="2646548" cy="0"/>
          </a:xfrm>
          <a:prstGeom prst="line">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Freeform: Shape 41">
            <a:extLst>
              <a:ext uri="{FF2B5EF4-FFF2-40B4-BE49-F238E27FC236}">
                <a16:creationId xmlns:a16="http://schemas.microsoft.com/office/drawing/2014/main" id="{66BDA813-8473-29A7-8A4C-F401EA925A7E}"/>
              </a:ext>
            </a:extLst>
          </p:cNvPr>
          <p:cNvSpPr/>
          <p:nvPr/>
        </p:nvSpPr>
        <p:spPr>
          <a:xfrm>
            <a:off x="778267" y="2218970"/>
            <a:ext cx="2529392" cy="573233"/>
          </a:xfrm>
          <a:custGeom>
            <a:avLst/>
            <a:gdLst>
              <a:gd name="connsiteX0" fmla="*/ 0 w 2106930"/>
              <a:gd name="connsiteY0" fmla="*/ 0 h 306486"/>
              <a:gd name="connsiteX1" fmla="*/ 430530 w 2106930"/>
              <a:gd name="connsiteY1" fmla="*/ 274320 h 306486"/>
              <a:gd name="connsiteX2" fmla="*/ 1988820 w 2106930"/>
              <a:gd name="connsiteY2" fmla="*/ 300990 h 306486"/>
              <a:gd name="connsiteX3" fmla="*/ 1988820 w 2106930"/>
              <a:gd name="connsiteY3" fmla="*/ 300990 h 306486"/>
              <a:gd name="connsiteX4" fmla="*/ 2106930 w 2106930"/>
              <a:gd name="connsiteY4" fmla="*/ 297180 h 306486"/>
              <a:gd name="connsiteX0" fmla="*/ 0 w 2106930"/>
              <a:gd name="connsiteY0" fmla="*/ 0 h 300990"/>
              <a:gd name="connsiteX1" fmla="*/ 437647 w 2106930"/>
              <a:gd name="connsiteY1" fmla="*/ 232252 h 300990"/>
              <a:gd name="connsiteX2" fmla="*/ 1988820 w 2106930"/>
              <a:gd name="connsiteY2" fmla="*/ 300990 h 300990"/>
              <a:gd name="connsiteX3" fmla="*/ 1988820 w 2106930"/>
              <a:gd name="connsiteY3" fmla="*/ 300990 h 300990"/>
              <a:gd name="connsiteX4" fmla="*/ 2106930 w 2106930"/>
              <a:gd name="connsiteY4" fmla="*/ 297180 h 300990"/>
              <a:gd name="connsiteX0" fmla="*/ 0 w 2092697"/>
              <a:gd name="connsiteY0" fmla="*/ 0 h 336327"/>
              <a:gd name="connsiteX1" fmla="*/ 423414 w 2092697"/>
              <a:gd name="connsiteY1" fmla="*/ 267589 h 336327"/>
              <a:gd name="connsiteX2" fmla="*/ 1974587 w 2092697"/>
              <a:gd name="connsiteY2" fmla="*/ 336327 h 336327"/>
              <a:gd name="connsiteX3" fmla="*/ 1974587 w 2092697"/>
              <a:gd name="connsiteY3" fmla="*/ 336327 h 336327"/>
              <a:gd name="connsiteX4" fmla="*/ 2092697 w 2092697"/>
              <a:gd name="connsiteY4" fmla="*/ 332517 h 336327"/>
              <a:gd name="connsiteX0" fmla="*/ 0 w 2099814"/>
              <a:gd name="connsiteY0" fmla="*/ 0 h 337565"/>
              <a:gd name="connsiteX1" fmla="*/ 423414 w 2099814"/>
              <a:gd name="connsiteY1" fmla="*/ 267589 h 337565"/>
              <a:gd name="connsiteX2" fmla="*/ 1974587 w 2099814"/>
              <a:gd name="connsiteY2" fmla="*/ 336327 h 337565"/>
              <a:gd name="connsiteX3" fmla="*/ 1974587 w 2099814"/>
              <a:gd name="connsiteY3" fmla="*/ 336327 h 337565"/>
              <a:gd name="connsiteX4" fmla="*/ 2099814 w 2099814"/>
              <a:gd name="connsiteY4" fmla="*/ 337565 h 3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14" h="337565">
                <a:moveTo>
                  <a:pt x="0" y="0"/>
                </a:moveTo>
                <a:cubicBezTo>
                  <a:pt x="49530" y="112077"/>
                  <a:pt x="94316" y="211535"/>
                  <a:pt x="423414" y="267589"/>
                </a:cubicBezTo>
                <a:cubicBezTo>
                  <a:pt x="752512" y="323643"/>
                  <a:pt x="1974587" y="336327"/>
                  <a:pt x="1974587" y="336327"/>
                </a:cubicBezTo>
                <a:lnTo>
                  <a:pt x="1974587" y="336327"/>
                </a:lnTo>
                <a:lnTo>
                  <a:pt x="2099814" y="337565"/>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45" name="Freeform: Shape 44">
            <a:extLst>
              <a:ext uri="{FF2B5EF4-FFF2-40B4-BE49-F238E27FC236}">
                <a16:creationId xmlns:a16="http://schemas.microsoft.com/office/drawing/2014/main" id="{6FEC0C2C-5856-4636-6F4E-B887D8072363}"/>
              </a:ext>
            </a:extLst>
          </p:cNvPr>
          <p:cNvSpPr/>
          <p:nvPr/>
        </p:nvSpPr>
        <p:spPr>
          <a:xfrm flipV="1">
            <a:off x="778267" y="2919418"/>
            <a:ext cx="2529392" cy="573233"/>
          </a:xfrm>
          <a:custGeom>
            <a:avLst/>
            <a:gdLst>
              <a:gd name="connsiteX0" fmla="*/ 0 w 2106930"/>
              <a:gd name="connsiteY0" fmla="*/ 0 h 306486"/>
              <a:gd name="connsiteX1" fmla="*/ 430530 w 2106930"/>
              <a:gd name="connsiteY1" fmla="*/ 274320 h 306486"/>
              <a:gd name="connsiteX2" fmla="*/ 1988820 w 2106930"/>
              <a:gd name="connsiteY2" fmla="*/ 300990 h 306486"/>
              <a:gd name="connsiteX3" fmla="*/ 1988820 w 2106930"/>
              <a:gd name="connsiteY3" fmla="*/ 300990 h 306486"/>
              <a:gd name="connsiteX4" fmla="*/ 2106930 w 2106930"/>
              <a:gd name="connsiteY4" fmla="*/ 297180 h 306486"/>
              <a:gd name="connsiteX0" fmla="*/ 0 w 2106930"/>
              <a:gd name="connsiteY0" fmla="*/ 0 h 300990"/>
              <a:gd name="connsiteX1" fmla="*/ 437647 w 2106930"/>
              <a:gd name="connsiteY1" fmla="*/ 232252 h 300990"/>
              <a:gd name="connsiteX2" fmla="*/ 1988820 w 2106930"/>
              <a:gd name="connsiteY2" fmla="*/ 300990 h 300990"/>
              <a:gd name="connsiteX3" fmla="*/ 1988820 w 2106930"/>
              <a:gd name="connsiteY3" fmla="*/ 300990 h 300990"/>
              <a:gd name="connsiteX4" fmla="*/ 2106930 w 2106930"/>
              <a:gd name="connsiteY4" fmla="*/ 297180 h 300990"/>
              <a:gd name="connsiteX0" fmla="*/ 0 w 2092697"/>
              <a:gd name="connsiteY0" fmla="*/ 0 h 336327"/>
              <a:gd name="connsiteX1" fmla="*/ 423414 w 2092697"/>
              <a:gd name="connsiteY1" fmla="*/ 267589 h 336327"/>
              <a:gd name="connsiteX2" fmla="*/ 1974587 w 2092697"/>
              <a:gd name="connsiteY2" fmla="*/ 336327 h 336327"/>
              <a:gd name="connsiteX3" fmla="*/ 1974587 w 2092697"/>
              <a:gd name="connsiteY3" fmla="*/ 336327 h 336327"/>
              <a:gd name="connsiteX4" fmla="*/ 2092697 w 2092697"/>
              <a:gd name="connsiteY4" fmla="*/ 332517 h 336327"/>
              <a:gd name="connsiteX0" fmla="*/ 0 w 2099814"/>
              <a:gd name="connsiteY0" fmla="*/ 0 h 337565"/>
              <a:gd name="connsiteX1" fmla="*/ 423414 w 2099814"/>
              <a:gd name="connsiteY1" fmla="*/ 267589 h 337565"/>
              <a:gd name="connsiteX2" fmla="*/ 1974587 w 2099814"/>
              <a:gd name="connsiteY2" fmla="*/ 336327 h 337565"/>
              <a:gd name="connsiteX3" fmla="*/ 1974587 w 2099814"/>
              <a:gd name="connsiteY3" fmla="*/ 336327 h 337565"/>
              <a:gd name="connsiteX4" fmla="*/ 2099814 w 2099814"/>
              <a:gd name="connsiteY4" fmla="*/ 337565 h 33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9814" h="337565">
                <a:moveTo>
                  <a:pt x="0" y="0"/>
                </a:moveTo>
                <a:cubicBezTo>
                  <a:pt x="49530" y="112077"/>
                  <a:pt x="94316" y="211535"/>
                  <a:pt x="423414" y="267589"/>
                </a:cubicBezTo>
                <a:cubicBezTo>
                  <a:pt x="752512" y="323643"/>
                  <a:pt x="1974587" y="336327"/>
                  <a:pt x="1974587" y="336327"/>
                </a:cubicBezTo>
                <a:lnTo>
                  <a:pt x="1974587" y="336327"/>
                </a:lnTo>
                <a:lnTo>
                  <a:pt x="2099814" y="337565"/>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2" name="Freeform: Shape 51">
            <a:extLst>
              <a:ext uri="{FF2B5EF4-FFF2-40B4-BE49-F238E27FC236}">
                <a16:creationId xmlns:a16="http://schemas.microsoft.com/office/drawing/2014/main" id="{928A40E4-E3EA-AE40-80B5-454EB1CB9E1B}"/>
              </a:ext>
            </a:extLst>
          </p:cNvPr>
          <p:cNvSpPr/>
          <p:nvPr/>
        </p:nvSpPr>
        <p:spPr>
          <a:xfrm>
            <a:off x="2130764" y="2286694"/>
            <a:ext cx="1172323" cy="437783"/>
          </a:xfrm>
          <a:custGeom>
            <a:avLst/>
            <a:gdLst>
              <a:gd name="connsiteX0" fmla="*/ 0 w 674370"/>
              <a:gd name="connsiteY0" fmla="*/ 0 h 255270"/>
              <a:gd name="connsiteX1" fmla="*/ 205740 w 674370"/>
              <a:gd name="connsiteY1" fmla="*/ 209550 h 255270"/>
              <a:gd name="connsiteX2" fmla="*/ 674370 w 674370"/>
              <a:gd name="connsiteY2" fmla="*/ 255270 h 255270"/>
              <a:gd name="connsiteX3" fmla="*/ 674370 w 674370"/>
              <a:gd name="connsiteY3" fmla="*/ 255270 h 255270"/>
              <a:gd name="connsiteX0" fmla="*/ 0 w 674370"/>
              <a:gd name="connsiteY0" fmla="*/ 0 h 260520"/>
              <a:gd name="connsiteX1" fmla="*/ 115785 w 674370"/>
              <a:gd name="connsiteY1" fmla="*/ 233862 h 260520"/>
              <a:gd name="connsiteX2" fmla="*/ 674370 w 674370"/>
              <a:gd name="connsiteY2" fmla="*/ 255270 h 260520"/>
              <a:gd name="connsiteX3" fmla="*/ 674370 w 674370"/>
              <a:gd name="connsiteY3" fmla="*/ 255270 h 260520"/>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4805 w 670997"/>
              <a:gd name="connsiteY0" fmla="*/ 0 h 266056"/>
              <a:gd name="connsiteX1" fmla="*/ 112412 w 670997"/>
              <a:gd name="connsiteY1" fmla="*/ 239072 h 266056"/>
              <a:gd name="connsiteX2" fmla="*/ 670997 w 670997"/>
              <a:gd name="connsiteY2" fmla="*/ 260480 h 266056"/>
              <a:gd name="connsiteX3" fmla="*/ 670997 w 670997"/>
              <a:gd name="connsiteY3" fmla="*/ 260480 h 266056"/>
            </a:gdLst>
            <a:ahLst/>
            <a:cxnLst>
              <a:cxn ang="0">
                <a:pos x="connsiteX0" y="connsiteY0"/>
              </a:cxn>
              <a:cxn ang="0">
                <a:pos x="connsiteX1" y="connsiteY1"/>
              </a:cxn>
              <a:cxn ang="0">
                <a:pos x="connsiteX2" y="connsiteY2"/>
              </a:cxn>
              <a:cxn ang="0">
                <a:pos x="connsiteX3" y="connsiteY3"/>
              </a:cxn>
            </a:cxnLst>
            <a:rect l="l" t="t" r="r" b="b"/>
            <a:pathLst>
              <a:path w="670997" h="266056">
                <a:moveTo>
                  <a:pt x="4805" y="0"/>
                </a:moveTo>
                <a:cubicBezTo>
                  <a:pt x="-9038" y="102604"/>
                  <a:pt x="1380" y="195659"/>
                  <a:pt x="112412" y="239072"/>
                </a:cubicBezTo>
                <a:cubicBezTo>
                  <a:pt x="223444" y="282485"/>
                  <a:pt x="670997" y="260480"/>
                  <a:pt x="670997" y="260480"/>
                </a:cubicBezTo>
                <a:lnTo>
                  <a:pt x="670997" y="260480"/>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3" name="Freeform: Shape 52">
            <a:extLst>
              <a:ext uri="{FF2B5EF4-FFF2-40B4-BE49-F238E27FC236}">
                <a16:creationId xmlns:a16="http://schemas.microsoft.com/office/drawing/2014/main" id="{1FCE116D-D303-8EE4-972F-0957A81925D4}"/>
              </a:ext>
            </a:extLst>
          </p:cNvPr>
          <p:cNvSpPr/>
          <p:nvPr/>
        </p:nvSpPr>
        <p:spPr>
          <a:xfrm flipV="1">
            <a:off x="2135336" y="2991217"/>
            <a:ext cx="1172323" cy="437783"/>
          </a:xfrm>
          <a:custGeom>
            <a:avLst/>
            <a:gdLst>
              <a:gd name="connsiteX0" fmla="*/ 0 w 674370"/>
              <a:gd name="connsiteY0" fmla="*/ 0 h 255270"/>
              <a:gd name="connsiteX1" fmla="*/ 205740 w 674370"/>
              <a:gd name="connsiteY1" fmla="*/ 209550 h 255270"/>
              <a:gd name="connsiteX2" fmla="*/ 674370 w 674370"/>
              <a:gd name="connsiteY2" fmla="*/ 255270 h 255270"/>
              <a:gd name="connsiteX3" fmla="*/ 674370 w 674370"/>
              <a:gd name="connsiteY3" fmla="*/ 255270 h 255270"/>
              <a:gd name="connsiteX0" fmla="*/ 0 w 674370"/>
              <a:gd name="connsiteY0" fmla="*/ 0 h 260520"/>
              <a:gd name="connsiteX1" fmla="*/ 115785 w 674370"/>
              <a:gd name="connsiteY1" fmla="*/ 233862 h 260520"/>
              <a:gd name="connsiteX2" fmla="*/ 674370 w 674370"/>
              <a:gd name="connsiteY2" fmla="*/ 255270 h 260520"/>
              <a:gd name="connsiteX3" fmla="*/ 674370 w 674370"/>
              <a:gd name="connsiteY3" fmla="*/ 255270 h 260520"/>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0 w 666192"/>
              <a:gd name="connsiteY0" fmla="*/ 0 h 266056"/>
              <a:gd name="connsiteX1" fmla="*/ 107607 w 666192"/>
              <a:gd name="connsiteY1" fmla="*/ 239072 h 266056"/>
              <a:gd name="connsiteX2" fmla="*/ 666192 w 666192"/>
              <a:gd name="connsiteY2" fmla="*/ 260480 h 266056"/>
              <a:gd name="connsiteX3" fmla="*/ 666192 w 666192"/>
              <a:gd name="connsiteY3" fmla="*/ 260480 h 266056"/>
              <a:gd name="connsiteX0" fmla="*/ 4805 w 670997"/>
              <a:gd name="connsiteY0" fmla="*/ 0 h 266056"/>
              <a:gd name="connsiteX1" fmla="*/ 112412 w 670997"/>
              <a:gd name="connsiteY1" fmla="*/ 239072 h 266056"/>
              <a:gd name="connsiteX2" fmla="*/ 670997 w 670997"/>
              <a:gd name="connsiteY2" fmla="*/ 260480 h 266056"/>
              <a:gd name="connsiteX3" fmla="*/ 670997 w 670997"/>
              <a:gd name="connsiteY3" fmla="*/ 260480 h 266056"/>
            </a:gdLst>
            <a:ahLst/>
            <a:cxnLst>
              <a:cxn ang="0">
                <a:pos x="connsiteX0" y="connsiteY0"/>
              </a:cxn>
              <a:cxn ang="0">
                <a:pos x="connsiteX1" y="connsiteY1"/>
              </a:cxn>
              <a:cxn ang="0">
                <a:pos x="connsiteX2" y="connsiteY2"/>
              </a:cxn>
              <a:cxn ang="0">
                <a:pos x="connsiteX3" y="connsiteY3"/>
              </a:cxn>
            </a:cxnLst>
            <a:rect l="l" t="t" r="r" b="b"/>
            <a:pathLst>
              <a:path w="670997" h="266056">
                <a:moveTo>
                  <a:pt x="4805" y="0"/>
                </a:moveTo>
                <a:cubicBezTo>
                  <a:pt x="-9038" y="102604"/>
                  <a:pt x="1380" y="195659"/>
                  <a:pt x="112412" y="239072"/>
                </a:cubicBezTo>
                <a:cubicBezTo>
                  <a:pt x="223444" y="282485"/>
                  <a:pt x="670997" y="260480"/>
                  <a:pt x="670997" y="260480"/>
                </a:cubicBezTo>
                <a:lnTo>
                  <a:pt x="670997" y="260480"/>
                </a:lnTo>
              </a:path>
            </a:pathLst>
          </a:cu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a:p>
        </p:txBody>
      </p:sp>
      <p:sp>
        <p:nvSpPr>
          <p:cNvPr id="54" name="Freeform: Shape 53">
            <a:extLst>
              <a:ext uri="{FF2B5EF4-FFF2-40B4-BE49-F238E27FC236}">
                <a16:creationId xmlns:a16="http://schemas.microsoft.com/office/drawing/2014/main" id="{B3073F26-2AB2-CFA5-7CB3-34459A09306A}"/>
              </a:ext>
            </a:extLst>
          </p:cNvPr>
          <p:cNvSpPr/>
          <p:nvPr/>
        </p:nvSpPr>
        <p:spPr>
          <a:xfrm>
            <a:off x="3333736" y="3206033"/>
            <a:ext cx="244754" cy="294968"/>
          </a:xfrm>
          <a:custGeom>
            <a:avLst/>
            <a:gdLst>
              <a:gd name="connsiteX0" fmla="*/ 0 w 324464"/>
              <a:gd name="connsiteY0" fmla="*/ 393290 h 393290"/>
              <a:gd name="connsiteX1" fmla="*/ 235974 w 324464"/>
              <a:gd name="connsiteY1" fmla="*/ 275303 h 393290"/>
              <a:gd name="connsiteX2" fmla="*/ 324464 w 324464"/>
              <a:gd name="connsiteY2" fmla="*/ 0 h 393290"/>
              <a:gd name="connsiteX3" fmla="*/ 324464 w 324464"/>
              <a:gd name="connsiteY3" fmla="*/ 0 h 393290"/>
              <a:gd name="connsiteX0" fmla="*/ 0 w 324464"/>
              <a:gd name="connsiteY0" fmla="*/ 393290 h 393290"/>
              <a:gd name="connsiteX1" fmla="*/ 253754 w 324464"/>
              <a:gd name="connsiteY1" fmla="*/ 300703 h 393290"/>
              <a:gd name="connsiteX2" fmla="*/ 324464 w 324464"/>
              <a:gd name="connsiteY2" fmla="*/ 0 h 393290"/>
              <a:gd name="connsiteX3" fmla="*/ 324464 w 324464"/>
              <a:gd name="connsiteY3" fmla="*/ 0 h 393290"/>
              <a:gd name="connsiteX0" fmla="*/ 0 w 324464"/>
              <a:gd name="connsiteY0" fmla="*/ 393290 h 393290"/>
              <a:gd name="connsiteX1" fmla="*/ 243594 w 324464"/>
              <a:gd name="connsiteY1" fmla="*/ 285463 h 393290"/>
              <a:gd name="connsiteX2" fmla="*/ 324464 w 324464"/>
              <a:gd name="connsiteY2" fmla="*/ 0 h 393290"/>
              <a:gd name="connsiteX3" fmla="*/ 324464 w 324464"/>
              <a:gd name="connsiteY3" fmla="*/ 0 h 393290"/>
              <a:gd name="connsiteX0" fmla="*/ 0 w 326339"/>
              <a:gd name="connsiteY0" fmla="*/ 393290 h 393290"/>
              <a:gd name="connsiteX1" fmla="*/ 243594 w 326339"/>
              <a:gd name="connsiteY1" fmla="*/ 285463 h 393290"/>
              <a:gd name="connsiteX2" fmla="*/ 324464 w 326339"/>
              <a:gd name="connsiteY2" fmla="*/ 0 h 393290"/>
              <a:gd name="connsiteX3" fmla="*/ 324464 w 326339"/>
              <a:gd name="connsiteY3" fmla="*/ 0 h 393290"/>
            </a:gdLst>
            <a:ahLst/>
            <a:cxnLst>
              <a:cxn ang="0">
                <a:pos x="connsiteX0" y="connsiteY0"/>
              </a:cxn>
              <a:cxn ang="0">
                <a:pos x="connsiteX1" y="connsiteY1"/>
              </a:cxn>
              <a:cxn ang="0">
                <a:pos x="connsiteX2" y="connsiteY2"/>
              </a:cxn>
              <a:cxn ang="0">
                <a:pos x="connsiteX3" y="connsiteY3"/>
              </a:cxn>
            </a:cxnLst>
            <a:rect l="l" t="t" r="r" b="b"/>
            <a:pathLst>
              <a:path w="326339" h="393290">
                <a:moveTo>
                  <a:pt x="0" y="393290"/>
                </a:moveTo>
                <a:cubicBezTo>
                  <a:pt x="90948" y="367070"/>
                  <a:pt x="141257" y="361171"/>
                  <a:pt x="243594" y="285463"/>
                </a:cubicBezTo>
                <a:cubicBezTo>
                  <a:pt x="345931" y="209755"/>
                  <a:pt x="324464" y="0"/>
                  <a:pt x="324464" y="0"/>
                </a:cubicBezTo>
                <a:lnTo>
                  <a:pt x="324464" y="0"/>
                </a:lnTo>
              </a:path>
            </a:pathLst>
          </a:custGeom>
          <a:ln w="19050" cap="flat" cmpd="sng" algn="ctr">
            <a:solidFill>
              <a:schemeClr val="accent1"/>
            </a:solidFill>
            <a:prstDash val="solid"/>
            <a:round/>
            <a:headEnd type="none" w="med" len="med"/>
            <a:tailEnd type="arrow"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txBody>
          <a:bodyPr rtlCol="0" anchor="ctr"/>
          <a:lstStyle/>
          <a:p>
            <a:pPr algn="ctr"/>
            <a:endParaRPr lang="el-GR" sz="1350" dirty="0"/>
          </a:p>
        </p:txBody>
      </p:sp>
      <p:sp>
        <p:nvSpPr>
          <p:cNvPr id="55" name="TextBox 54">
            <a:extLst>
              <a:ext uri="{FF2B5EF4-FFF2-40B4-BE49-F238E27FC236}">
                <a16:creationId xmlns:a16="http://schemas.microsoft.com/office/drawing/2014/main" id="{74FAB774-A76F-6484-8A92-A40C1B7F3D12}"/>
              </a:ext>
            </a:extLst>
          </p:cNvPr>
          <p:cNvSpPr txBox="1"/>
          <p:nvPr/>
        </p:nvSpPr>
        <p:spPr>
          <a:xfrm>
            <a:off x="3519540" y="3342664"/>
            <a:ext cx="740040" cy="300082"/>
          </a:xfrm>
          <a:prstGeom prst="rect">
            <a:avLst/>
          </a:prstGeom>
          <a:noFill/>
        </p:spPr>
        <p:txBody>
          <a:bodyPr wrap="square" rtlCol="0">
            <a:spAutoFit/>
          </a:bodyPr>
          <a:lstStyle/>
          <a:p>
            <a:r>
              <a:rPr lang="en-US" sz="1350" dirty="0">
                <a:solidFill>
                  <a:srgbClr val="92D050"/>
                </a:solidFill>
                <a:effectLst>
                  <a:outerShdw blurRad="38100" dist="38100" dir="2700000" algn="tl">
                    <a:srgbClr val="000000">
                      <a:alpha val="43137"/>
                    </a:srgbClr>
                  </a:outerShdw>
                </a:effectLst>
              </a:rPr>
              <a:t>i</a:t>
            </a:r>
            <a:endParaRPr lang="el-GR" sz="1350" dirty="0">
              <a:solidFill>
                <a:srgbClr val="92D050"/>
              </a:solidFill>
              <a:effectLst>
                <a:outerShdw blurRad="38100" dist="38100" dir="2700000" algn="tl">
                  <a:srgbClr val="000000">
                    <a:alpha val="43137"/>
                  </a:srgbClr>
                </a:outerShdw>
              </a:effectLst>
            </a:endParaRPr>
          </a:p>
        </p:txBody>
      </p:sp>
      <p:cxnSp>
        <p:nvCxnSpPr>
          <p:cNvPr id="57" name="Straight Arrow Connector 56">
            <a:extLst>
              <a:ext uri="{FF2B5EF4-FFF2-40B4-BE49-F238E27FC236}">
                <a16:creationId xmlns:a16="http://schemas.microsoft.com/office/drawing/2014/main" id="{7AB1B6FF-51C3-2DCC-981C-520DC8DE967F}"/>
              </a:ext>
            </a:extLst>
          </p:cNvPr>
          <p:cNvCxnSpPr>
            <a:cxnSpLocks/>
          </p:cNvCxnSpPr>
          <p:nvPr/>
        </p:nvCxnSpPr>
        <p:spPr>
          <a:xfrm flipH="1" flipV="1">
            <a:off x="2651760" y="4295394"/>
            <a:ext cx="219456" cy="32461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2" name="Picture 1" descr="A close-up of a electronic device&#10;&#10;AI-generated content may be incorrect.">
            <a:extLst>
              <a:ext uri="{FF2B5EF4-FFF2-40B4-BE49-F238E27FC236}">
                <a16:creationId xmlns:a16="http://schemas.microsoft.com/office/drawing/2014/main" id="{4167F08E-DDED-A3A0-3EB4-54FD6A4808B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5500" r="96600">
                        <a14:foregroundMark x1="90000" y1="17600" x2="96400" y2="12700"/>
                        <a14:foregroundMark x1="96400" y1="12700" x2="96600" y2="12700"/>
                        <a14:foregroundMark x1="15500" y1="79700" x2="5500" y2="87000"/>
                        <a14:foregroundMark x1="79700" y1="26300" x2="87600" y2="19100"/>
                      </a14:backgroundRemoval>
                    </a14:imgEffect>
                  </a14:imgLayer>
                </a14:imgProps>
              </a:ext>
              <a:ext uri="{28A0092B-C50C-407E-A947-70E740481C1C}">
                <a14:useLocalDpi xmlns:a14="http://schemas.microsoft.com/office/drawing/2010/main" val="0"/>
              </a:ext>
            </a:extLst>
          </a:blip>
          <a:stretch>
            <a:fillRect/>
          </a:stretch>
        </p:blipFill>
        <p:spPr>
          <a:xfrm>
            <a:off x="-2790647" y="3501001"/>
            <a:ext cx="2722860" cy="2722860"/>
          </a:xfrm>
          <a:prstGeom prst="rect">
            <a:avLst/>
          </a:prstGeom>
        </p:spPr>
      </p:pic>
      <p:sp>
        <p:nvSpPr>
          <p:cNvPr id="4" name="Oval 3">
            <a:extLst>
              <a:ext uri="{FF2B5EF4-FFF2-40B4-BE49-F238E27FC236}">
                <a16:creationId xmlns:a16="http://schemas.microsoft.com/office/drawing/2014/main" id="{F1F5FBFF-E210-08D5-4A71-E2D68E705629}"/>
              </a:ext>
            </a:extLst>
          </p:cNvPr>
          <p:cNvSpPr/>
          <p:nvPr/>
        </p:nvSpPr>
        <p:spPr>
          <a:xfrm>
            <a:off x="3134656" y="1702964"/>
            <a:ext cx="443834" cy="409308"/>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Ν</a:t>
            </a:r>
          </a:p>
        </p:txBody>
      </p:sp>
      <p:sp>
        <p:nvSpPr>
          <p:cNvPr id="5" name="Oval 4">
            <a:extLst>
              <a:ext uri="{FF2B5EF4-FFF2-40B4-BE49-F238E27FC236}">
                <a16:creationId xmlns:a16="http://schemas.microsoft.com/office/drawing/2014/main" id="{D7C5A96A-3E4D-3A00-5DE5-C410DA60A71E}"/>
              </a:ext>
            </a:extLst>
          </p:cNvPr>
          <p:cNvSpPr/>
          <p:nvPr/>
        </p:nvSpPr>
        <p:spPr>
          <a:xfrm>
            <a:off x="2042963" y="1731324"/>
            <a:ext cx="443834" cy="409308"/>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t>
            </a:r>
            <a:endParaRPr lang="el-GR" dirty="0"/>
          </a:p>
        </p:txBody>
      </p:sp>
    </p:spTree>
    <p:extLst>
      <p:ext uri="{BB962C8B-B14F-4D97-AF65-F5344CB8AC3E}">
        <p14:creationId xmlns:p14="http://schemas.microsoft.com/office/powerpoint/2010/main" val="2146731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44B6-21AC-29F9-DCC6-92273B03B9A6}"/>
              </a:ext>
            </a:extLst>
          </p:cNvPr>
          <p:cNvSpPr>
            <a:spLocks noGrp="1"/>
          </p:cNvSpPr>
          <p:nvPr>
            <p:ph type="title"/>
          </p:nvPr>
        </p:nvSpPr>
        <p:spPr>
          <a:xfrm>
            <a:off x="4768198" y="1218586"/>
            <a:ext cx="2387667" cy="990600"/>
          </a:xfrm>
        </p:spPr>
        <p:txBody>
          <a:bodyPr anchor="ctr">
            <a:normAutofit fontScale="90000"/>
          </a:bodyPr>
          <a:lstStyle/>
          <a:p>
            <a:r>
              <a:rPr lang="en-US" dirty="0"/>
              <a:t>Reed Switch </a:t>
            </a:r>
            <a:endParaRPr lang="el-GR" dirty="0"/>
          </a:p>
        </p:txBody>
      </p:sp>
      <p:sp>
        <p:nvSpPr>
          <p:cNvPr id="3" name="Content Placeholder 2">
            <a:extLst>
              <a:ext uri="{FF2B5EF4-FFF2-40B4-BE49-F238E27FC236}">
                <a16:creationId xmlns:a16="http://schemas.microsoft.com/office/drawing/2014/main" id="{C0767B05-8CAC-1C89-6386-A57FDA9E05FA}"/>
              </a:ext>
            </a:extLst>
          </p:cNvPr>
          <p:cNvSpPr>
            <a:spLocks noGrp="1"/>
          </p:cNvSpPr>
          <p:nvPr>
            <p:ph idx="1"/>
          </p:nvPr>
        </p:nvSpPr>
        <p:spPr>
          <a:xfrm>
            <a:off x="3525721" y="2493330"/>
            <a:ext cx="4178769" cy="3276054"/>
          </a:xfrm>
        </p:spPr>
        <p:txBody>
          <a:bodyPr>
            <a:noAutofit/>
          </a:bodyPr>
          <a:lstStyle/>
          <a:p>
            <a:pPr algn="just"/>
            <a:r>
              <a:rPr lang="el-GR" sz="1400" dirty="0"/>
              <a:t>Ένας διακόπτης </a:t>
            </a:r>
            <a:r>
              <a:rPr lang="en-US" sz="1400" dirty="0"/>
              <a:t>Reed </a:t>
            </a:r>
            <a:r>
              <a:rPr lang="el-GR" sz="1400" dirty="0"/>
              <a:t>αποτελείται από έναν γυάλινο σωλήνα, όπου είναι κάποιο αδρανές αέριο για την αποφυγή φθοράς στις επαφές , 2 ακροδέκτες και 2 επαφές, αυτές είναι φτιαγμένες από υλικά με μαγνητικές ιδιότητες, όπως </a:t>
            </a:r>
            <a:r>
              <a:rPr lang="en-US" sz="1400" dirty="0"/>
              <a:t>Ni (</a:t>
            </a:r>
            <a:r>
              <a:rPr lang="el-GR" sz="1400" dirty="0"/>
              <a:t>Νικέλιο)</a:t>
            </a:r>
          </a:p>
          <a:p>
            <a:r>
              <a:rPr lang="el-GR" sz="1400" dirty="0"/>
              <a:t>Εφαρμογές: </a:t>
            </a:r>
          </a:p>
          <a:p>
            <a:pPr lvl="1"/>
            <a:r>
              <a:rPr lang="el-GR" sz="1400" dirty="0"/>
              <a:t>Συστήματα ασφάλειας</a:t>
            </a:r>
          </a:p>
          <a:p>
            <a:pPr lvl="1"/>
            <a:r>
              <a:rPr lang="el-GR" sz="1400" dirty="0"/>
              <a:t>Αυτοκίνητα (</a:t>
            </a:r>
            <a:r>
              <a:rPr lang="en-US" sz="1400" dirty="0"/>
              <a:t>fuel levels, lighting sensors)</a:t>
            </a:r>
          </a:p>
          <a:p>
            <a:pPr lvl="1"/>
            <a:r>
              <a:rPr lang="el-GR" sz="1400" dirty="0"/>
              <a:t>Ηλεκτρονικές συσκευές (ψυγεία, πλυντήρια)</a:t>
            </a:r>
            <a:endParaRPr lang="en-US" sz="1400" dirty="0"/>
          </a:p>
          <a:p>
            <a:pPr lvl="1"/>
            <a:r>
              <a:rPr lang="el-GR" sz="1400" dirty="0"/>
              <a:t>Ιατρική (Ακουστικά </a:t>
            </a:r>
            <a:r>
              <a:rPr lang="el-GR" sz="1400" dirty="0">
                <a:solidFill>
                  <a:srgbClr val="202020"/>
                </a:solidFill>
                <a:ea typeface="Times New Roman" panose="02020603050405020304" pitchFamily="18" charset="0"/>
              </a:rPr>
              <a:t>βαρηκοΐας</a:t>
            </a:r>
            <a:r>
              <a:rPr lang="el-GR" sz="1400" dirty="0">
                <a:solidFill>
                  <a:srgbClr val="202020"/>
                </a:solidFill>
                <a:latin typeface="Calibri" panose="020F0502020204030204" pitchFamily="34" charset="0"/>
                <a:ea typeface="Times New Roman" panose="02020603050405020304" pitchFamily="18" charset="0"/>
              </a:rPr>
              <a:t>)</a:t>
            </a:r>
            <a:endParaRPr lang="en-US" sz="1400" dirty="0">
              <a:solidFill>
                <a:srgbClr val="202020"/>
              </a:solidFill>
              <a:latin typeface="Calibri" panose="020F0502020204030204" pitchFamily="34" charset="0"/>
              <a:ea typeface="Times New Roman" panose="02020603050405020304" pitchFamily="18" charset="0"/>
            </a:endParaRPr>
          </a:p>
          <a:p>
            <a:pPr lvl="1"/>
            <a:endParaRPr lang="el-GR" sz="1400" dirty="0"/>
          </a:p>
          <a:p>
            <a:pPr lvl="1"/>
            <a:endParaRPr lang="el-GR" sz="1400" dirty="0"/>
          </a:p>
        </p:txBody>
      </p:sp>
      <p:pic>
        <p:nvPicPr>
          <p:cNvPr id="4" name="Picture 3" descr="A close-up of a electronic device&#10;&#10;AI-generated content may be incorrect.">
            <a:extLst>
              <a:ext uri="{FF2B5EF4-FFF2-40B4-BE49-F238E27FC236}">
                <a16:creationId xmlns:a16="http://schemas.microsoft.com/office/drawing/2014/main" id="{0F673390-5091-F4BB-4F5B-501103D4DD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5500" r="96600">
                        <a14:foregroundMark x1="90000" y1="17600" x2="96400" y2="12700"/>
                        <a14:foregroundMark x1="96400" y1="12700" x2="96600" y2="12700"/>
                        <a14:foregroundMark x1="15500" y1="79700" x2="5500" y2="87000"/>
                        <a14:foregroundMark x1="79700" y1="26300" x2="87600" y2="19100"/>
                      </a14:backgroundRemoval>
                    </a14:imgEffect>
                  </a14:imgLayer>
                </a14:imgProps>
              </a:ext>
              <a:ext uri="{28A0092B-C50C-407E-A947-70E740481C1C}">
                <a14:useLocalDpi xmlns:a14="http://schemas.microsoft.com/office/drawing/2010/main" val="0"/>
              </a:ext>
            </a:extLst>
          </a:blip>
          <a:stretch>
            <a:fillRect/>
          </a:stretch>
        </p:blipFill>
        <p:spPr>
          <a:xfrm>
            <a:off x="-79772" y="1095761"/>
            <a:ext cx="4650580" cy="4650580"/>
          </a:xfrm>
          <a:prstGeom prst="rect">
            <a:avLst/>
          </a:prstGeom>
        </p:spPr>
      </p:pic>
      <p:sp>
        <p:nvSpPr>
          <p:cNvPr id="5" name="TextBox 4">
            <a:extLst>
              <a:ext uri="{FF2B5EF4-FFF2-40B4-BE49-F238E27FC236}">
                <a16:creationId xmlns:a16="http://schemas.microsoft.com/office/drawing/2014/main" id="{06435E0D-AF82-7E58-9070-B06A610A559A}"/>
              </a:ext>
            </a:extLst>
          </p:cNvPr>
          <p:cNvSpPr txBox="1"/>
          <p:nvPr/>
        </p:nvSpPr>
        <p:spPr>
          <a:xfrm flipH="1">
            <a:off x="2616277" y="1218586"/>
            <a:ext cx="1129814" cy="276999"/>
          </a:xfrm>
          <a:prstGeom prst="rect">
            <a:avLst/>
          </a:prstGeom>
          <a:noFill/>
        </p:spPr>
        <p:txBody>
          <a:bodyPr wrap="square" rtlCol="0">
            <a:spAutoFit/>
          </a:bodyPr>
          <a:lstStyle/>
          <a:p>
            <a:r>
              <a:rPr lang="el-GR" sz="1200" dirty="0"/>
              <a:t>ακροδέκτες</a:t>
            </a:r>
          </a:p>
        </p:txBody>
      </p:sp>
      <p:cxnSp>
        <p:nvCxnSpPr>
          <p:cNvPr id="7" name="Straight Arrow Connector 6">
            <a:extLst>
              <a:ext uri="{FF2B5EF4-FFF2-40B4-BE49-F238E27FC236}">
                <a16:creationId xmlns:a16="http://schemas.microsoft.com/office/drawing/2014/main" id="{B4369BB1-6083-5C83-2B41-D2EF46990A59}"/>
              </a:ext>
            </a:extLst>
          </p:cNvPr>
          <p:cNvCxnSpPr>
            <a:cxnSpLocks/>
            <a:stCxn id="5" idx="2"/>
          </p:cNvCxnSpPr>
          <p:nvPr/>
        </p:nvCxnSpPr>
        <p:spPr>
          <a:xfrm>
            <a:off x="3181184" y="1495585"/>
            <a:ext cx="1022107" cy="25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F71AE3E-0B7B-2A32-D4D3-2F00C275E0BE}"/>
              </a:ext>
            </a:extLst>
          </p:cNvPr>
          <p:cNvCxnSpPr>
            <a:stCxn id="5" idx="2"/>
          </p:cNvCxnSpPr>
          <p:nvPr/>
        </p:nvCxnSpPr>
        <p:spPr>
          <a:xfrm flipH="1">
            <a:off x="258097" y="1495585"/>
            <a:ext cx="2923087" cy="3476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7865E8-4F37-FD04-237E-3EC3A2634F40}"/>
              </a:ext>
            </a:extLst>
          </p:cNvPr>
          <p:cNvSpPr txBox="1"/>
          <p:nvPr/>
        </p:nvSpPr>
        <p:spPr>
          <a:xfrm>
            <a:off x="2844204" y="3620608"/>
            <a:ext cx="848032" cy="276999"/>
          </a:xfrm>
          <a:prstGeom prst="rect">
            <a:avLst/>
          </a:prstGeom>
          <a:noFill/>
        </p:spPr>
        <p:txBody>
          <a:bodyPr wrap="square" rtlCol="0">
            <a:spAutoFit/>
          </a:bodyPr>
          <a:lstStyle/>
          <a:p>
            <a:r>
              <a:rPr lang="el-GR" sz="1200" dirty="0"/>
              <a:t>επαφές</a:t>
            </a:r>
            <a:endParaRPr lang="el-GR" sz="1350" dirty="0"/>
          </a:p>
        </p:txBody>
      </p:sp>
      <p:cxnSp>
        <p:nvCxnSpPr>
          <p:cNvPr id="14" name="Straight Arrow Connector 13">
            <a:extLst>
              <a:ext uri="{FF2B5EF4-FFF2-40B4-BE49-F238E27FC236}">
                <a16:creationId xmlns:a16="http://schemas.microsoft.com/office/drawing/2014/main" id="{09B0A185-7695-A7DC-7863-AFFFB6B7F9BE}"/>
              </a:ext>
            </a:extLst>
          </p:cNvPr>
          <p:cNvCxnSpPr>
            <a:cxnSpLocks/>
            <a:stCxn id="12" idx="1"/>
          </p:cNvCxnSpPr>
          <p:nvPr/>
        </p:nvCxnSpPr>
        <p:spPr>
          <a:xfrm flipH="1" flipV="1">
            <a:off x="2529349" y="3237393"/>
            <a:ext cx="314855" cy="521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ABCACBA-4996-B1C0-ABDA-DC39309B1CD9}"/>
              </a:ext>
            </a:extLst>
          </p:cNvPr>
          <p:cNvCxnSpPr>
            <a:cxnSpLocks/>
            <a:stCxn id="12" idx="1"/>
          </p:cNvCxnSpPr>
          <p:nvPr/>
        </p:nvCxnSpPr>
        <p:spPr>
          <a:xfrm flipH="1" flipV="1">
            <a:off x="2343877" y="3404665"/>
            <a:ext cx="500327" cy="354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CC1F2FE3-7103-DA0B-FCC8-068F9F58239A}"/>
              </a:ext>
            </a:extLst>
          </p:cNvPr>
          <p:cNvSpPr txBox="1"/>
          <p:nvPr/>
        </p:nvSpPr>
        <p:spPr>
          <a:xfrm>
            <a:off x="1324190" y="4284787"/>
            <a:ext cx="1701204" cy="300082"/>
          </a:xfrm>
          <a:prstGeom prst="rect">
            <a:avLst/>
          </a:prstGeom>
          <a:noFill/>
        </p:spPr>
        <p:txBody>
          <a:bodyPr wrap="square" rtlCol="0">
            <a:spAutoFit/>
          </a:bodyPr>
          <a:lstStyle/>
          <a:p>
            <a:r>
              <a:rPr lang="el-GR" sz="1200" dirty="0"/>
              <a:t>γυάλινος</a:t>
            </a:r>
            <a:r>
              <a:rPr lang="el-GR" sz="1350" dirty="0"/>
              <a:t> σωλήνας</a:t>
            </a:r>
          </a:p>
        </p:txBody>
      </p:sp>
      <p:cxnSp>
        <p:nvCxnSpPr>
          <p:cNvPr id="23" name="Connector: Curved 22">
            <a:extLst>
              <a:ext uri="{FF2B5EF4-FFF2-40B4-BE49-F238E27FC236}">
                <a16:creationId xmlns:a16="http://schemas.microsoft.com/office/drawing/2014/main" id="{194B635A-5A17-948E-B884-CCFF22B16E6C}"/>
              </a:ext>
            </a:extLst>
          </p:cNvPr>
          <p:cNvCxnSpPr>
            <a:cxnSpLocks/>
            <a:stCxn id="19" idx="0"/>
          </p:cNvCxnSpPr>
          <p:nvPr/>
        </p:nvCxnSpPr>
        <p:spPr>
          <a:xfrm rot="16200000" flipV="1">
            <a:off x="1874095" y="3984089"/>
            <a:ext cx="410264" cy="19113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6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C3CD58-E86C-93DF-F348-4F0651729077}"/>
              </a:ext>
            </a:extLst>
          </p:cNvPr>
          <p:cNvSpPr>
            <a:spLocks noGrp="1"/>
          </p:cNvSpPr>
          <p:nvPr>
            <p:ph type="title"/>
          </p:nvPr>
        </p:nvSpPr>
        <p:spPr>
          <a:xfrm>
            <a:off x="1000126" y="609600"/>
            <a:ext cx="6447501" cy="1320800"/>
          </a:xfrm>
        </p:spPr>
        <p:txBody>
          <a:bodyPr>
            <a:normAutofit/>
          </a:bodyPr>
          <a:lstStyle/>
          <a:p>
            <a:r>
              <a:rPr lang="el-GR"/>
              <a:t>	Αρχή λειτουργίας</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49D7EC7-F04B-C7CF-7B79-EFC6FBBD5772}"/>
              </a:ext>
            </a:extLst>
          </p:cNvPr>
          <p:cNvSpPr>
            <a:spLocks noGrp="1"/>
          </p:cNvSpPr>
          <p:nvPr>
            <p:ph idx="1"/>
          </p:nvPr>
        </p:nvSpPr>
        <p:spPr>
          <a:xfrm>
            <a:off x="1000126" y="2160590"/>
            <a:ext cx="6353174" cy="3429260"/>
          </a:xfrm>
        </p:spPr>
        <p:txBody>
          <a:bodyPr>
            <a:normAutofit/>
          </a:bodyPr>
          <a:lstStyle/>
          <a:p>
            <a:r>
              <a:rPr lang="el-GR"/>
              <a:t>Αρχικά όταν ο διακόπτης </a:t>
            </a:r>
            <a:r>
              <a:rPr lang="en-US"/>
              <a:t>Reed </a:t>
            </a:r>
            <a:r>
              <a:rPr lang="el-GR"/>
              <a:t>δεν είναι εκτεθειμένος σε κάποιο μαγνητικό πεδίο οι δύο επαφές δεν έχουν κάποιο κοινό σημείο, δηλαδή δεν ακουμπάει η μία την άλλη και είναι χωρισμένες.</a:t>
            </a:r>
          </a:p>
          <a:p>
            <a:r>
              <a:rPr lang="el-GR"/>
              <a:t>Όταν όμως οι ακροδέκτες του εκτεθούν σε κάποιο μαγνητικό πεδίο, λόγω τις μαγνητικές ιδιότητες του υλικού, οι ακροδέκτες και οι επαφές θα μαγνητιστούν</a:t>
            </a:r>
            <a:r>
              <a:rPr lang="en-US"/>
              <a:t>. </a:t>
            </a:r>
            <a:r>
              <a:rPr lang="el-GR"/>
              <a:t>Έτσι το κύκλωμα κλείνει (οι επαφές ενώνονται) και έχω κατάσταση αγωγιμότητας.</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14535919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5996</TotalTime>
  <Words>1495</Words>
  <Application>Microsoft Office PowerPoint</Application>
  <PresentationFormat>On-screen Show (4:3)</PresentationFormat>
  <Paragraphs>164</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Cambria Math</vt:lpstr>
      <vt:lpstr>Times New Roman</vt:lpstr>
      <vt:lpstr>Trebuchet MS</vt:lpstr>
      <vt:lpstr>Wingdings 3</vt:lpstr>
      <vt:lpstr>Facet</vt:lpstr>
      <vt:lpstr>Μαγνητικοί αισθητήρες</vt:lpstr>
      <vt:lpstr>Τι είναι</vt:lpstr>
      <vt:lpstr>Είδη</vt:lpstr>
      <vt:lpstr>Πηνία</vt:lpstr>
      <vt:lpstr>Αρχή λειτουργίας</vt:lpstr>
      <vt:lpstr>PowerPoint Presentation</vt:lpstr>
      <vt:lpstr>PowerPoint Presentation</vt:lpstr>
      <vt:lpstr>Reed Switch </vt:lpstr>
      <vt:lpstr> Αρχή λειτουργίας</vt:lpstr>
      <vt:lpstr>PowerPoint Presentation</vt:lpstr>
      <vt:lpstr>PowerPoint Presentation</vt:lpstr>
      <vt:lpstr>Fluxgate αισθητήρας  (Πύλης-ροής)</vt:lpstr>
      <vt:lpstr>Αρχή λειτουργίας</vt:lpstr>
      <vt:lpstr>Αρχή λειτουργίας</vt:lpstr>
      <vt:lpstr>Αισθητήρας Μαγνητοαντίστασης  (MR – Magnetoresistive Sensor)</vt:lpstr>
      <vt:lpstr>Anisotropic MR sensor AMR  </vt:lpstr>
      <vt:lpstr>Αρχή λειτουργίας</vt:lpstr>
      <vt:lpstr>Giant MR sensor GMR</vt:lpstr>
      <vt:lpstr>Αρχή λειτουργίας</vt:lpstr>
      <vt:lpstr>PowerPoint Presentation</vt:lpstr>
      <vt:lpstr>Tunnel MR sensor TMR</vt:lpstr>
      <vt:lpstr>Αρχή λειτουργίας</vt:lpstr>
      <vt:lpstr>Αισθητήρες Hall </vt:lpstr>
      <vt:lpstr>Αρχή λειτουργίας </vt:lpstr>
      <vt:lpstr> SQUID Superconducting Quantum Interference Device Συσκευές υπεραγώγιμης κβαντικής διεπαφής</vt:lpstr>
      <vt:lpstr>Αρχή λειτουργίας</vt:lpstr>
      <vt:lpstr>Σύνοψη</vt:lpstr>
      <vt:lpstr>Ερωτήσεις</vt:lpstr>
      <vt:lpstr>Ευχαριστώ για το χρόνο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Σταυρακάκη</dc:creator>
  <cp:lastModifiedBy>Ελενη Σταυρακάκη</cp:lastModifiedBy>
  <cp:revision>43</cp:revision>
  <dcterms:created xsi:type="dcterms:W3CDTF">2025-04-12T10:18:09Z</dcterms:created>
  <dcterms:modified xsi:type="dcterms:W3CDTF">2025-04-27T19:13:19Z</dcterms:modified>
</cp:coreProperties>
</file>