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0"/>
  </p:notesMasterIdLst>
  <p:sldIdLst>
    <p:sldId id="2767" r:id="rId2"/>
    <p:sldId id="2766" r:id="rId3"/>
    <p:sldId id="2769" r:id="rId4"/>
    <p:sldId id="2772" r:id="rId5"/>
    <p:sldId id="2774" r:id="rId6"/>
    <p:sldId id="2770" r:id="rId7"/>
    <p:sldId id="2773" r:id="rId8"/>
    <p:sldId id="2739"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A4A3A4"/>
          </p15:clr>
        </p15:guide>
        <p15:guide id="4" pos="71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398"/>
    <a:srgbClr val="528A9D"/>
    <a:srgbClr val="EFA634"/>
    <a:srgbClr val="EEA93E"/>
    <a:srgbClr val="EDAB43"/>
    <a:srgbClr val="484848"/>
    <a:srgbClr val="474747"/>
    <a:srgbClr val="213A6F"/>
    <a:srgbClr val="D1E7EE"/>
    <a:srgbClr val="FC67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2373" autoAdjust="0"/>
  </p:normalViewPr>
  <p:slideViewPr>
    <p:cSldViewPr snapToGrid="0" showGuides="1">
      <p:cViewPr varScale="1">
        <p:scale>
          <a:sx n="82" d="100"/>
          <a:sy n="82" d="100"/>
        </p:scale>
        <p:origin x="720" y="96"/>
      </p:cViewPr>
      <p:guideLst>
        <p:guide orient="horz" pos="2160"/>
        <p:guide pos="3840"/>
        <p:guide pos="528"/>
        <p:guide pos="715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C7D2D-6CB4-44D2-B016-EF93E75575A7}"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4E7CB-87E4-4199-8150-09E7DA4D2D52}" type="slidenum">
              <a:rPr lang="en-US" smtClean="0"/>
              <a:t>‹#›</a:t>
            </a:fld>
            <a:endParaRPr lang="en-US"/>
          </a:p>
        </p:txBody>
      </p:sp>
    </p:spTree>
    <p:extLst>
      <p:ext uri="{BB962C8B-B14F-4D97-AF65-F5344CB8AC3E}">
        <p14:creationId xmlns:p14="http://schemas.microsoft.com/office/powerpoint/2010/main" val="29198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poweredtemplate.com/"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poweredtemplate.com/membership/"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poweredtemplate.com/"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support.poweredtemplates.com/" TargetMode="Externa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support.poweredtemplates.com/" TargetMode="Externa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poweredtemplate.com/membership/" TargetMode="External"/><Relationship Id="rId2" Type="http://schemas.openxmlformats.org/officeDocument/2006/relationships/hyperlink" Target="https://poweredtemplate.com/"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8A89E4-D00E-4618-BE4D-03035A2F693C}" type="datetime1">
              <a:rPr lang="en-US" smtClean="0"/>
              <a:t>4/24/2025</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1141673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CEE5C-337C-40CA-959B-6F3EBBDE2995}" type="datetime1">
              <a:rPr lang="en-US" smtClean="0"/>
              <a:t>4/24/2025</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4237851772"/>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ACEE5C-337C-40CA-959B-6F3EBBDE2995}" type="datetime1">
              <a:rPr lang="en-US" smtClean="0"/>
              <a:t>4/24/2025</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112268022"/>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2" y="136526"/>
            <a:ext cx="10515600" cy="768096"/>
          </a:xfrm>
          <a:prstGeom prst="rect">
            <a:avLst/>
          </a:prstGeom>
        </p:spPr>
        <p:txBody>
          <a:bodyPr/>
          <a:lstStyle>
            <a:lvl1pPr algn="ctr">
              <a:defRPr>
                <a:solidFill>
                  <a:schemeClr val="bg1">
                    <a:lumMod val="50000"/>
                  </a:schemeClr>
                </a:solidFill>
              </a:defRPr>
            </a:lvl1pPr>
          </a:lstStyle>
          <a:p>
            <a:r>
              <a:rPr lang="en-US"/>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p>
            <a:fld id="{A04D5C2E-AF49-4B3E-833F-5946220A398E}" type="datetime1">
              <a:rPr lang="en-US" smtClean="0"/>
              <a:t>4/24/2025</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2499204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4229-FDA3-419F-948E-EC3B542AED00}"/>
              </a:ext>
            </a:extLst>
          </p:cNvPr>
          <p:cNvSpPr>
            <a:spLocks noGrp="1"/>
          </p:cNvSpPr>
          <p:nvPr>
            <p:ph type="title"/>
          </p:nvPr>
        </p:nvSpPr>
        <p:spPr>
          <a:xfrm>
            <a:off x="838202" y="136526"/>
            <a:ext cx="10515600" cy="768096"/>
          </a:xfrm>
          <a:prstGeom prst="rect">
            <a:avLst/>
          </a:prstGeom>
        </p:spPr>
        <p:txBody>
          <a:bodyPr/>
          <a:lstStyle>
            <a:lvl1pPr algn="ctr">
              <a:defRPr>
                <a:solidFill>
                  <a:schemeClr val="bg1"/>
                </a:solidFill>
              </a:defRPr>
            </a:lvl1pPr>
          </a:lstStyle>
          <a:p>
            <a:r>
              <a:rPr lang="en-US"/>
              <a:t>Click to edit Master title style</a:t>
            </a:r>
          </a:p>
        </p:txBody>
      </p:sp>
      <p:sp>
        <p:nvSpPr>
          <p:cNvPr id="4" name="Date Placeholder 3">
            <a:extLst>
              <a:ext uri="{FF2B5EF4-FFF2-40B4-BE49-F238E27FC236}">
                <a16:creationId xmlns:a16="http://schemas.microsoft.com/office/drawing/2014/main" id="{EAD5E140-8BC8-449A-8EB6-5236A46899C7}"/>
              </a:ext>
            </a:extLst>
          </p:cNvPr>
          <p:cNvSpPr>
            <a:spLocks noGrp="1"/>
          </p:cNvSpPr>
          <p:nvPr>
            <p:ph type="dt" sz="half" idx="10"/>
          </p:nvPr>
        </p:nvSpPr>
        <p:spPr/>
        <p:txBody>
          <a:bodyPr/>
          <a:lstStyle>
            <a:lvl1pPr>
              <a:defRPr>
                <a:solidFill>
                  <a:schemeClr val="bg1">
                    <a:lumMod val="85000"/>
                  </a:schemeClr>
                </a:solidFill>
              </a:defRPr>
            </a:lvl1pPr>
          </a:lstStyle>
          <a:p>
            <a:fld id="{A04D5C2E-AF49-4B3E-833F-5946220A398E}" type="datetime1">
              <a:rPr lang="en-US" smtClean="0"/>
              <a:pPr/>
              <a:t>4/24/2025</a:t>
            </a:fld>
            <a:endParaRPr lang="en-US"/>
          </a:p>
        </p:txBody>
      </p:sp>
      <p:sp>
        <p:nvSpPr>
          <p:cNvPr id="5" name="Footer Placeholder 4">
            <a:extLst>
              <a:ext uri="{FF2B5EF4-FFF2-40B4-BE49-F238E27FC236}">
                <a16:creationId xmlns:a16="http://schemas.microsoft.com/office/drawing/2014/main" id="{DAC3E766-E3A6-4451-8208-02143C37EB9C}"/>
              </a:ext>
            </a:extLst>
          </p:cNvPr>
          <p:cNvSpPr>
            <a:spLocks noGrp="1"/>
          </p:cNvSpPr>
          <p:nvPr>
            <p:ph type="ftr" sz="quarter" idx="11"/>
          </p:nvPr>
        </p:nvSpPr>
        <p:spPr/>
        <p:txBody>
          <a:bodyPr/>
          <a:lstStyle>
            <a:lvl1pPr>
              <a:defRPr>
                <a:solidFill>
                  <a:schemeClr val="bg1">
                    <a:lumMod val="85000"/>
                  </a:schemeClr>
                </a:solidFill>
              </a:defRPr>
            </a:lvl1pPr>
          </a:lstStyle>
          <a:p>
            <a:r>
              <a:rPr lang="en-US"/>
              <a:t>Designed by PoweredTemplate</a:t>
            </a:r>
          </a:p>
        </p:txBody>
      </p:sp>
      <p:sp>
        <p:nvSpPr>
          <p:cNvPr id="6" name="Slide Number Placeholder 5">
            <a:extLst>
              <a:ext uri="{FF2B5EF4-FFF2-40B4-BE49-F238E27FC236}">
                <a16:creationId xmlns:a16="http://schemas.microsoft.com/office/drawing/2014/main" id="{BEF041C4-DDAB-4C12-865A-AD93CBA2AE10}"/>
              </a:ext>
            </a:extLst>
          </p:cNvPr>
          <p:cNvSpPr>
            <a:spLocks noGrp="1"/>
          </p:cNvSpPr>
          <p:nvPr>
            <p:ph type="sldNum" sz="quarter" idx="12"/>
          </p:nvPr>
        </p:nvSpPr>
        <p:spPr/>
        <p:txBody>
          <a:bodyPr/>
          <a:lstStyle>
            <a:lvl1pPr>
              <a:defRPr>
                <a:solidFill>
                  <a:schemeClr val="bg1">
                    <a:lumMod val="85000"/>
                  </a:schemeClr>
                </a:solidFill>
              </a:defRPr>
            </a:lvl1pPr>
          </a:lstStyle>
          <a:p>
            <a:fld id="{5F294920-2F4F-4D88-AD0A-053AE5A679D0}" type="slidenum">
              <a:rPr lang="en-US" smtClean="0"/>
              <a:pPr/>
              <a:t>‹#›</a:t>
            </a:fld>
            <a:endParaRPr lang="en-US"/>
          </a:p>
        </p:txBody>
      </p:sp>
    </p:spTree>
    <p:extLst>
      <p:ext uri="{BB962C8B-B14F-4D97-AF65-F5344CB8AC3E}">
        <p14:creationId xmlns:p14="http://schemas.microsoft.com/office/powerpoint/2010/main" val="14263934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redi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2D02A9-CE40-D305-5E4F-7A8659049934}"/>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직사각형 3">
            <a:extLst>
              <a:ext uri="{FF2B5EF4-FFF2-40B4-BE49-F238E27FC236}">
                <a16:creationId xmlns:a16="http://schemas.microsoft.com/office/drawing/2014/main" id="{EEDAD5E2-89CF-3694-D3E3-A33435BBA9C0}"/>
              </a:ext>
            </a:extLst>
          </p:cNvPr>
          <p:cNvSpPr/>
          <p:nvPr userDrawn="1"/>
        </p:nvSpPr>
        <p:spPr>
          <a:xfrm>
            <a:off x="1" y="4632661"/>
            <a:ext cx="1015888" cy="101588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9" name="직사각형 5">
            <a:extLst>
              <a:ext uri="{FF2B5EF4-FFF2-40B4-BE49-F238E27FC236}">
                <a16:creationId xmlns:a16="http://schemas.microsoft.com/office/drawing/2014/main" id="{216DD7ED-A2F3-3250-41B5-6F827E0C8154}"/>
              </a:ext>
            </a:extLst>
          </p:cNvPr>
          <p:cNvSpPr/>
          <p:nvPr userDrawn="1"/>
        </p:nvSpPr>
        <p:spPr>
          <a:xfrm>
            <a:off x="1015889" y="4632661"/>
            <a:ext cx="1015888" cy="1015888"/>
          </a:xfrm>
          <a:prstGeom prst="rect">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10" name="직사각형 6">
            <a:extLst>
              <a:ext uri="{FF2B5EF4-FFF2-40B4-BE49-F238E27FC236}">
                <a16:creationId xmlns:a16="http://schemas.microsoft.com/office/drawing/2014/main" id="{4D18873E-872B-A3D8-E67D-05725C66F8BC}"/>
              </a:ext>
            </a:extLst>
          </p:cNvPr>
          <p:cNvSpPr/>
          <p:nvPr userDrawn="1"/>
        </p:nvSpPr>
        <p:spPr>
          <a:xfrm>
            <a:off x="2031775" y="4632661"/>
            <a:ext cx="1015888" cy="1015888"/>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16" name="직사각형 7">
            <a:extLst>
              <a:ext uri="{FF2B5EF4-FFF2-40B4-BE49-F238E27FC236}">
                <a16:creationId xmlns:a16="http://schemas.microsoft.com/office/drawing/2014/main" id="{BD028639-E116-7F66-08F6-05D301D55E40}"/>
              </a:ext>
            </a:extLst>
          </p:cNvPr>
          <p:cNvSpPr/>
          <p:nvPr userDrawn="1"/>
        </p:nvSpPr>
        <p:spPr>
          <a:xfrm>
            <a:off x="3047663" y="4632661"/>
            <a:ext cx="1015888" cy="1015888"/>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17" name="직사각형 8">
            <a:extLst>
              <a:ext uri="{FF2B5EF4-FFF2-40B4-BE49-F238E27FC236}">
                <a16:creationId xmlns:a16="http://schemas.microsoft.com/office/drawing/2014/main" id="{65DE3F64-6628-DD04-22DB-9EE0D1CD8CBB}"/>
              </a:ext>
            </a:extLst>
          </p:cNvPr>
          <p:cNvSpPr/>
          <p:nvPr userDrawn="1"/>
        </p:nvSpPr>
        <p:spPr>
          <a:xfrm>
            <a:off x="4063551" y="4632661"/>
            <a:ext cx="1015888" cy="1015888"/>
          </a:xfrm>
          <a:prstGeom prst="rect">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18" name="직사각형 9">
            <a:extLst>
              <a:ext uri="{FF2B5EF4-FFF2-40B4-BE49-F238E27FC236}">
                <a16:creationId xmlns:a16="http://schemas.microsoft.com/office/drawing/2014/main" id="{ECD90E6B-AD4D-042A-B4B5-1E34B429CD0D}"/>
              </a:ext>
            </a:extLst>
          </p:cNvPr>
          <p:cNvSpPr/>
          <p:nvPr userDrawn="1"/>
        </p:nvSpPr>
        <p:spPr>
          <a:xfrm>
            <a:off x="5079437" y="4632661"/>
            <a:ext cx="1015888" cy="101588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19" name="직사각형 10">
            <a:extLst>
              <a:ext uri="{FF2B5EF4-FFF2-40B4-BE49-F238E27FC236}">
                <a16:creationId xmlns:a16="http://schemas.microsoft.com/office/drawing/2014/main" id="{12A04ED7-126C-B47B-1400-2829A03D9017}"/>
              </a:ext>
            </a:extLst>
          </p:cNvPr>
          <p:cNvSpPr/>
          <p:nvPr userDrawn="1"/>
        </p:nvSpPr>
        <p:spPr>
          <a:xfrm>
            <a:off x="6095325" y="4632661"/>
            <a:ext cx="1015888" cy="10158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20" name="직사각형 11">
            <a:extLst>
              <a:ext uri="{FF2B5EF4-FFF2-40B4-BE49-F238E27FC236}">
                <a16:creationId xmlns:a16="http://schemas.microsoft.com/office/drawing/2014/main" id="{6B74DAFC-BE12-1212-9FBD-86D305658A4A}"/>
              </a:ext>
            </a:extLst>
          </p:cNvPr>
          <p:cNvSpPr/>
          <p:nvPr userDrawn="1"/>
        </p:nvSpPr>
        <p:spPr>
          <a:xfrm>
            <a:off x="7111212" y="4632661"/>
            <a:ext cx="1015888" cy="1015888"/>
          </a:xfrm>
          <a:prstGeom prst="rect">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21" name="직사각형 12">
            <a:extLst>
              <a:ext uri="{FF2B5EF4-FFF2-40B4-BE49-F238E27FC236}">
                <a16:creationId xmlns:a16="http://schemas.microsoft.com/office/drawing/2014/main" id="{BCDDDB71-608D-F48C-628F-05B5B6928DFD}"/>
              </a:ext>
            </a:extLst>
          </p:cNvPr>
          <p:cNvSpPr/>
          <p:nvPr userDrawn="1"/>
        </p:nvSpPr>
        <p:spPr>
          <a:xfrm>
            <a:off x="8127100" y="4632661"/>
            <a:ext cx="1015888" cy="1015888"/>
          </a:xfrm>
          <a:prstGeom prst="rect">
            <a:avLst/>
          </a:pr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22" name="직사각형 13">
            <a:extLst>
              <a:ext uri="{FF2B5EF4-FFF2-40B4-BE49-F238E27FC236}">
                <a16:creationId xmlns:a16="http://schemas.microsoft.com/office/drawing/2014/main" id="{BBCA1E8E-8261-2C26-5423-D8EA53FF935E}"/>
              </a:ext>
            </a:extLst>
          </p:cNvPr>
          <p:cNvSpPr/>
          <p:nvPr userDrawn="1"/>
        </p:nvSpPr>
        <p:spPr>
          <a:xfrm>
            <a:off x="9142988" y="4632661"/>
            <a:ext cx="1015888" cy="1015888"/>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23" name="직사각형 15">
            <a:extLst>
              <a:ext uri="{FF2B5EF4-FFF2-40B4-BE49-F238E27FC236}">
                <a16:creationId xmlns:a16="http://schemas.microsoft.com/office/drawing/2014/main" id="{21982A50-4A17-88A4-4625-61373977BE33}"/>
              </a:ext>
            </a:extLst>
          </p:cNvPr>
          <p:cNvSpPr/>
          <p:nvPr userDrawn="1"/>
        </p:nvSpPr>
        <p:spPr>
          <a:xfrm>
            <a:off x="10160227" y="4632661"/>
            <a:ext cx="1015888" cy="1015888"/>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24" name="직사각형 16">
            <a:extLst>
              <a:ext uri="{FF2B5EF4-FFF2-40B4-BE49-F238E27FC236}">
                <a16:creationId xmlns:a16="http://schemas.microsoft.com/office/drawing/2014/main" id="{AD6A5A72-78AE-97DA-B373-05F391D9D074}"/>
              </a:ext>
            </a:extLst>
          </p:cNvPr>
          <p:cNvSpPr/>
          <p:nvPr userDrawn="1"/>
        </p:nvSpPr>
        <p:spPr>
          <a:xfrm>
            <a:off x="11176113" y="4632661"/>
            <a:ext cx="1015888" cy="1015888"/>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25" name="직사각형 18">
            <a:extLst>
              <a:ext uri="{FF2B5EF4-FFF2-40B4-BE49-F238E27FC236}">
                <a16:creationId xmlns:a16="http://schemas.microsoft.com/office/drawing/2014/main" id="{D083ADD1-ED70-2429-9962-6AA58F96C9C3}"/>
              </a:ext>
            </a:extLst>
          </p:cNvPr>
          <p:cNvSpPr/>
          <p:nvPr userDrawn="1"/>
        </p:nvSpPr>
        <p:spPr>
          <a:xfrm>
            <a:off x="1" y="3621525"/>
            <a:ext cx="1015888" cy="1015888"/>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26" name="직사각형 19">
            <a:extLst>
              <a:ext uri="{FF2B5EF4-FFF2-40B4-BE49-F238E27FC236}">
                <a16:creationId xmlns:a16="http://schemas.microsoft.com/office/drawing/2014/main" id="{E19783A9-BE4C-F693-C875-7107E533B657}"/>
              </a:ext>
            </a:extLst>
          </p:cNvPr>
          <p:cNvSpPr/>
          <p:nvPr userDrawn="1"/>
        </p:nvSpPr>
        <p:spPr>
          <a:xfrm>
            <a:off x="1015889" y="3621525"/>
            <a:ext cx="1015888" cy="1015888"/>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27" name="직사각형 20">
            <a:extLst>
              <a:ext uri="{FF2B5EF4-FFF2-40B4-BE49-F238E27FC236}">
                <a16:creationId xmlns:a16="http://schemas.microsoft.com/office/drawing/2014/main" id="{5FA62B7E-018B-6AD3-6124-AE9A8A54536F}"/>
              </a:ext>
            </a:extLst>
          </p:cNvPr>
          <p:cNvSpPr/>
          <p:nvPr userDrawn="1"/>
        </p:nvSpPr>
        <p:spPr>
          <a:xfrm>
            <a:off x="2031775" y="3621525"/>
            <a:ext cx="1015888" cy="101588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28" name="직사각형 21">
            <a:extLst>
              <a:ext uri="{FF2B5EF4-FFF2-40B4-BE49-F238E27FC236}">
                <a16:creationId xmlns:a16="http://schemas.microsoft.com/office/drawing/2014/main" id="{88E2851B-140B-71CD-0239-C24DE57F3ECF}"/>
              </a:ext>
            </a:extLst>
          </p:cNvPr>
          <p:cNvSpPr/>
          <p:nvPr userDrawn="1"/>
        </p:nvSpPr>
        <p:spPr>
          <a:xfrm>
            <a:off x="3047663" y="3621525"/>
            <a:ext cx="1015888" cy="1015888"/>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29" name="직사각형 22">
            <a:extLst>
              <a:ext uri="{FF2B5EF4-FFF2-40B4-BE49-F238E27FC236}">
                <a16:creationId xmlns:a16="http://schemas.microsoft.com/office/drawing/2014/main" id="{62E9282E-9E9D-0249-B93B-0DFAF91961D9}"/>
              </a:ext>
            </a:extLst>
          </p:cNvPr>
          <p:cNvSpPr/>
          <p:nvPr userDrawn="1"/>
        </p:nvSpPr>
        <p:spPr>
          <a:xfrm>
            <a:off x="4063551" y="3621525"/>
            <a:ext cx="1015888" cy="101588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0" name="직사각형 23">
            <a:extLst>
              <a:ext uri="{FF2B5EF4-FFF2-40B4-BE49-F238E27FC236}">
                <a16:creationId xmlns:a16="http://schemas.microsoft.com/office/drawing/2014/main" id="{C3E41786-62C1-659C-D9B3-5FAA7A1BE5BE}"/>
              </a:ext>
            </a:extLst>
          </p:cNvPr>
          <p:cNvSpPr/>
          <p:nvPr userDrawn="1"/>
        </p:nvSpPr>
        <p:spPr>
          <a:xfrm>
            <a:off x="5079437" y="3621525"/>
            <a:ext cx="1015888" cy="1015888"/>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1" name="직사각형 24">
            <a:extLst>
              <a:ext uri="{FF2B5EF4-FFF2-40B4-BE49-F238E27FC236}">
                <a16:creationId xmlns:a16="http://schemas.microsoft.com/office/drawing/2014/main" id="{752562BC-0ADF-2E7F-E6E5-C6DF2AFFE705}"/>
              </a:ext>
            </a:extLst>
          </p:cNvPr>
          <p:cNvSpPr/>
          <p:nvPr userDrawn="1"/>
        </p:nvSpPr>
        <p:spPr>
          <a:xfrm>
            <a:off x="6095325" y="3621525"/>
            <a:ext cx="1015888" cy="1015888"/>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2" name="직사각형 25">
            <a:extLst>
              <a:ext uri="{FF2B5EF4-FFF2-40B4-BE49-F238E27FC236}">
                <a16:creationId xmlns:a16="http://schemas.microsoft.com/office/drawing/2014/main" id="{CBA02F44-C2FB-9974-9817-FA7BCFC30769}"/>
              </a:ext>
            </a:extLst>
          </p:cNvPr>
          <p:cNvSpPr/>
          <p:nvPr userDrawn="1"/>
        </p:nvSpPr>
        <p:spPr>
          <a:xfrm>
            <a:off x="7111212" y="3621525"/>
            <a:ext cx="1015888" cy="1015888"/>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3" name="직사각형 26">
            <a:extLst>
              <a:ext uri="{FF2B5EF4-FFF2-40B4-BE49-F238E27FC236}">
                <a16:creationId xmlns:a16="http://schemas.microsoft.com/office/drawing/2014/main" id="{3DD3FB03-E5AB-E06C-C437-8F7040A53842}"/>
              </a:ext>
            </a:extLst>
          </p:cNvPr>
          <p:cNvSpPr/>
          <p:nvPr userDrawn="1"/>
        </p:nvSpPr>
        <p:spPr>
          <a:xfrm>
            <a:off x="8127100" y="3621525"/>
            <a:ext cx="1015888" cy="10158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4" name="직사각형 27">
            <a:extLst>
              <a:ext uri="{FF2B5EF4-FFF2-40B4-BE49-F238E27FC236}">
                <a16:creationId xmlns:a16="http://schemas.microsoft.com/office/drawing/2014/main" id="{4380D4C9-C465-79DF-1B3E-E3EF78038188}"/>
              </a:ext>
            </a:extLst>
          </p:cNvPr>
          <p:cNvSpPr/>
          <p:nvPr userDrawn="1"/>
        </p:nvSpPr>
        <p:spPr>
          <a:xfrm>
            <a:off x="9142988" y="3621525"/>
            <a:ext cx="1015888" cy="1015888"/>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5" name="직사각형 28">
            <a:extLst>
              <a:ext uri="{FF2B5EF4-FFF2-40B4-BE49-F238E27FC236}">
                <a16:creationId xmlns:a16="http://schemas.microsoft.com/office/drawing/2014/main" id="{10B2D302-FC5F-2EE9-608A-B1B9C8DE4F4D}"/>
              </a:ext>
            </a:extLst>
          </p:cNvPr>
          <p:cNvSpPr/>
          <p:nvPr userDrawn="1"/>
        </p:nvSpPr>
        <p:spPr>
          <a:xfrm>
            <a:off x="10160227" y="3621525"/>
            <a:ext cx="1015888" cy="10158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6" name="직사각형 29">
            <a:extLst>
              <a:ext uri="{FF2B5EF4-FFF2-40B4-BE49-F238E27FC236}">
                <a16:creationId xmlns:a16="http://schemas.microsoft.com/office/drawing/2014/main" id="{63B82D28-7A86-8306-A3F9-8AAF1DA31006}"/>
              </a:ext>
            </a:extLst>
          </p:cNvPr>
          <p:cNvSpPr/>
          <p:nvPr userDrawn="1"/>
        </p:nvSpPr>
        <p:spPr>
          <a:xfrm>
            <a:off x="11176113" y="3621525"/>
            <a:ext cx="1015888" cy="1015888"/>
          </a:xfrm>
          <a:prstGeom prst="rect">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7" name="직사각형 31">
            <a:extLst>
              <a:ext uri="{FF2B5EF4-FFF2-40B4-BE49-F238E27FC236}">
                <a16:creationId xmlns:a16="http://schemas.microsoft.com/office/drawing/2014/main" id="{909D099D-59A1-9CB6-D330-96A82614F75A}"/>
              </a:ext>
            </a:extLst>
          </p:cNvPr>
          <p:cNvSpPr/>
          <p:nvPr userDrawn="1"/>
        </p:nvSpPr>
        <p:spPr>
          <a:xfrm>
            <a:off x="1" y="2615529"/>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38" name="직사각형 32">
            <a:extLst>
              <a:ext uri="{FF2B5EF4-FFF2-40B4-BE49-F238E27FC236}">
                <a16:creationId xmlns:a16="http://schemas.microsoft.com/office/drawing/2014/main" id="{F37891C2-E18E-8358-A8C8-4ED084011F8A}"/>
              </a:ext>
            </a:extLst>
          </p:cNvPr>
          <p:cNvSpPr/>
          <p:nvPr userDrawn="1"/>
        </p:nvSpPr>
        <p:spPr>
          <a:xfrm>
            <a:off x="1015889" y="2615529"/>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39" name="직사각형 33">
            <a:extLst>
              <a:ext uri="{FF2B5EF4-FFF2-40B4-BE49-F238E27FC236}">
                <a16:creationId xmlns:a16="http://schemas.microsoft.com/office/drawing/2014/main" id="{1B3724D8-7D23-FF44-EE64-6FE0546371A4}"/>
              </a:ext>
            </a:extLst>
          </p:cNvPr>
          <p:cNvSpPr/>
          <p:nvPr userDrawn="1"/>
        </p:nvSpPr>
        <p:spPr>
          <a:xfrm>
            <a:off x="2031775" y="2615529"/>
            <a:ext cx="1015888" cy="101588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40" name="직사각형 34">
            <a:extLst>
              <a:ext uri="{FF2B5EF4-FFF2-40B4-BE49-F238E27FC236}">
                <a16:creationId xmlns:a16="http://schemas.microsoft.com/office/drawing/2014/main" id="{0D6C31ED-1453-41AA-E342-65D0F2DE28FB}"/>
              </a:ext>
            </a:extLst>
          </p:cNvPr>
          <p:cNvSpPr/>
          <p:nvPr userDrawn="1"/>
        </p:nvSpPr>
        <p:spPr>
          <a:xfrm>
            <a:off x="3047663" y="2615529"/>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41" name="직사각형 35">
            <a:extLst>
              <a:ext uri="{FF2B5EF4-FFF2-40B4-BE49-F238E27FC236}">
                <a16:creationId xmlns:a16="http://schemas.microsoft.com/office/drawing/2014/main" id="{D5AD95D8-25B7-05A3-10B6-2CB27A44EA9F}"/>
              </a:ext>
            </a:extLst>
          </p:cNvPr>
          <p:cNvSpPr/>
          <p:nvPr userDrawn="1"/>
        </p:nvSpPr>
        <p:spPr>
          <a:xfrm>
            <a:off x="4063551" y="2615529"/>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42" name="직사각형 36">
            <a:extLst>
              <a:ext uri="{FF2B5EF4-FFF2-40B4-BE49-F238E27FC236}">
                <a16:creationId xmlns:a16="http://schemas.microsoft.com/office/drawing/2014/main" id="{2D80CA89-3137-ED1A-3991-009124BA8130}"/>
              </a:ext>
            </a:extLst>
          </p:cNvPr>
          <p:cNvSpPr/>
          <p:nvPr userDrawn="1"/>
        </p:nvSpPr>
        <p:spPr>
          <a:xfrm>
            <a:off x="5079437" y="2615529"/>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43" name="직사각형 37">
            <a:extLst>
              <a:ext uri="{FF2B5EF4-FFF2-40B4-BE49-F238E27FC236}">
                <a16:creationId xmlns:a16="http://schemas.microsoft.com/office/drawing/2014/main" id="{DDE9B05C-A539-BB95-AC4F-D8AE277BE720}"/>
              </a:ext>
            </a:extLst>
          </p:cNvPr>
          <p:cNvSpPr/>
          <p:nvPr userDrawn="1"/>
        </p:nvSpPr>
        <p:spPr>
          <a:xfrm>
            <a:off x="6095325" y="2615529"/>
            <a:ext cx="1015888" cy="101588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44" name="직사각형 38">
            <a:extLst>
              <a:ext uri="{FF2B5EF4-FFF2-40B4-BE49-F238E27FC236}">
                <a16:creationId xmlns:a16="http://schemas.microsoft.com/office/drawing/2014/main" id="{2FB9482E-EA2C-14B1-D023-B89612462CAC}"/>
              </a:ext>
            </a:extLst>
          </p:cNvPr>
          <p:cNvSpPr/>
          <p:nvPr userDrawn="1"/>
        </p:nvSpPr>
        <p:spPr>
          <a:xfrm>
            <a:off x="7111212" y="2615529"/>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45" name="직사각형 39">
            <a:extLst>
              <a:ext uri="{FF2B5EF4-FFF2-40B4-BE49-F238E27FC236}">
                <a16:creationId xmlns:a16="http://schemas.microsoft.com/office/drawing/2014/main" id="{D6DEDD37-D4E0-8E87-D9B6-D8508B7246B3}"/>
              </a:ext>
            </a:extLst>
          </p:cNvPr>
          <p:cNvSpPr/>
          <p:nvPr userDrawn="1"/>
        </p:nvSpPr>
        <p:spPr>
          <a:xfrm>
            <a:off x="8127100" y="2615529"/>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46" name="직사각형 40">
            <a:extLst>
              <a:ext uri="{FF2B5EF4-FFF2-40B4-BE49-F238E27FC236}">
                <a16:creationId xmlns:a16="http://schemas.microsoft.com/office/drawing/2014/main" id="{14F9E191-5722-C9F6-1F4A-46DFEC491AC5}"/>
              </a:ext>
            </a:extLst>
          </p:cNvPr>
          <p:cNvSpPr/>
          <p:nvPr userDrawn="1"/>
        </p:nvSpPr>
        <p:spPr>
          <a:xfrm>
            <a:off x="9142988" y="2615529"/>
            <a:ext cx="1015888" cy="10158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47" name="직사각형 41">
            <a:extLst>
              <a:ext uri="{FF2B5EF4-FFF2-40B4-BE49-F238E27FC236}">
                <a16:creationId xmlns:a16="http://schemas.microsoft.com/office/drawing/2014/main" id="{662EA679-AA78-3D8D-658B-2D7A54E0709E}"/>
              </a:ext>
            </a:extLst>
          </p:cNvPr>
          <p:cNvSpPr/>
          <p:nvPr userDrawn="1"/>
        </p:nvSpPr>
        <p:spPr>
          <a:xfrm>
            <a:off x="10160227" y="2615529"/>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48" name="직사각형 42">
            <a:extLst>
              <a:ext uri="{FF2B5EF4-FFF2-40B4-BE49-F238E27FC236}">
                <a16:creationId xmlns:a16="http://schemas.microsoft.com/office/drawing/2014/main" id="{8882EBCC-7793-1EF4-2A43-A15AB58FDCE2}"/>
              </a:ext>
            </a:extLst>
          </p:cNvPr>
          <p:cNvSpPr/>
          <p:nvPr userDrawn="1"/>
        </p:nvSpPr>
        <p:spPr>
          <a:xfrm>
            <a:off x="11176113" y="2615529"/>
            <a:ext cx="1015888" cy="1015888"/>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49" name="직사각형 44">
            <a:extLst>
              <a:ext uri="{FF2B5EF4-FFF2-40B4-BE49-F238E27FC236}">
                <a16:creationId xmlns:a16="http://schemas.microsoft.com/office/drawing/2014/main" id="{4444E95D-53EB-160B-A769-43CA5B6E2FD9}"/>
              </a:ext>
            </a:extLst>
          </p:cNvPr>
          <p:cNvSpPr/>
          <p:nvPr userDrawn="1"/>
        </p:nvSpPr>
        <p:spPr>
          <a:xfrm>
            <a:off x="1" y="1609356"/>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50" name="직사각형 45">
            <a:extLst>
              <a:ext uri="{FF2B5EF4-FFF2-40B4-BE49-F238E27FC236}">
                <a16:creationId xmlns:a16="http://schemas.microsoft.com/office/drawing/2014/main" id="{EC6293D3-4C36-B8CA-0A0A-CAAD29280622}"/>
              </a:ext>
            </a:extLst>
          </p:cNvPr>
          <p:cNvSpPr/>
          <p:nvPr userDrawn="1"/>
        </p:nvSpPr>
        <p:spPr>
          <a:xfrm>
            <a:off x="1015889" y="1609356"/>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51" name="직사각형 46">
            <a:extLst>
              <a:ext uri="{FF2B5EF4-FFF2-40B4-BE49-F238E27FC236}">
                <a16:creationId xmlns:a16="http://schemas.microsoft.com/office/drawing/2014/main" id="{80175688-71DE-6CAD-1EA3-E98A4D7B569C}"/>
              </a:ext>
            </a:extLst>
          </p:cNvPr>
          <p:cNvSpPr/>
          <p:nvPr userDrawn="1"/>
        </p:nvSpPr>
        <p:spPr>
          <a:xfrm>
            <a:off x="2031775" y="1609356"/>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52" name="직사각형 47">
            <a:extLst>
              <a:ext uri="{FF2B5EF4-FFF2-40B4-BE49-F238E27FC236}">
                <a16:creationId xmlns:a16="http://schemas.microsoft.com/office/drawing/2014/main" id="{A3A9A8AD-E87D-C6F6-523E-02474F7B77A8}"/>
              </a:ext>
            </a:extLst>
          </p:cNvPr>
          <p:cNvSpPr/>
          <p:nvPr userDrawn="1"/>
        </p:nvSpPr>
        <p:spPr>
          <a:xfrm>
            <a:off x="3047663" y="1609356"/>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53" name="직사각형 48">
            <a:extLst>
              <a:ext uri="{FF2B5EF4-FFF2-40B4-BE49-F238E27FC236}">
                <a16:creationId xmlns:a16="http://schemas.microsoft.com/office/drawing/2014/main" id="{55DD1769-A005-F06C-8F7A-F98EBCDA3942}"/>
              </a:ext>
            </a:extLst>
          </p:cNvPr>
          <p:cNvSpPr/>
          <p:nvPr userDrawn="1"/>
        </p:nvSpPr>
        <p:spPr>
          <a:xfrm>
            <a:off x="4063551" y="1609356"/>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54" name="직사각형 49">
            <a:extLst>
              <a:ext uri="{FF2B5EF4-FFF2-40B4-BE49-F238E27FC236}">
                <a16:creationId xmlns:a16="http://schemas.microsoft.com/office/drawing/2014/main" id="{71F8AB3B-7947-8B54-AEF8-4DFB2BD89935}"/>
              </a:ext>
            </a:extLst>
          </p:cNvPr>
          <p:cNvSpPr/>
          <p:nvPr userDrawn="1"/>
        </p:nvSpPr>
        <p:spPr>
          <a:xfrm>
            <a:off x="5079437" y="1609356"/>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55" name="직사각형 50">
            <a:extLst>
              <a:ext uri="{FF2B5EF4-FFF2-40B4-BE49-F238E27FC236}">
                <a16:creationId xmlns:a16="http://schemas.microsoft.com/office/drawing/2014/main" id="{98C3E54D-87E7-98DC-69A9-025FEF24F1B3}"/>
              </a:ext>
            </a:extLst>
          </p:cNvPr>
          <p:cNvSpPr/>
          <p:nvPr userDrawn="1"/>
        </p:nvSpPr>
        <p:spPr>
          <a:xfrm>
            <a:off x="6095325" y="1609356"/>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56" name="직사각형 51">
            <a:extLst>
              <a:ext uri="{FF2B5EF4-FFF2-40B4-BE49-F238E27FC236}">
                <a16:creationId xmlns:a16="http://schemas.microsoft.com/office/drawing/2014/main" id="{8F40B9BE-3242-020B-6B58-51B268E3A58F}"/>
              </a:ext>
            </a:extLst>
          </p:cNvPr>
          <p:cNvSpPr/>
          <p:nvPr userDrawn="1"/>
        </p:nvSpPr>
        <p:spPr>
          <a:xfrm>
            <a:off x="7111212" y="1609356"/>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57" name="직사각형 52">
            <a:extLst>
              <a:ext uri="{FF2B5EF4-FFF2-40B4-BE49-F238E27FC236}">
                <a16:creationId xmlns:a16="http://schemas.microsoft.com/office/drawing/2014/main" id="{A4D8091C-BBB9-ECE8-D3D0-DAC64860DEF7}"/>
              </a:ext>
            </a:extLst>
          </p:cNvPr>
          <p:cNvSpPr/>
          <p:nvPr userDrawn="1"/>
        </p:nvSpPr>
        <p:spPr>
          <a:xfrm>
            <a:off x="8127100" y="1609356"/>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58" name="직사각형 53">
            <a:extLst>
              <a:ext uri="{FF2B5EF4-FFF2-40B4-BE49-F238E27FC236}">
                <a16:creationId xmlns:a16="http://schemas.microsoft.com/office/drawing/2014/main" id="{573A45C3-E3C2-F6C8-F2E5-28305C420391}"/>
              </a:ext>
            </a:extLst>
          </p:cNvPr>
          <p:cNvSpPr/>
          <p:nvPr userDrawn="1"/>
        </p:nvSpPr>
        <p:spPr>
          <a:xfrm>
            <a:off x="9142988" y="1609356"/>
            <a:ext cx="1015888" cy="10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59" name="직사각형 54">
            <a:extLst>
              <a:ext uri="{FF2B5EF4-FFF2-40B4-BE49-F238E27FC236}">
                <a16:creationId xmlns:a16="http://schemas.microsoft.com/office/drawing/2014/main" id="{7703B392-50DE-3996-F5FA-E6FADF463C96}"/>
              </a:ext>
            </a:extLst>
          </p:cNvPr>
          <p:cNvSpPr/>
          <p:nvPr userDrawn="1"/>
        </p:nvSpPr>
        <p:spPr>
          <a:xfrm>
            <a:off x="10160227" y="1609356"/>
            <a:ext cx="1015888" cy="101588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60" name="직사각형 55">
            <a:extLst>
              <a:ext uri="{FF2B5EF4-FFF2-40B4-BE49-F238E27FC236}">
                <a16:creationId xmlns:a16="http://schemas.microsoft.com/office/drawing/2014/main" id="{32818C26-0EC8-2F24-4D8B-FCD61BDECDDF}"/>
              </a:ext>
            </a:extLst>
          </p:cNvPr>
          <p:cNvSpPr/>
          <p:nvPr userDrawn="1"/>
        </p:nvSpPr>
        <p:spPr>
          <a:xfrm>
            <a:off x="11176113" y="1609356"/>
            <a:ext cx="1015888" cy="1015888"/>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801" dirty="0">
              <a:solidFill>
                <a:schemeClr val="tx1"/>
              </a:solidFill>
            </a:endParaRPr>
          </a:p>
        </p:txBody>
      </p:sp>
      <p:sp>
        <p:nvSpPr>
          <p:cNvPr id="61" name="직사각형 56">
            <a:extLst>
              <a:ext uri="{FF2B5EF4-FFF2-40B4-BE49-F238E27FC236}">
                <a16:creationId xmlns:a16="http://schemas.microsoft.com/office/drawing/2014/main" id="{A773494E-A00D-79AD-E330-79EB367EDEE9}"/>
              </a:ext>
            </a:extLst>
          </p:cNvPr>
          <p:cNvSpPr/>
          <p:nvPr userDrawn="1"/>
        </p:nvSpPr>
        <p:spPr>
          <a:xfrm>
            <a:off x="0" y="2"/>
            <a:ext cx="12192000" cy="162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1" dirty="0">
              <a:solidFill>
                <a:schemeClr val="tx1"/>
              </a:solidFill>
            </a:endParaRPr>
          </a:p>
        </p:txBody>
      </p:sp>
      <p:sp>
        <p:nvSpPr>
          <p:cNvPr id="2" name="Title 1">
            <a:extLst>
              <a:ext uri="{FF2B5EF4-FFF2-40B4-BE49-F238E27FC236}">
                <a16:creationId xmlns:a16="http://schemas.microsoft.com/office/drawing/2014/main" id="{66EECD42-50F4-BBCB-A521-0455331C0C4A}"/>
              </a:ext>
            </a:extLst>
          </p:cNvPr>
          <p:cNvSpPr>
            <a:spLocks noGrp="1"/>
          </p:cNvSpPr>
          <p:nvPr>
            <p:ph type="title"/>
          </p:nvPr>
        </p:nvSpPr>
        <p:spPr>
          <a:xfrm>
            <a:off x="838200" y="2670752"/>
            <a:ext cx="7080681" cy="858495"/>
          </a:xfrm>
        </p:spPr>
        <p:txBody>
          <a:bodyPr anchor="t" anchorCtr="0">
            <a:normAutofit/>
          </a:bodyPr>
          <a:lstStyle>
            <a:lvl1pPr algn="l">
              <a:defRPr sz="1600">
                <a:solidFill>
                  <a:schemeClr val="tx1"/>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2ADE47B0-3048-625F-74BF-FAC5A69F5BEC}"/>
              </a:ext>
            </a:extLst>
          </p:cNvPr>
          <p:cNvSpPr>
            <a:spLocks noGrp="1"/>
          </p:cNvSpPr>
          <p:nvPr>
            <p:ph type="body" idx="1"/>
          </p:nvPr>
        </p:nvSpPr>
        <p:spPr>
          <a:xfrm>
            <a:off x="838200" y="992213"/>
            <a:ext cx="7080682" cy="1602634"/>
          </a:xfrm>
        </p:spPr>
        <p:txBody>
          <a:bodyPr anchor="b" anchorCtr="0">
            <a:noAutofit/>
          </a:bodyPr>
          <a:lstStyle>
            <a:lvl1pPr marL="0" indent="0" algn="l">
              <a:buNone/>
              <a:defRPr sz="6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E9D952A-D466-BE59-6B5B-62A80F6C06E1}"/>
              </a:ext>
            </a:extLst>
          </p:cNvPr>
          <p:cNvSpPr>
            <a:spLocks noGrp="1"/>
          </p:cNvSpPr>
          <p:nvPr>
            <p:ph type="dt" sz="half" idx="10"/>
          </p:nvPr>
        </p:nvSpPr>
        <p:spPr/>
        <p:txBody>
          <a:bodyPr/>
          <a:lstStyle>
            <a:lvl1pPr>
              <a:defRPr>
                <a:solidFill>
                  <a:schemeClr val="tx1"/>
                </a:solidFill>
              </a:defRPr>
            </a:lvl1pPr>
          </a:lstStyle>
          <a:p>
            <a:fld id="{03B23A9D-CF55-4737-8A0C-7AB65AF2101A}" type="datetime1">
              <a:rPr lang="en-US" smtClean="0"/>
              <a:pPr/>
              <a:t>4/24/2025</a:t>
            </a:fld>
            <a:endParaRPr lang="en-US"/>
          </a:p>
        </p:txBody>
      </p:sp>
      <p:sp>
        <p:nvSpPr>
          <p:cNvPr id="5" name="Footer Placeholder 4">
            <a:extLst>
              <a:ext uri="{FF2B5EF4-FFF2-40B4-BE49-F238E27FC236}">
                <a16:creationId xmlns:a16="http://schemas.microsoft.com/office/drawing/2014/main" id="{85C3295C-AB1C-095A-2738-49F632B6A805}"/>
              </a:ext>
            </a:extLst>
          </p:cNvPr>
          <p:cNvSpPr>
            <a:spLocks noGrp="1"/>
          </p:cNvSpPr>
          <p:nvPr>
            <p:ph type="ftr" sz="quarter" idx="11"/>
          </p:nvPr>
        </p:nvSpPr>
        <p:spPr/>
        <p:txBody>
          <a:bodyPr/>
          <a:lstStyle>
            <a:lvl1pPr>
              <a:defRPr>
                <a:solidFill>
                  <a:schemeClr val="tx1"/>
                </a:solidFill>
              </a:defRPr>
            </a:lvl1pPr>
          </a:lstStyle>
          <a:p>
            <a:r>
              <a:rPr lang="en-US"/>
              <a:t>Designed by PoweredTemplate</a:t>
            </a:r>
          </a:p>
        </p:txBody>
      </p:sp>
      <p:sp>
        <p:nvSpPr>
          <p:cNvPr id="6" name="Slide Number Placeholder 5">
            <a:extLst>
              <a:ext uri="{FF2B5EF4-FFF2-40B4-BE49-F238E27FC236}">
                <a16:creationId xmlns:a16="http://schemas.microsoft.com/office/drawing/2014/main" id="{D4E089E3-D6F2-FCD7-A54A-C3197136EF8D}"/>
              </a:ext>
            </a:extLst>
          </p:cNvPr>
          <p:cNvSpPr>
            <a:spLocks noGrp="1"/>
          </p:cNvSpPr>
          <p:nvPr>
            <p:ph type="sldNum" sz="quarter" idx="12"/>
          </p:nvPr>
        </p:nvSpPr>
        <p:spPr/>
        <p:txBody>
          <a:bodyPr/>
          <a:lstStyle>
            <a:lvl1pPr>
              <a:defRPr>
                <a:solidFill>
                  <a:schemeClr val="tx1"/>
                </a:solidFill>
              </a:defRPr>
            </a:lvl1pPr>
          </a:lstStyle>
          <a:p>
            <a:fld id="{295767B6-D032-4042-87FE-76990C45825E}" type="slidenum">
              <a:rPr lang="en-US" smtClean="0"/>
              <a:pPr/>
              <a:t>‹#›</a:t>
            </a:fld>
            <a:endParaRPr lang="en-US"/>
          </a:p>
        </p:txBody>
      </p:sp>
      <p:sp>
        <p:nvSpPr>
          <p:cNvPr id="11" name="Google Shape;202;p25">
            <a:extLst>
              <a:ext uri="{FF2B5EF4-FFF2-40B4-BE49-F238E27FC236}">
                <a16:creationId xmlns:a16="http://schemas.microsoft.com/office/drawing/2014/main" id="{29CBED9B-5C30-C3B9-A0B5-473EC5AD6B74}"/>
              </a:ext>
            </a:extLst>
          </p:cNvPr>
          <p:cNvSpPr txBox="1"/>
          <p:nvPr userDrawn="1"/>
        </p:nvSpPr>
        <p:spPr>
          <a:xfrm>
            <a:off x="835498" y="4640053"/>
            <a:ext cx="5130002" cy="4935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b="1" dirty="0">
                <a:solidFill>
                  <a:schemeClr val="tx1"/>
                </a:solidFill>
                <a:latin typeface="+mn-lt"/>
                <a:ea typeface="Commissioner"/>
                <a:cs typeface="Commissioner"/>
                <a:sym typeface="Commissioner"/>
              </a:rPr>
              <a:t>CREDITS: </a:t>
            </a:r>
            <a:r>
              <a:rPr lang="en" sz="1000" dirty="0">
                <a:solidFill>
                  <a:schemeClr val="tx1"/>
                </a:solidFill>
                <a:latin typeface="+mn-lt"/>
                <a:ea typeface="Commissioner"/>
                <a:cs typeface="Commissioner"/>
                <a:sym typeface="Commissioner"/>
              </a:rPr>
              <a:t>This presentation template was created by </a:t>
            </a:r>
            <a:r>
              <a:rPr lang="en" sz="1000" b="1" u="none" dirty="0">
                <a:solidFill>
                  <a:schemeClr val="tx1"/>
                </a:solidFill>
                <a:latin typeface="+mn-lt"/>
                <a:ea typeface="Commissioner"/>
                <a:cs typeface="Commissioner"/>
                <a:sym typeface="Commissioner"/>
                <a:hlinkClick r:id="rId2">
                  <a:extLst>
                    <a:ext uri="{A12FA001-AC4F-418D-AE19-62706E023703}">
                      <ahyp:hlinkClr xmlns:ahyp="http://schemas.microsoft.com/office/drawing/2018/hyperlinkcolor" val="tx"/>
                    </a:ext>
                  </a:extLst>
                </a:hlinkClick>
              </a:rPr>
              <a:t>PoweredTemplate</a:t>
            </a:r>
            <a:r>
              <a:rPr lang="en" sz="1000" dirty="0">
                <a:solidFill>
                  <a:schemeClr val="tx1"/>
                </a:solidFill>
                <a:latin typeface="+mn-lt"/>
                <a:ea typeface="Commissioner"/>
                <a:cs typeface="Commissioner"/>
                <a:sym typeface="Commissioner"/>
              </a:rPr>
              <a:t>, including icons, infographics, images, and content.</a:t>
            </a:r>
            <a:endParaRPr sz="1000" b="1" dirty="0">
              <a:solidFill>
                <a:schemeClr val="tx1"/>
              </a:solidFill>
              <a:latin typeface="+mn-lt"/>
              <a:ea typeface="Commissioner"/>
              <a:cs typeface="Commissioner"/>
              <a:sym typeface="Commissioner"/>
            </a:endParaRPr>
          </a:p>
          <a:p>
            <a:pPr marL="0" lvl="0" indent="0" algn="l" rtl="0">
              <a:spcBef>
                <a:spcPts val="300"/>
              </a:spcBef>
              <a:spcAft>
                <a:spcPts val="0"/>
              </a:spcAft>
              <a:buNone/>
            </a:pPr>
            <a:endParaRPr sz="1000" b="1" dirty="0">
              <a:solidFill>
                <a:schemeClr val="tx1"/>
              </a:solidFill>
              <a:latin typeface="+mn-lt"/>
              <a:ea typeface="Commissioner"/>
              <a:cs typeface="Commissioner"/>
              <a:sym typeface="Commissioner"/>
            </a:endParaRPr>
          </a:p>
        </p:txBody>
      </p:sp>
      <p:sp>
        <p:nvSpPr>
          <p:cNvPr id="15" name="Content Placeholder 14">
            <a:extLst>
              <a:ext uri="{FF2B5EF4-FFF2-40B4-BE49-F238E27FC236}">
                <a16:creationId xmlns:a16="http://schemas.microsoft.com/office/drawing/2014/main" id="{9DA928A6-8A77-68B1-136D-08A57B67187C}"/>
              </a:ext>
            </a:extLst>
          </p:cNvPr>
          <p:cNvSpPr>
            <a:spLocks noGrp="1"/>
          </p:cNvSpPr>
          <p:nvPr>
            <p:ph sz="quarter" idx="13"/>
          </p:nvPr>
        </p:nvSpPr>
        <p:spPr>
          <a:xfrm>
            <a:off x="835025" y="3621088"/>
            <a:ext cx="7081838" cy="1019175"/>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830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count Co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508C5-CD40-43FC-91BE-AE315C82C5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r="22394" b="31562"/>
          <a:stretch/>
        </p:blipFill>
        <p:spPr>
          <a:xfrm>
            <a:off x="1219973" y="9053"/>
            <a:ext cx="10972800" cy="6858000"/>
          </a:xfrm>
          <a:prstGeom prst="rect">
            <a:avLst/>
          </a:prstGeom>
          <a:effectLst>
            <a:outerShdw blurRad="50800" dist="127000" dir="5580000" algn="tl" rotWithShape="0">
              <a:prstClr val="black">
                <a:alpha val="40000"/>
              </a:prstClr>
            </a:outerShdw>
          </a:effectLst>
        </p:spPr>
      </p:pic>
      <p:sp>
        <p:nvSpPr>
          <p:cNvPr id="8" name="TextBox 7">
            <a:extLst>
              <a:ext uri="{FF2B5EF4-FFF2-40B4-BE49-F238E27FC236}">
                <a16:creationId xmlns:a16="http://schemas.microsoft.com/office/drawing/2014/main" id="{91A12868-18C3-45CE-913C-2324ED135B3E}"/>
              </a:ext>
            </a:extLst>
          </p:cNvPr>
          <p:cNvSpPr txBox="1"/>
          <p:nvPr userDrawn="1"/>
        </p:nvSpPr>
        <p:spPr>
          <a:xfrm>
            <a:off x="365761" y="640606"/>
            <a:ext cx="4233851" cy="1569660"/>
          </a:xfrm>
          <a:prstGeom prst="rect">
            <a:avLst/>
          </a:prstGeom>
          <a:noFill/>
        </p:spPr>
        <p:txBody>
          <a:bodyPr wrap="none" rtlCol="0">
            <a:spAutoFit/>
          </a:bodyPr>
          <a:lstStyle/>
          <a:p>
            <a:r>
              <a:rPr lang="en-US" sz="9600" b="1" dirty="0">
                <a:solidFill>
                  <a:schemeClr val="bg1"/>
                </a:solidFill>
              </a:rPr>
              <a:t>75,000+</a:t>
            </a:r>
          </a:p>
        </p:txBody>
      </p:sp>
      <p:sp>
        <p:nvSpPr>
          <p:cNvPr id="9" name="TextBox 8">
            <a:extLst>
              <a:ext uri="{FF2B5EF4-FFF2-40B4-BE49-F238E27FC236}">
                <a16:creationId xmlns:a16="http://schemas.microsoft.com/office/drawing/2014/main" id="{84FA829D-C768-4344-8C78-0DA322860027}"/>
              </a:ext>
            </a:extLst>
          </p:cNvPr>
          <p:cNvSpPr txBox="1"/>
          <p:nvPr userDrawn="1"/>
        </p:nvSpPr>
        <p:spPr>
          <a:xfrm>
            <a:off x="365760" y="2054811"/>
            <a:ext cx="6454588" cy="846386"/>
          </a:xfrm>
          <a:prstGeom prst="rect">
            <a:avLst/>
          </a:prstGeom>
          <a:noFill/>
        </p:spPr>
        <p:txBody>
          <a:bodyPr wrap="square" rtlCol="0">
            <a:spAutoFit/>
          </a:bodyPr>
          <a:lstStyle/>
          <a:p>
            <a:r>
              <a:rPr lang="en-US" sz="1650" b="1" dirty="0">
                <a:solidFill>
                  <a:schemeClr val="bg1"/>
                </a:solidFill>
              </a:rPr>
              <a:t>Eye-Catching Preformatted Editable Templates. </a:t>
            </a:r>
          </a:p>
          <a:p>
            <a:r>
              <a:rPr lang="en-US" sz="1600" b="1" dirty="0">
                <a:solidFill>
                  <a:schemeClr val="bg1"/>
                </a:solidFill>
              </a:rPr>
              <a:t>Download and save hours of work!</a:t>
            </a:r>
          </a:p>
          <a:p>
            <a:endParaRPr lang="en-US" sz="1650" b="1" dirty="0">
              <a:solidFill>
                <a:schemeClr val="bg1"/>
              </a:solidFill>
            </a:endParaRPr>
          </a:p>
        </p:txBody>
      </p:sp>
      <p:sp>
        <p:nvSpPr>
          <p:cNvPr id="11" name="Rectangle: Rounded Corners 10">
            <a:hlinkClick r:id="rId3"/>
            <a:extLst>
              <a:ext uri="{FF2B5EF4-FFF2-40B4-BE49-F238E27FC236}">
                <a16:creationId xmlns:a16="http://schemas.microsoft.com/office/drawing/2014/main" id="{4F7B3ABA-9806-4D2F-A4D8-60034F4423DC}"/>
              </a:ext>
            </a:extLst>
          </p:cNvPr>
          <p:cNvSpPr/>
          <p:nvPr userDrawn="1"/>
        </p:nvSpPr>
        <p:spPr>
          <a:xfrm>
            <a:off x="462583" y="4838931"/>
            <a:ext cx="1990165" cy="666974"/>
          </a:xfrm>
          <a:prstGeom prst="roundRect">
            <a:avLst/>
          </a:prstGeom>
          <a:noFill/>
          <a:ln w="952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US" sz="1801" dirty="0">
                <a:solidFill>
                  <a:schemeClr val="bg1"/>
                </a:solidFill>
              </a:rPr>
              <a:t>CODE: </a:t>
            </a:r>
            <a:r>
              <a:rPr lang="en-US" sz="1801" b="1" dirty="0">
                <a:solidFill>
                  <a:schemeClr val="bg1"/>
                </a:solidFill>
              </a:rPr>
              <a:t>ANNUAL30</a:t>
            </a:r>
          </a:p>
        </p:txBody>
      </p:sp>
      <p:sp>
        <p:nvSpPr>
          <p:cNvPr id="12" name="TextBox 11">
            <a:extLst>
              <a:ext uri="{FF2B5EF4-FFF2-40B4-BE49-F238E27FC236}">
                <a16:creationId xmlns:a16="http://schemas.microsoft.com/office/drawing/2014/main" id="{B51BC1C8-4637-49A2-9CE4-11B4417003C5}"/>
              </a:ext>
            </a:extLst>
          </p:cNvPr>
          <p:cNvSpPr txBox="1"/>
          <p:nvPr userDrawn="1"/>
        </p:nvSpPr>
        <p:spPr>
          <a:xfrm>
            <a:off x="365761" y="4018150"/>
            <a:ext cx="4233851" cy="1077218"/>
          </a:xfrm>
          <a:prstGeom prst="rect">
            <a:avLst/>
          </a:prstGeom>
          <a:noFill/>
        </p:spPr>
        <p:txBody>
          <a:bodyPr wrap="square" rtlCol="0">
            <a:spAutoFit/>
          </a:bodyPr>
          <a:lstStyle/>
          <a:p>
            <a:r>
              <a:rPr lang="en-US" sz="2400" b="1" dirty="0">
                <a:solidFill>
                  <a:schemeClr val="bg1"/>
                </a:solidFill>
              </a:rPr>
              <a:t>30% OFF</a:t>
            </a:r>
          </a:p>
          <a:p>
            <a:r>
              <a:rPr lang="en-US" sz="2000" b="1" dirty="0">
                <a:solidFill>
                  <a:schemeClr val="bg1"/>
                </a:solidFill>
              </a:rPr>
              <a:t>Your Annual Membership Plan</a:t>
            </a:r>
          </a:p>
          <a:p>
            <a:endParaRPr lang="en-US" sz="2000" b="1" dirty="0">
              <a:solidFill>
                <a:schemeClr val="bg1"/>
              </a:solidFill>
            </a:endParaRPr>
          </a:p>
        </p:txBody>
      </p:sp>
      <p:pic>
        <p:nvPicPr>
          <p:cNvPr id="13" name="Picture 12" descr="A picture containing drawing&#10;&#10;Description automatically generated">
            <a:hlinkClick r:id="rId4"/>
            <a:extLst>
              <a:ext uri="{FF2B5EF4-FFF2-40B4-BE49-F238E27FC236}">
                <a16:creationId xmlns:a16="http://schemas.microsoft.com/office/drawing/2014/main" id="{4A46969A-FFB5-4780-B760-9DA8346DC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2584" y="311254"/>
            <a:ext cx="3469676" cy="446356"/>
          </a:xfrm>
          <a:prstGeom prst="rect">
            <a:avLst/>
          </a:prstGeom>
        </p:spPr>
      </p:pic>
      <p:sp>
        <p:nvSpPr>
          <p:cNvPr id="14" name="TextBox 13">
            <a:extLst>
              <a:ext uri="{FF2B5EF4-FFF2-40B4-BE49-F238E27FC236}">
                <a16:creationId xmlns:a16="http://schemas.microsoft.com/office/drawing/2014/main" id="{F7AF0BAD-AA16-4E7B-9A2E-B9B65B8C5148}"/>
              </a:ext>
            </a:extLst>
          </p:cNvPr>
          <p:cNvSpPr txBox="1"/>
          <p:nvPr userDrawn="1"/>
        </p:nvSpPr>
        <p:spPr>
          <a:xfrm>
            <a:off x="365761" y="5582373"/>
            <a:ext cx="1926105" cy="276999"/>
          </a:xfrm>
          <a:prstGeom prst="rect">
            <a:avLst/>
          </a:prstGeom>
          <a:noFill/>
        </p:spPr>
        <p:txBody>
          <a:bodyPr wrap="none" rtlCol="0">
            <a:spAutoFit/>
          </a:bodyPr>
          <a:lstStyle/>
          <a:p>
            <a:r>
              <a:rPr lang="en-US" sz="1200" dirty="0">
                <a:solidFill>
                  <a:schemeClr val="bg1"/>
                </a:solidFill>
                <a:hlinkClick r:id="rId4">
                  <a:extLst>
                    <a:ext uri="{A12FA001-AC4F-418D-AE19-62706E023703}">
                      <ahyp:hlinkClr xmlns:ahyp="http://schemas.microsoft.com/office/drawing/2018/hyperlinkcolor" val="tx"/>
                    </a:ext>
                  </a:extLst>
                </a:hlinkClick>
              </a:rPr>
              <a:t>Visit PoweredTemplate.com</a:t>
            </a:r>
            <a:endParaRPr lang="en-US" sz="1200" dirty="0">
              <a:solidFill>
                <a:schemeClr val="bg1"/>
              </a:solidFill>
            </a:endParaRPr>
          </a:p>
        </p:txBody>
      </p:sp>
      <p:sp>
        <p:nvSpPr>
          <p:cNvPr id="16" name="TextBox 15">
            <a:extLst>
              <a:ext uri="{FF2B5EF4-FFF2-40B4-BE49-F238E27FC236}">
                <a16:creationId xmlns:a16="http://schemas.microsoft.com/office/drawing/2014/main" id="{30B8F122-6416-4D76-994E-2100532D83F2}"/>
              </a:ext>
            </a:extLst>
          </p:cNvPr>
          <p:cNvSpPr txBox="1"/>
          <p:nvPr userDrawn="1"/>
        </p:nvSpPr>
        <p:spPr>
          <a:xfrm>
            <a:off x="560227" y="2839852"/>
            <a:ext cx="6260123" cy="923714"/>
          </a:xfrm>
          <a:prstGeom prst="rect">
            <a:avLst/>
          </a:prstGeom>
          <a:noFill/>
        </p:spPr>
        <p:txBody>
          <a:bodyPr wrap="square">
            <a:spAutoFit/>
          </a:bodyPr>
          <a:lstStyle/>
          <a:p>
            <a:pPr marL="285753" indent="-285753">
              <a:buFont typeface="Arial" panose="020B0604020202020204" pitchFamily="34" charset="0"/>
              <a:buChar char="•"/>
            </a:pPr>
            <a:r>
              <a:rPr lang="en-US" sz="1801" b="1" dirty="0">
                <a:solidFill>
                  <a:schemeClr val="bg1"/>
                </a:solidFill>
              </a:rPr>
              <a:t>Easy to use</a:t>
            </a:r>
          </a:p>
          <a:p>
            <a:pPr marL="285753" indent="-285753">
              <a:buFont typeface="Arial" panose="020B0604020202020204" pitchFamily="34" charset="0"/>
              <a:buChar char="•"/>
            </a:pPr>
            <a:r>
              <a:rPr lang="en-US" sz="1801" b="1" dirty="0">
                <a:solidFill>
                  <a:schemeClr val="bg1"/>
                </a:solidFill>
              </a:rPr>
              <a:t>Fully customizable</a:t>
            </a:r>
          </a:p>
          <a:p>
            <a:pPr marL="285753" indent="-285753">
              <a:buFont typeface="Arial" panose="020B0604020202020204" pitchFamily="34" charset="0"/>
              <a:buChar char="•"/>
            </a:pPr>
            <a:r>
              <a:rPr lang="en-US" sz="1801" b="1" dirty="0">
                <a:solidFill>
                  <a:schemeClr val="bg1"/>
                </a:solidFill>
              </a:rPr>
              <a:t>Cutting edge designs</a:t>
            </a:r>
          </a:p>
        </p:txBody>
      </p:sp>
    </p:spTree>
    <p:extLst>
      <p:ext uri="{BB962C8B-B14F-4D97-AF65-F5344CB8AC3E}">
        <p14:creationId xmlns:p14="http://schemas.microsoft.com/office/powerpoint/2010/main" val="2676491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nge Shape Colo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574659-E987-4DF2-B5E8-595FCA84C804}"/>
              </a:ext>
            </a:extLst>
          </p:cNvPr>
          <p:cNvSpPr>
            <a:spLocks noGrp="1"/>
          </p:cNvSpPr>
          <p:nvPr>
            <p:ph type="dt" sz="half" idx="10"/>
          </p:nvPr>
        </p:nvSpPr>
        <p:spPr/>
        <p:txBody>
          <a:bodyPr/>
          <a:lstStyle/>
          <a:p>
            <a:fld id="{A1ACEE5C-337C-40CA-959B-6F3EBBDE2995}" type="datetime1">
              <a:rPr lang="en-US" smtClean="0"/>
              <a:t>4/24/2025</a:t>
            </a:fld>
            <a:endParaRPr lang="en-US"/>
          </a:p>
        </p:txBody>
      </p:sp>
      <p:sp>
        <p:nvSpPr>
          <p:cNvPr id="4" name="Footer Placeholder 3">
            <a:extLst>
              <a:ext uri="{FF2B5EF4-FFF2-40B4-BE49-F238E27FC236}">
                <a16:creationId xmlns:a16="http://schemas.microsoft.com/office/drawing/2014/main" id="{B7F951F1-731E-4292-AE86-5B4C0EF93D88}"/>
              </a:ext>
            </a:extLst>
          </p:cNvPr>
          <p:cNvSpPr>
            <a:spLocks noGrp="1"/>
          </p:cNvSpPr>
          <p:nvPr>
            <p:ph type="ftr" sz="quarter" idx="11"/>
          </p:nvPr>
        </p:nvSpPr>
        <p:spPr/>
        <p:txBody>
          <a:bodyPr/>
          <a:lstStyle/>
          <a:p>
            <a:r>
              <a:rPr lang="en-US"/>
              <a:t>Designed by PoweredTemplate</a:t>
            </a:r>
          </a:p>
        </p:txBody>
      </p:sp>
      <p:sp>
        <p:nvSpPr>
          <p:cNvPr id="5" name="Slide Number Placeholder 4">
            <a:extLst>
              <a:ext uri="{FF2B5EF4-FFF2-40B4-BE49-F238E27FC236}">
                <a16:creationId xmlns:a16="http://schemas.microsoft.com/office/drawing/2014/main" id="{2CD72513-79A3-4467-A0A6-9515BD85E927}"/>
              </a:ext>
            </a:extLst>
          </p:cNvPr>
          <p:cNvSpPr>
            <a:spLocks noGrp="1"/>
          </p:cNvSpPr>
          <p:nvPr>
            <p:ph type="sldNum" sz="quarter" idx="12"/>
          </p:nvPr>
        </p:nvSpPr>
        <p:spPr/>
        <p:txBody>
          <a:bodyPr/>
          <a:lstStyle/>
          <a:p>
            <a:fld id="{5F294920-2F4F-4D88-AD0A-053AE5A679D0}" type="slidenum">
              <a:rPr lang="en-US" smtClean="0"/>
              <a:t>‹#›</a:t>
            </a:fld>
            <a:endParaRPr lang="en-US"/>
          </a:p>
        </p:txBody>
      </p:sp>
      <p:pic>
        <p:nvPicPr>
          <p:cNvPr id="7" name="Picture 6">
            <a:extLst>
              <a:ext uri="{FF2B5EF4-FFF2-40B4-BE49-F238E27FC236}">
                <a16:creationId xmlns:a16="http://schemas.microsoft.com/office/drawing/2014/main" id="{54AEF03F-034D-4215-A273-A01F5F2D75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41989" y="2860070"/>
            <a:ext cx="2499399" cy="260032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5D7DED3E-3991-416F-84A5-540CFD3EDE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3749" y="2348151"/>
            <a:ext cx="1305764" cy="367462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A03580F-A44C-4A92-81E6-CA80F5A976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30255" y="2426975"/>
            <a:ext cx="2598494" cy="3595803"/>
          </a:xfrm>
          <a:prstGeom prst="rect">
            <a:avLst/>
          </a:prstGeom>
        </p:spPr>
      </p:pic>
      <p:sp>
        <p:nvSpPr>
          <p:cNvPr id="10" name="Content Placeholder 2">
            <a:extLst>
              <a:ext uri="{FF2B5EF4-FFF2-40B4-BE49-F238E27FC236}">
                <a16:creationId xmlns:a16="http://schemas.microsoft.com/office/drawing/2014/main" id="{344A8CE7-EEE7-4CD6-B48D-A8C8E93A95BA}"/>
              </a:ext>
            </a:extLst>
          </p:cNvPr>
          <p:cNvSpPr txBox="1">
            <a:spLocks/>
          </p:cNvSpPr>
          <p:nvPr userDrawn="1"/>
        </p:nvSpPr>
        <p:spPr>
          <a:xfrm>
            <a:off x="838200" y="2536215"/>
            <a:ext cx="3524251" cy="367462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6" indent="-457206"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Right click on the object you want to change the color of.</a:t>
            </a:r>
          </a:p>
          <a:p>
            <a:pPr marL="457206" indent="-457206"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Choose Format Shape in drop down menu.</a:t>
            </a:r>
          </a:p>
          <a:p>
            <a:pPr marL="457206" indent="-457206"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Choose "Fill" in the Format Shape box then "Solid" or "Gradient" depending on the appearance of the object. Click on a new color.</a:t>
            </a:r>
          </a:p>
        </p:txBody>
      </p:sp>
      <p:sp>
        <p:nvSpPr>
          <p:cNvPr id="13" name="TextBox 12">
            <a:extLst>
              <a:ext uri="{FF2B5EF4-FFF2-40B4-BE49-F238E27FC236}">
                <a16:creationId xmlns:a16="http://schemas.microsoft.com/office/drawing/2014/main" id="{961C337C-A9C1-4644-976F-50B8D83D4D92}"/>
              </a:ext>
            </a:extLst>
          </p:cNvPr>
          <p:cNvSpPr txBox="1"/>
          <p:nvPr userDrawn="1"/>
        </p:nvSpPr>
        <p:spPr>
          <a:xfrm>
            <a:off x="838199" y="1279312"/>
            <a:ext cx="10515598" cy="923714"/>
          </a:xfrm>
          <a:prstGeom prst="rect">
            <a:avLst/>
          </a:prstGeom>
          <a:noFill/>
        </p:spPr>
        <p:txBody>
          <a:bodyPr wrap="square">
            <a:spAutoFit/>
          </a:bodyPr>
          <a:lstStyle/>
          <a:p>
            <a:pPr marL="0" indent="0" fontAlgn="base">
              <a:buNone/>
            </a:pPr>
            <a:r>
              <a:rPr lang="en-US" sz="1801" dirty="0">
                <a:solidFill>
                  <a:schemeClr val="bg1">
                    <a:lumMod val="50000"/>
                  </a:schemeClr>
                </a:solidFill>
              </a:rPr>
              <a:t>The presentation template has been made in PowerPoint itself, and you can edit the color of any component in this graphics. To change the color, just right click the object to highlight it, and then follow the instructions. In case on any questions please visit our </a:t>
            </a:r>
            <a:r>
              <a:rPr lang="en-US" sz="1801" dirty="0">
                <a:solidFill>
                  <a:srgbClr val="0070C0"/>
                </a:solidFill>
                <a:hlinkClick r:id="rId5">
                  <a:extLst>
                    <a:ext uri="{A12FA001-AC4F-418D-AE19-62706E023703}">
                      <ahyp:hlinkClr xmlns:ahyp="http://schemas.microsoft.com/office/drawing/2018/hyperlinkcolor" val="tx"/>
                    </a:ext>
                  </a:extLst>
                </a:hlinkClick>
              </a:rPr>
              <a:t>Help Center</a:t>
            </a:r>
            <a:r>
              <a:rPr lang="en-US" sz="1801" dirty="0">
                <a:solidFill>
                  <a:schemeClr val="bg1">
                    <a:lumMod val="50000"/>
                  </a:schemeClr>
                </a:solidFill>
              </a:rPr>
              <a:t>.</a:t>
            </a:r>
          </a:p>
        </p:txBody>
      </p:sp>
      <p:sp>
        <p:nvSpPr>
          <p:cNvPr id="15" name="TextBox 14">
            <a:extLst>
              <a:ext uri="{FF2B5EF4-FFF2-40B4-BE49-F238E27FC236}">
                <a16:creationId xmlns:a16="http://schemas.microsoft.com/office/drawing/2014/main" id="{0C7D635A-46E2-4AB8-A258-5E0FAB112680}"/>
              </a:ext>
            </a:extLst>
          </p:cNvPr>
          <p:cNvSpPr txBox="1"/>
          <p:nvPr userDrawn="1"/>
        </p:nvSpPr>
        <p:spPr>
          <a:xfrm>
            <a:off x="838199" y="136525"/>
            <a:ext cx="10390549" cy="769441"/>
          </a:xfrm>
          <a:prstGeom prst="rect">
            <a:avLst/>
          </a:prstGeom>
          <a:noFill/>
        </p:spPr>
        <p:txBody>
          <a:bodyPr wrap="square">
            <a:spAutoFit/>
          </a:bodyPr>
          <a:lstStyle/>
          <a:p>
            <a:r>
              <a:rPr lang="en-US" sz="4400" dirty="0">
                <a:solidFill>
                  <a:schemeClr val="bg1">
                    <a:lumMod val="50000"/>
                  </a:schemeClr>
                </a:solidFill>
                <a:latin typeface="Calibri Light (Headings)"/>
              </a:rPr>
              <a:t>Change Shapes Colors</a:t>
            </a:r>
          </a:p>
        </p:txBody>
      </p:sp>
    </p:spTree>
    <p:extLst>
      <p:ext uri="{BB962C8B-B14F-4D97-AF65-F5344CB8AC3E}">
        <p14:creationId xmlns:p14="http://schemas.microsoft.com/office/powerpoint/2010/main" val="739843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dit Shap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520F4BD-C5A8-4F1F-A0D9-19D60284BD9C}"/>
              </a:ext>
            </a:extLst>
          </p:cNvPr>
          <p:cNvSpPr>
            <a:spLocks noGrp="1"/>
          </p:cNvSpPr>
          <p:nvPr>
            <p:ph type="dt" sz="half" idx="10"/>
          </p:nvPr>
        </p:nvSpPr>
        <p:spPr/>
        <p:txBody>
          <a:bodyPr/>
          <a:lstStyle/>
          <a:p>
            <a:fld id="{A1ACEE5C-337C-40CA-959B-6F3EBBDE2995}" type="datetime1">
              <a:rPr lang="en-US" smtClean="0"/>
              <a:t>4/24/2025</a:t>
            </a:fld>
            <a:endParaRPr lang="en-US"/>
          </a:p>
        </p:txBody>
      </p:sp>
      <p:sp>
        <p:nvSpPr>
          <p:cNvPr id="4" name="Footer Placeholder 3">
            <a:extLst>
              <a:ext uri="{FF2B5EF4-FFF2-40B4-BE49-F238E27FC236}">
                <a16:creationId xmlns:a16="http://schemas.microsoft.com/office/drawing/2014/main" id="{6008166A-4A7E-4790-920B-78B04E9C5026}"/>
              </a:ext>
            </a:extLst>
          </p:cNvPr>
          <p:cNvSpPr>
            <a:spLocks noGrp="1"/>
          </p:cNvSpPr>
          <p:nvPr>
            <p:ph type="ftr" sz="quarter" idx="11"/>
          </p:nvPr>
        </p:nvSpPr>
        <p:spPr/>
        <p:txBody>
          <a:bodyPr/>
          <a:lstStyle/>
          <a:p>
            <a:r>
              <a:rPr lang="en-US"/>
              <a:t>Designed by PoweredTemplate</a:t>
            </a:r>
          </a:p>
        </p:txBody>
      </p:sp>
      <p:sp>
        <p:nvSpPr>
          <p:cNvPr id="5" name="Slide Number Placeholder 4">
            <a:extLst>
              <a:ext uri="{FF2B5EF4-FFF2-40B4-BE49-F238E27FC236}">
                <a16:creationId xmlns:a16="http://schemas.microsoft.com/office/drawing/2014/main" id="{37DFCCF7-6B3D-4C2E-8267-011D9046F168}"/>
              </a:ext>
            </a:extLst>
          </p:cNvPr>
          <p:cNvSpPr>
            <a:spLocks noGrp="1"/>
          </p:cNvSpPr>
          <p:nvPr>
            <p:ph type="sldNum" sz="quarter" idx="12"/>
          </p:nvPr>
        </p:nvSpPr>
        <p:spPr/>
        <p:txBody>
          <a:bodyPr/>
          <a:lstStyle/>
          <a:p>
            <a:fld id="{5F294920-2F4F-4D88-AD0A-053AE5A679D0}" type="slidenum">
              <a:rPr lang="en-US" smtClean="0"/>
              <a:t>‹#›</a:t>
            </a:fld>
            <a:endParaRPr lang="en-US"/>
          </a:p>
        </p:txBody>
      </p:sp>
      <p:pic>
        <p:nvPicPr>
          <p:cNvPr id="7" name="Picture 6">
            <a:extLst>
              <a:ext uri="{FF2B5EF4-FFF2-40B4-BE49-F238E27FC236}">
                <a16:creationId xmlns:a16="http://schemas.microsoft.com/office/drawing/2014/main" id="{D40618CB-03AE-4EC1-AA56-38735DB798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3099" y="2855356"/>
            <a:ext cx="2499399" cy="2600325"/>
          </a:xfrm>
          <a:prstGeom prst="rect">
            <a:avLst/>
          </a:prstGeom>
        </p:spPr>
      </p:pic>
      <p:pic>
        <p:nvPicPr>
          <p:cNvPr id="8" name="Picture 7" descr="A close up of a sign&#10;&#10;Description automatically generated">
            <a:extLst>
              <a:ext uri="{FF2B5EF4-FFF2-40B4-BE49-F238E27FC236}">
                <a16:creationId xmlns:a16="http://schemas.microsoft.com/office/drawing/2014/main" id="{C648B40F-D186-4772-A1C2-55774966B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01582" y="2797832"/>
            <a:ext cx="2499399" cy="260032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B0A31E51-6593-4B6F-916A-BBF0646CAF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03701" y="1924972"/>
            <a:ext cx="2499399" cy="4075817"/>
          </a:xfrm>
          <a:prstGeom prst="rect">
            <a:avLst/>
          </a:prstGeom>
        </p:spPr>
      </p:pic>
      <p:sp>
        <p:nvSpPr>
          <p:cNvPr id="10" name="Content Placeholder 2">
            <a:extLst>
              <a:ext uri="{FF2B5EF4-FFF2-40B4-BE49-F238E27FC236}">
                <a16:creationId xmlns:a16="http://schemas.microsoft.com/office/drawing/2014/main" id="{32E9F2D2-EAF0-428B-AA83-2F90E2526315}"/>
              </a:ext>
            </a:extLst>
          </p:cNvPr>
          <p:cNvSpPr txBox="1">
            <a:spLocks/>
          </p:cNvSpPr>
          <p:nvPr userDrawn="1"/>
        </p:nvSpPr>
        <p:spPr>
          <a:xfrm>
            <a:off x="838200" y="2536215"/>
            <a:ext cx="3524251" cy="3674627"/>
          </a:xfrm>
          <a:prstGeom prst="rect">
            <a:avLst/>
          </a:prstGeom>
        </p:spPr>
        <p:txBody>
          <a:bodyPr vert="horz" lIns="91440" tIns="45721" rIns="91440" bIns="4572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6" indent="-457206"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Right click on the object you want to modify.</a:t>
            </a:r>
          </a:p>
          <a:p>
            <a:pPr marL="457206" indent="-457206"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Choose Group -&gt; Ungroup in drop down menu.</a:t>
            </a:r>
          </a:p>
          <a:p>
            <a:pPr marL="457206" indent="-457206"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Click on any objects and shapes to start working with it.</a:t>
            </a:r>
          </a:p>
          <a:p>
            <a:pPr marL="457206" indent="-457206" fontAlgn="base">
              <a:buFont typeface="+mj-lt"/>
              <a:buAutoNum type="arabicPeriod"/>
            </a:pPr>
            <a:r>
              <a:rPr lang="en-US" sz="2000" dirty="0">
                <a:solidFill>
                  <a:schemeClr val="bg1">
                    <a:lumMod val="50000"/>
                  </a:schemeClr>
                </a:solidFill>
                <a:latin typeface="Calibri" panose="020F0502020204030204" pitchFamily="34" charset="0"/>
                <a:cs typeface="Calibri" panose="020F0502020204030204" pitchFamily="34" charset="0"/>
              </a:rPr>
              <a:t>When you finish, select all objects you want to group and choose Group -&gt; Group in the menu.</a:t>
            </a:r>
          </a:p>
        </p:txBody>
      </p:sp>
      <p:sp>
        <p:nvSpPr>
          <p:cNvPr id="13" name="TextBox 12">
            <a:extLst>
              <a:ext uri="{FF2B5EF4-FFF2-40B4-BE49-F238E27FC236}">
                <a16:creationId xmlns:a16="http://schemas.microsoft.com/office/drawing/2014/main" id="{1D558D59-02BD-4D4D-9F02-47EAB9C54D8E}"/>
              </a:ext>
            </a:extLst>
          </p:cNvPr>
          <p:cNvSpPr txBox="1"/>
          <p:nvPr userDrawn="1"/>
        </p:nvSpPr>
        <p:spPr>
          <a:xfrm>
            <a:off x="838202" y="1318161"/>
            <a:ext cx="10515600" cy="646587"/>
          </a:xfrm>
          <a:prstGeom prst="rect">
            <a:avLst/>
          </a:prstGeom>
          <a:noFill/>
        </p:spPr>
        <p:txBody>
          <a:bodyPr wrap="square">
            <a:spAutoFit/>
          </a:bodyPr>
          <a:lstStyle/>
          <a:p>
            <a:pPr marL="0" indent="0" fontAlgn="base">
              <a:buNone/>
            </a:pPr>
            <a:r>
              <a:rPr lang="en-US" sz="1801" dirty="0">
                <a:solidFill>
                  <a:schemeClr val="bg1">
                    <a:lumMod val="50000"/>
                  </a:schemeClr>
                </a:solidFill>
              </a:rPr>
              <a:t>You may edit the shapes in your own: remove, resize, rotate, and copy to a new slide. In case on any questions please visit our </a:t>
            </a:r>
            <a:r>
              <a:rPr lang="en-US" sz="1801" dirty="0">
                <a:solidFill>
                  <a:srgbClr val="0070C0"/>
                </a:solidFill>
                <a:hlinkClick r:id="rId5">
                  <a:extLst>
                    <a:ext uri="{A12FA001-AC4F-418D-AE19-62706E023703}">
                      <ahyp:hlinkClr xmlns:ahyp="http://schemas.microsoft.com/office/drawing/2018/hyperlinkcolor" val="tx"/>
                    </a:ext>
                  </a:extLst>
                </a:hlinkClick>
              </a:rPr>
              <a:t>Help Center</a:t>
            </a:r>
            <a:r>
              <a:rPr lang="en-US" sz="1801" dirty="0">
                <a:solidFill>
                  <a:schemeClr val="bg1">
                    <a:lumMod val="50000"/>
                  </a:schemeClr>
                </a:solidFill>
              </a:rPr>
              <a:t>.</a:t>
            </a:r>
          </a:p>
        </p:txBody>
      </p:sp>
      <p:sp>
        <p:nvSpPr>
          <p:cNvPr id="14" name="TextBox 13">
            <a:extLst>
              <a:ext uri="{FF2B5EF4-FFF2-40B4-BE49-F238E27FC236}">
                <a16:creationId xmlns:a16="http://schemas.microsoft.com/office/drawing/2014/main" id="{C58E6621-792A-478B-9846-879013E51B1A}"/>
              </a:ext>
            </a:extLst>
          </p:cNvPr>
          <p:cNvSpPr txBox="1"/>
          <p:nvPr userDrawn="1"/>
        </p:nvSpPr>
        <p:spPr>
          <a:xfrm>
            <a:off x="838199" y="136525"/>
            <a:ext cx="10390549" cy="769441"/>
          </a:xfrm>
          <a:prstGeom prst="rect">
            <a:avLst/>
          </a:prstGeom>
          <a:noFill/>
        </p:spPr>
        <p:txBody>
          <a:bodyPr wrap="square">
            <a:spAutoFit/>
          </a:bodyPr>
          <a:lstStyle/>
          <a:p>
            <a:r>
              <a:rPr lang="en-US" sz="4400" dirty="0">
                <a:solidFill>
                  <a:schemeClr val="bg1">
                    <a:lumMod val="50000"/>
                  </a:schemeClr>
                </a:solidFill>
                <a:latin typeface="Calibri Light (Headings)"/>
              </a:rPr>
              <a:t>Edit Shapes</a:t>
            </a:r>
          </a:p>
        </p:txBody>
      </p:sp>
    </p:spTree>
    <p:extLst>
      <p:ext uri="{BB962C8B-B14F-4D97-AF65-F5344CB8AC3E}">
        <p14:creationId xmlns:p14="http://schemas.microsoft.com/office/powerpoint/2010/main" val="3941845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ttribu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E864988-2762-4674-A709-41185FF8E4B0}"/>
              </a:ext>
            </a:extLst>
          </p:cNvPr>
          <p:cNvSpPr>
            <a:spLocks noGrp="1"/>
          </p:cNvSpPr>
          <p:nvPr>
            <p:ph type="dt" sz="half" idx="10"/>
          </p:nvPr>
        </p:nvSpPr>
        <p:spPr/>
        <p:txBody>
          <a:bodyPr/>
          <a:lstStyle/>
          <a:p>
            <a:fld id="{A1ACEE5C-337C-40CA-959B-6F3EBBDE2995}" type="datetime1">
              <a:rPr lang="en-US" smtClean="0"/>
              <a:t>4/24/2025</a:t>
            </a:fld>
            <a:endParaRPr lang="en-US"/>
          </a:p>
        </p:txBody>
      </p:sp>
      <p:sp>
        <p:nvSpPr>
          <p:cNvPr id="4" name="Footer Placeholder 3">
            <a:extLst>
              <a:ext uri="{FF2B5EF4-FFF2-40B4-BE49-F238E27FC236}">
                <a16:creationId xmlns:a16="http://schemas.microsoft.com/office/drawing/2014/main" id="{5F8A8273-1633-4B95-91CD-F8BE4A6CE159}"/>
              </a:ext>
            </a:extLst>
          </p:cNvPr>
          <p:cNvSpPr>
            <a:spLocks noGrp="1"/>
          </p:cNvSpPr>
          <p:nvPr>
            <p:ph type="ftr" sz="quarter" idx="11"/>
          </p:nvPr>
        </p:nvSpPr>
        <p:spPr/>
        <p:txBody>
          <a:bodyPr/>
          <a:lstStyle/>
          <a:p>
            <a:r>
              <a:rPr lang="en-US"/>
              <a:t>Designed by PoweredTemplate</a:t>
            </a:r>
          </a:p>
        </p:txBody>
      </p:sp>
      <p:sp>
        <p:nvSpPr>
          <p:cNvPr id="5" name="Slide Number Placeholder 4">
            <a:extLst>
              <a:ext uri="{FF2B5EF4-FFF2-40B4-BE49-F238E27FC236}">
                <a16:creationId xmlns:a16="http://schemas.microsoft.com/office/drawing/2014/main" id="{D7E2CB6A-B9A2-401D-9B93-B2A434A2FD19}"/>
              </a:ext>
            </a:extLst>
          </p:cNvPr>
          <p:cNvSpPr>
            <a:spLocks noGrp="1"/>
          </p:cNvSpPr>
          <p:nvPr>
            <p:ph type="sldNum" sz="quarter" idx="12"/>
          </p:nvPr>
        </p:nvSpPr>
        <p:spPr/>
        <p:txBody>
          <a:bodyPr/>
          <a:lstStyle/>
          <a:p>
            <a:fld id="{5F294920-2F4F-4D88-AD0A-053AE5A679D0}" type="slidenum">
              <a:rPr lang="en-US" smtClean="0"/>
              <a:t>‹#›</a:t>
            </a:fld>
            <a:endParaRPr lang="en-US"/>
          </a:p>
        </p:txBody>
      </p:sp>
      <p:sp>
        <p:nvSpPr>
          <p:cNvPr id="15" name="TextBox 14">
            <a:extLst>
              <a:ext uri="{FF2B5EF4-FFF2-40B4-BE49-F238E27FC236}">
                <a16:creationId xmlns:a16="http://schemas.microsoft.com/office/drawing/2014/main" id="{466E3CD8-A331-492A-B773-93C47232E0EC}"/>
              </a:ext>
            </a:extLst>
          </p:cNvPr>
          <p:cNvSpPr txBox="1"/>
          <p:nvPr userDrawn="1"/>
        </p:nvSpPr>
        <p:spPr>
          <a:xfrm>
            <a:off x="838202" y="1628507"/>
            <a:ext cx="10515600" cy="3602525"/>
          </a:xfrm>
          <a:prstGeom prst="rect">
            <a:avLst/>
          </a:prstGeom>
          <a:noFill/>
        </p:spPr>
        <p:txBody>
          <a:bodyPr wrap="square">
            <a:spAutoFit/>
          </a:bodyPr>
          <a:lstStyle/>
          <a:p>
            <a:pPr marL="285753" indent="-285753" fontAlgn="base">
              <a:buFont typeface="Arial" panose="020B0604020202020204" pitchFamily="34" charset="0"/>
              <a:buChar char="•"/>
            </a:pPr>
            <a:r>
              <a:rPr lang="en-US" sz="1801" dirty="0">
                <a:solidFill>
                  <a:schemeClr val="bg1">
                    <a:lumMod val="50000"/>
                  </a:schemeClr>
                </a:solidFill>
              </a:rPr>
              <a:t>Creating content takes a lot of time and effort, but all we need from you is only an attribution link. </a:t>
            </a:r>
          </a:p>
          <a:p>
            <a:pPr marL="285753" indent="-285753" fontAlgn="base">
              <a:buFont typeface="Arial" panose="020B0604020202020204" pitchFamily="34" charset="0"/>
              <a:buChar char="•"/>
            </a:pPr>
            <a:endParaRPr lang="en-US" sz="1801" dirty="0">
              <a:solidFill>
                <a:schemeClr val="bg1">
                  <a:lumMod val="50000"/>
                </a:schemeClr>
              </a:solidFill>
            </a:endParaRPr>
          </a:p>
          <a:p>
            <a:pPr marL="285753" indent="-285753" fontAlgn="base">
              <a:buFont typeface="Arial" panose="020B0604020202020204" pitchFamily="34" charset="0"/>
              <a:buChar char="•"/>
            </a:pPr>
            <a:r>
              <a:rPr lang="en-US" sz="1801" dirty="0">
                <a:solidFill>
                  <a:schemeClr val="bg1">
                    <a:lumMod val="50000"/>
                  </a:schemeClr>
                </a:solidFill>
              </a:rPr>
              <a:t>In order to use the content or a part of it, you must attribute it to PoweredTemplate.com, so we will be able to continue creating new free graphic resources every day.</a:t>
            </a:r>
          </a:p>
          <a:p>
            <a:pPr marL="285753" indent="-285753" fontAlgn="base">
              <a:buFont typeface="Arial" panose="020B0604020202020204" pitchFamily="34" charset="0"/>
              <a:buChar char="•"/>
            </a:pPr>
            <a:endParaRPr lang="en-US" sz="1801" dirty="0">
              <a:solidFill>
                <a:schemeClr val="bg1">
                  <a:lumMod val="50000"/>
                </a:schemeClr>
              </a:solidFill>
            </a:endParaRPr>
          </a:p>
          <a:p>
            <a:pPr marL="285753" indent="-285753" fontAlgn="base">
              <a:buFont typeface="Arial" panose="020B0604020202020204" pitchFamily="34" charset="0"/>
              <a:buChar char="•"/>
            </a:pPr>
            <a:r>
              <a:rPr lang="en-US" sz="1801" dirty="0">
                <a:solidFill>
                  <a:schemeClr val="bg1">
                    <a:lumMod val="50000"/>
                  </a:schemeClr>
                </a:solidFill>
              </a:rPr>
              <a:t>Insert the attribution line in the credits section of your presentation. If it’s not possible, place it wherever it's visible on a web page, close to where you’re using the resource. </a:t>
            </a:r>
          </a:p>
          <a:p>
            <a:pPr marL="285753" indent="-285753" fontAlgn="base">
              <a:buFont typeface="Arial" panose="020B0604020202020204" pitchFamily="34" charset="0"/>
              <a:buChar char="•"/>
            </a:pPr>
            <a:endParaRPr lang="en-US" sz="1801" dirty="0">
              <a:solidFill>
                <a:schemeClr val="bg1">
                  <a:lumMod val="50000"/>
                </a:schemeClr>
              </a:solidFill>
            </a:endParaRPr>
          </a:p>
          <a:p>
            <a:pPr marL="285753" indent="-285753" fontAlgn="base">
              <a:buFont typeface="Arial" panose="020B0604020202020204" pitchFamily="34" charset="0"/>
              <a:buChar char="•"/>
            </a:pPr>
            <a:r>
              <a:rPr lang="en-US" sz="1801" b="1" dirty="0">
                <a:solidFill>
                  <a:schemeClr val="bg1">
                    <a:lumMod val="50000"/>
                  </a:schemeClr>
                </a:solidFill>
              </a:rPr>
              <a:t>For example: </a:t>
            </a:r>
            <a:r>
              <a:rPr lang="en-US" sz="1801" dirty="0">
                <a:solidFill>
                  <a:schemeClr val="bg1">
                    <a:lumMod val="50000"/>
                  </a:schemeClr>
                </a:solidFill>
              </a:rPr>
              <a:t>This presentation has been designed using resources from </a:t>
            </a:r>
            <a:r>
              <a:rPr lang="en-US" sz="1801" u="sng" dirty="0">
                <a:solidFill>
                  <a:srgbClr val="0070C0"/>
                </a:solidFill>
                <a:hlinkClick r:id="rId2">
                  <a:extLst>
                    <a:ext uri="{A12FA001-AC4F-418D-AE19-62706E023703}">
                      <ahyp:hlinkClr xmlns:ahyp="http://schemas.microsoft.com/office/drawing/2018/hyperlinkcolor" val="tx"/>
                    </a:ext>
                  </a:extLst>
                </a:hlinkClick>
              </a:rPr>
              <a:t>PoweredTemplate.com</a:t>
            </a:r>
            <a:endParaRPr lang="en-US" sz="1801" u="sng" dirty="0">
              <a:solidFill>
                <a:srgbClr val="0070C0"/>
              </a:solidFill>
            </a:endParaRPr>
          </a:p>
          <a:p>
            <a:pPr marL="285753" indent="-285753" fontAlgn="base">
              <a:buFont typeface="Arial" panose="020B0604020202020204" pitchFamily="34" charset="0"/>
              <a:buChar char="•"/>
            </a:pPr>
            <a:endParaRPr lang="en-US" sz="1801" dirty="0">
              <a:solidFill>
                <a:schemeClr val="bg1">
                  <a:lumMod val="50000"/>
                </a:schemeClr>
              </a:solidFill>
            </a:endParaRPr>
          </a:p>
          <a:p>
            <a:pPr marL="285753" indent="-285753" fontAlgn="base">
              <a:buFont typeface="Arial" panose="020B0604020202020204" pitchFamily="34" charset="0"/>
              <a:buChar char="•"/>
            </a:pPr>
            <a:r>
              <a:rPr lang="en-US" sz="1801" b="1" dirty="0">
                <a:solidFill>
                  <a:schemeClr val="bg1">
                    <a:lumMod val="50000"/>
                  </a:schemeClr>
                </a:solidFill>
              </a:rPr>
              <a:t>Don’t want to credit the author?</a:t>
            </a:r>
            <a:r>
              <a:rPr lang="en-US" sz="1801" dirty="0">
                <a:solidFill>
                  <a:schemeClr val="bg1">
                    <a:lumMod val="50000"/>
                  </a:schemeClr>
                </a:solidFill>
              </a:rPr>
              <a:t> </a:t>
            </a:r>
            <a:r>
              <a:rPr lang="en-US" sz="1801" dirty="0">
                <a:solidFill>
                  <a:srgbClr val="0070C0"/>
                </a:solidFill>
                <a:hlinkClick r:id="rId3">
                  <a:extLst>
                    <a:ext uri="{A12FA001-AC4F-418D-AE19-62706E023703}">
                      <ahyp:hlinkClr xmlns:ahyp="http://schemas.microsoft.com/office/drawing/2018/hyperlinkcolor" val="tx"/>
                    </a:ext>
                  </a:extLst>
                </a:hlinkClick>
              </a:rPr>
              <a:t>Go Premium </a:t>
            </a:r>
            <a:r>
              <a:rPr lang="en-US" sz="1801" dirty="0">
                <a:solidFill>
                  <a:schemeClr val="bg1">
                    <a:lumMod val="50000"/>
                  </a:schemeClr>
                </a:solidFill>
              </a:rPr>
              <a:t>and use over 75,000 templates with no attribution!</a:t>
            </a:r>
          </a:p>
          <a:p>
            <a:pPr marL="0" indent="0" fontAlgn="base">
              <a:buNone/>
            </a:pPr>
            <a:endParaRPr lang="en-US" sz="1801" b="1" dirty="0">
              <a:solidFill>
                <a:schemeClr val="bg1">
                  <a:lumMod val="50000"/>
                </a:schemeClr>
              </a:solidFill>
            </a:endParaRPr>
          </a:p>
          <a:p>
            <a:pPr marL="0" indent="0">
              <a:buNone/>
            </a:pPr>
            <a:r>
              <a:rPr lang="en-US" sz="1200" dirty="0">
                <a:solidFill>
                  <a:schemeClr val="bg1">
                    <a:lumMod val="50000"/>
                  </a:schemeClr>
                </a:solidFill>
              </a:rPr>
              <a:t>* This only applies if you downloaded this content as an unsubscribed (free) user.</a:t>
            </a:r>
          </a:p>
        </p:txBody>
      </p:sp>
      <p:sp>
        <p:nvSpPr>
          <p:cNvPr id="16" name="TextBox 15">
            <a:extLst>
              <a:ext uri="{FF2B5EF4-FFF2-40B4-BE49-F238E27FC236}">
                <a16:creationId xmlns:a16="http://schemas.microsoft.com/office/drawing/2014/main" id="{0590A1C1-F3B1-4521-800D-109B7D7220D9}"/>
              </a:ext>
            </a:extLst>
          </p:cNvPr>
          <p:cNvSpPr txBox="1"/>
          <p:nvPr userDrawn="1"/>
        </p:nvSpPr>
        <p:spPr>
          <a:xfrm>
            <a:off x="838199" y="136525"/>
            <a:ext cx="10390549" cy="769441"/>
          </a:xfrm>
          <a:prstGeom prst="rect">
            <a:avLst/>
          </a:prstGeom>
          <a:noFill/>
        </p:spPr>
        <p:txBody>
          <a:bodyPr wrap="square">
            <a:spAutoFit/>
          </a:bodyPr>
          <a:lstStyle/>
          <a:p>
            <a:r>
              <a:rPr lang="en-US" sz="4400" dirty="0">
                <a:solidFill>
                  <a:schemeClr val="bg1">
                    <a:lumMod val="50000"/>
                  </a:schemeClr>
                </a:solidFill>
                <a:latin typeface="Calibri Light (Headings)"/>
              </a:rPr>
              <a:t>Remember, you must attribute!*</a:t>
            </a:r>
          </a:p>
        </p:txBody>
      </p:sp>
    </p:spTree>
    <p:extLst>
      <p:ext uri="{BB962C8B-B14F-4D97-AF65-F5344CB8AC3E}">
        <p14:creationId xmlns:p14="http://schemas.microsoft.com/office/powerpoint/2010/main" val="1886835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976FF2-0518-4A26-9A3D-98B973AAD35B}"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D1DDD0-C76F-4ECC-842A-EC74FD118C0B}" type="slidenum">
              <a:rPr lang="en-US" smtClean="0"/>
              <a:t>‹#›</a:t>
            </a:fld>
            <a:endParaRPr lang="en-US"/>
          </a:p>
        </p:txBody>
      </p:sp>
    </p:spTree>
    <p:extLst>
      <p:ext uri="{BB962C8B-B14F-4D97-AF65-F5344CB8AC3E}">
        <p14:creationId xmlns:p14="http://schemas.microsoft.com/office/powerpoint/2010/main" val="2819713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ACEE5C-337C-40CA-959B-6F3EBBDE2995}" type="datetime1">
              <a:rPr lang="en-US" smtClean="0"/>
              <a:t>4/24/2025</a:t>
            </a:fld>
            <a:endParaRPr lang="en-US"/>
          </a:p>
        </p:txBody>
      </p:sp>
      <p:sp>
        <p:nvSpPr>
          <p:cNvPr id="5" name="Footer Placeholder 4"/>
          <p:cNvSpPr>
            <a:spLocks noGrp="1"/>
          </p:cNvSpPr>
          <p:nvPr>
            <p:ph type="ftr" sz="quarter" idx="11"/>
          </p:nvPr>
        </p:nvSpPr>
        <p:spPr/>
        <p:txBody>
          <a:bodyPr/>
          <a:lstStyle/>
          <a:p>
            <a:r>
              <a:rPr lang="en-US"/>
              <a:t>Designed by PoweredTemplate</a:t>
            </a:r>
          </a:p>
        </p:txBody>
      </p:sp>
      <p:sp>
        <p:nvSpPr>
          <p:cNvPr id="6" name="Slide Number Placeholder 5"/>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3167252502"/>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CEE5C-337C-40CA-959B-6F3EBBDE2995}" type="datetime1">
              <a:rPr lang="en-US" smtClean="0"/>
              <a:t>4/24/2025</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284642147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ACEE5C-337C-40CA-959B-6F3EBBDE2995}" type="datetime1">
              <a:rPr lang="en-US" smtClean="0"/>
              <a:t>4/24/2025</a:t>
            </a:fld>
            <a:endParaRPr lang="en-US"/>
          </a:p>
        </p:txBody>
      </p:sp>
      <p:sp>
        <p:nvSpPr>
          <p:cNvPr id="8" name="Footer Placeholder 7"/>
          <p:cNvSpPr>
            <a:spLocks noGrp="1"/>
          </p:cNvSpPr>
          <p:nvPr>
            <p:ph type="ftr" sz="quarter" idx="11"/>
          </p:nvPr>
        </p:nvSpPr>
        <p:spPr/>
        <p:txBody>
          <a:bodyPr/>
          <a:lstStyle/>
          <a:p>
            <a:r>
              <a:rPr lang="en-US"/>
              <a:t>Designed by PoweredTemplate</a:t>
            </a:r>
          </a:p>
        </p:txBody>
      </p:sp>
      <p:sp>
        <p:nvSpPr>
          <p:cNvPr id="9" name="Slide Number Placeholder 8"/>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26152423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ACEE5C-337C-40CA-959B-6F3EBBDE2995}" type="datetime1">
              <a:rPr lang="en-US" smtClean="0"/>
              <a:t>4/24/2025</a:t>
            </a:fld>
            <a:endParaRPr lang="en-US"/>
          </a:p>
        </p:txBody>
      </p:sp>
      <p:sp>
        <p:nvSpPr>
          <p:cNvPr id="4" name="Footer Placeholder 3"/>
          <p:cNvSpPr>
            <a:spLocks noGrp="1"/>
          </p:cNvSpPr>
          <p:nvPr>
            <p:ph type="ftr" sz="quarter" idx="11"/>
          </p:nvPr>
        </p:nvSpPr>
        <p:spPr/>
        <p:txBody>
          <a:bodyPr/>
          <a:lstStyle/>
          <a:p>
            <a:r>
              <a:rPr lang="en-US"/>
              <a:t>Designed by PoweredTemplate</a:t>
            </a:r>
          </a:p>
        </p:txBody>
      </p:sp>
      <p:sp>
        <p:nvSpPr>
          <p:cNvPr id="5" name="Slide Number Placeholder 4"/>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1528381216"/>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CEE5C-337C-40CA-959B-6F3EBBDE2995}" type="datetime1">
              <a:rPr lang="en-US" smtClean="0"/>
              <a:t>4/24/2025</a:t>
            </a:fld>
            <a:endParaRPr lang="en-US"/>
          </a:p>
        </p:txBody>
      </p:sp>
      <p:sp>
        <p:nvSpPr>
          <p:cNvPr id="3" name="Footer Placeholder 2"/>
          <p:cNvSpPr>
            <a:spLocks noGrp="1"/>
          </p:cNvSpPr>
          <p:nvPr>
            <p:ph type="ftr" sz="quarter" idx="11"/>
          </p:nvPr>
        </p:nvSpPr>
        <p:spPr/>
        <p:txBody>
          <a:bodyPr/>
          <a:lstStyle/>
          <a:p>
            <a:r>
              <a:rPr lang="en-US"/>
              <a:t>Designed by PoweredTemplate</a:t>
            </a:r>
          </a:p>
        </p:txBody>
      </p:sp>
      <p:sp>
        <p:nvSpPr>
          <p:cNvPr id="4" name="Slide Number Placeholder 3"/>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3692589803"/>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CEE5C-337C-40CA-959B-6F3EBBDE2995}" type="datetime1">
              <a:rPr lang="en-US" smtClean="0"/>
              <a:t>4/24/2025</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1471969331"/>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ACEE5C-337C-40CA-959B-6F3EBBDE2995}" type="datetime1">
              <a:rPr lang="en-US" smtClean="0"/>
              <a:t>4/24/2025</a:t>
            </a:fld>
            <a:endParaRPr lang="en-US"/>
          </a:p>
        </p:txBody>
      </p:sp>
      <p:sp>
        <p:nvSpPr>
          <p:cNvPr id="6" name="Footer Placeholder 5"/>
          <p:cNvSpPr>
            <a:spLocks noGrp="1"/>
          </p:cNvSpPr>
          <p:nvPr>
            <p:ph type="ftr" sz="quarter" idx="11"/>
          </p:nvPr>
        </p:nvSpPr>
        <p:spPr/>
        <p:txBody>
          <a:bodyPr/>
          <a:lstStyle/>
          <a:p>
            <a:r>
              <a:rPr lang="en-US"/>
              <a:t>Designed by PoweredTemplate</a:t>
            </a:r>
          </a:p>
        </p:txBody>
      </p:sp>
      <p:sp>
        <p:nvSpPr>
          <p:cNvPr id="7" name="Slide Number Placeholder 6"/>
          <p:cNvSpPr>
            <a:spLocks noGrp="1"/>
          </p:cNvSpPr>
          <p:nvPr>
            <p:ph type="sldNum" sz="quarter" idx="12"/>
          </p:nvPr>
        </p:nvSpPr>
        <p:spPr/>
        <p:txBody>
          <a:bodyPr/>
          <a:lstStyle/>
          <a:p>
            <a:fld id="{5F294920-2F4F-4D88-AD0A-053AE5A679D0}" type="slidenum">
              <a:rPr lang="en-US" smtClean="0"/>
              <a:t>‹#›</a:t>
            </a:fld>
            <a:endParaRPr lang="en-US"/>
          </a:p>
        </p:txBody>
      </p:sp>
    </p:spTree>
    <p:extLst>
      <p:ext uri="{BB962C8B-B14F-4D97-AF65-F5344CB8AC3E}">
        <p14:creationId xmlns:p14="http://schemas.microsoft.com/office/powerpoint/2010/main" val="2794441842"/>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ACEE5C-337C-40CA-959B-6F3EBBDE2995}" type="datetime1">
              <a:rPr lang="en-US" smtClean="0"/>
              <a:t>4/24/2025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Designed by PoweredTemplate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94920-2F4F-4D88-AD0A-053AE5A679D0}" type="slidenum">
              <a:rPr lang="en-US" smtClean="0"/>
              <a:t>‹#›</a:t>
            </a:fld>
            <a:endParaRPr lang="en-US"/>
          </a:p>
        </p:txBody>
      </p:sp>
    </p:spTree>
    <p:extLst>
      <p:ext uri="{BB962C8B-B14F-4D97-AF65-F5344CB8AC3E}">
        <p14:creationId xmlns:p14="http://schemas.microsoft.com/office/powerpoint/2010/main" val="6911261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61" r:id="rId15"/>
    <p:sldLayoutId id="2147483662" r:id="rId16"/>
    <p:sldLayoutId id="2147483664" r:id="rId17"/>
    <p:sldLayoutId id="2147483663" r:id="rId1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C72C9D3-E3CC-D332-1E0C-8143E76FDFDC}"/>
              </a:ext>
            </a:extLst>
          </p:cNvPr>
          <p:cNvSpPr/>
          <p:nvPr/>
        </p:nvSpPr>
        <p:spPr>
          <a:xfrm>
            <a:off x="706007" y="3961633"/>
            <a:ext cx="5741150" cy="3519193"/>
          </a:xfrm>
          <a:custGeom>
            <a:avLst/>
            <a:gdLst>
              <a:gd name="connsiteX0" fmla="*/ 4432154 w 5741150"/>
              <a:gd name="connsiteY0" fmla="*/ 0 h 3519193"/>
              <a:gd name="connsiteX1" fmla="*/ 5164228 w 5741150"/>
              <a:gd name="connsiteY1" fmla="*/ 732074 h 3519193"/>
              <a:gd name="connsiteX2" fmla="*/ 5106698 w 5741150"/>
              <a:gd name="connsiteY2" fmla="*/ 1017030 h 3519193"/>
              <a:gd name="connsiteX3" fmla="*/ 5048491 w 5741150"/>
              <a:gd name="connsiteY3" fmla="*/ 1124269 h 3519193"/>
              <a:gd name="connsiteX4" fmla="*/ 5071199 w 5741150"/>
              <a:gd name="connsiteY4" fmla="*/ 1151792 h 3519193"/>
              <a:gd name="connsiteX5" fmla="*/ 5154704 w 5741150"/>
              <a:gd name="connsiteY5" fmla="*/ 1425168 h 3519193"/>
              <a:gd name="connsiteX6" fmla="*/ 5071199 w 5741150"/>
              <a:gd name="connsiteY6" fmla="*/ 1698545 h 3519193"/>
              <a:gd name="connsiteX7" fmla="*/ 5033177 w 5741150"/>
              <a:gd name="connsiteY7" fmla="*/ 1744628 h 3519193"/>
              <a:gd name="connsiteX8" fmla="*/ 5077708 w 5741150"/>
              <a:gd name="connsiteY8" fmla="*/ 1758451 h 3519193"/>
              <a:gd name="connsiteX9" fmla="*/ 5524826 w 5741150"/>
              <a:gd name="connsiteY9" fmla="*/ 2432995 h 3519193"/>
              <a:gd name="connsiteX10" fmla="*/ 5399799 w 5741150"/>
              <a:gd name="connsiteY10" fmla="*/ 2842305 h 3519193"/>
              <a:gd name="connsiteX11" fmla="*/ 5333842 w 5741150"/>
              <a:gd name="connsiteY11" fmla="*/ 2922245 h 3519193"/>
              <a:gd name="connsiteX12" fmla="*/ 5346730 w 5741150"/>
              <a:gd name="connsiteY12" fmla="*/ 2929240 h 3519193"/>
              <a:gd name="connsiteX13" fmla="*/ 5732791 w 5741150"/>
              <a:gd name="connsiteY13" fmla="*/ 3475506 h 3519193"/>
              <a:gd name="connsiteX14" fmla="*/ 5741150 w 5741150"/>
              <a:gd name="connsiteY14" fmla="*/ 3519193 h 3519193"/>
              <a:gd name="connsiteX15" fmla="*/ 0 w 5741150"/>
              <a:gd name="connsiteY15" fmla="*/ 3519193 h 3519193"/>
              <a:gd name="connsiteX16" fmla="*/ 24621 w 5741150"/>
              <a:gd name="connsiteY16" fmla="*/ 3473832 h 3519193"/>
              <a:gd name="connsiteX17" fmla="*/ 430066 w 5741150"/>
              <a:gd name="connsiteY17" fmla="*/ 3258259 h 3519193"/>
              <a:gd name="connsiteX18" fmla="*/ 528606 w 5741150"/>
              <a:gd name="connsiteY18" fmla="*/ 3268193 h 3519193"/>
              <a:gd name="connsiteX19" fmla="*/ 591404 w 5741150"/>
              <a:gd name="connsiteY19" fmla="*/ 3287686 h 3519193"/>
              <a:gd name="connsiteX20" fmla="*/ 594926 w 5741150"/>
              <a:gd name="connsiteY20" fmla="*/ 3272404 h 3519193"/>
              <a:gd name="connsiteX21" fmla="*/ 871572 w 5741150"/>
              <a:gd name="connsiteY21" fmla="*/ 2967277 h 3519193"/>
              <a:gd name="connsiteX22" fmla="*/ 952373 w 5741150"/>
              <a:gd name="connsiteY22" fmla="*/ 2942196 h 3519193"/>
              <a:gd name="connsiteX23" fmla="*/ 928949 w 5741150"/>
              <a:gd name="connsiteY23" fmla="*/ 2866736 h 3519193"/>
              <a:gd name="connsiteX24" fmla="*/ 919015 w 5741150"/>
              <a:gd name="connsiteY24" fmla="*/ 2768195 h 3519193"/>
              <a:gd name="connsiteX25" fmla="*/ 1062225 w 5741150"/>
              <a:gd name="connsiteY25" fmla="*/ 2422455 h 3519193"/>
              <a:gd name="connsiteX26" fmla="*/ 1094935 w 5741150"/>
              <a:gd name="connsiteY26" fmla="*/ 2395467 h 3519193"/>
              <a:gd name="connsiteX27" fmla="*/ 1082384 w 5741150"/>
              <a:gd name="connsiteY27" fmla="*/ 2329866 h 3519193"/>
              <a:gd name="connsiteX28" fmla="*/ 1076502 w 5741150"/>
              <a:gd name="connsiteY28" fmla="*/ 2236626 h 3519193"/>
              <a:gd name="connsiteX29" fmla="*/ 1399267 w 5741150"/>
              <a:gd name="connsiteY29" fmla="*/ 1629579 h 3519193"/>
              <a:gd name="connsiteX30" fmla="*/ 1480512 w 5741150"/>
              <a:gd name="connsiteY30" fmla="*/ 1585481 h 3519193"/>
              <a:gd name="connsiteX31" fmla="*/ 1473218 w 5741150"/>
              <a:gd name="connsiteY31" fmla="*/ 1513126 h 3519193"/>
              <a:gd name="connsiteX32" fmla="*/ 1962168 w 5741150"/>
              <a:gd name="connsiteY32" fmla="*/ 1024176 h 3519193"/>
              <a:gd name="connsiteX33" fmla="*/ 2152490 w 5741150"/>
              <a:gd name="connsiteY33" fmla="*/ 1062600 h 3519193"/>
              <a:gd name="connsiteX34" fmla="*/ 2227489 w 5741150"/>
              <a:gd name="connsiteY34" fmla="*/ 1103309 h 3519193"/>
              <a:gd name="connsiteX35" fmla="*/ 2274956 w 5741150"/>
              <a:gd name="connsiteY35" fmla="*/ 1015858 h 3519193"/>
              <a:gd name="connsiteX36" fmla="*/ 2882003 w 5741150"/>
              <a:gd name="connsiteY36" fmla="*/ 693093 h 3519193"/>
              <a:gd name="connsiteX37" fmla="*/ 3166959 w 5741150"/>
              <a:gd name="connsiteY37" fmla="*/ 750623 h 3519193"/>
              <a:gd name="connsiteX38" fmla="*/ 3240563 w 5741150"/>
              <a:gd name="connsiteY38" fmla="*/ 790574 h 3519193"/>
              <a:gd name="connsiteX39" fmla="*/ 3290771 w 5741150"/>
              <a:gd name="connsiteY39" fmla="*/ 749149 h 3519193"/>
              <a:gd name="connsiteX40" fmla="*/ 3700080 w 5741150"/>
              <a:gd name="connsiteY40" fmla="*/ 624122 h 3519193"/>
              <a:gd name="connsiteX41" fmla="*/ 3710894 w 5741150"/>
              <a:gd name="connsiteY41" fmla="*/ 624804 h 3519193"/>
              <a:gd name="connsiteX42" fmla="*/ 3714953 w 5741150"/>
              <a:gd name="connsiteY42" fmla="*/ 584536 h 3519193"/>
              <a:gd name="connsiteX43" fmla="*/ 4432154 w 5741150"/>
              <a:gd name="connsiteY43" fmla="*/ 0 h 351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41150" h="3519193">
                <a:moveTo>
                  <a:pt x="4432154" y="0"/>
                </a:moveTo>
                <a:cubicBezTo>
                  <a:pt x="4836467" y="0"/>
                  <a:pt x="5164228" y="327761"/>
                  <a:pt x="5164228" y="732074"/>
                </a:cubicBezTo>
                <a:cubicBezTo>
                  <a:pt x="5164228" y="833152"/>
                  <a:pt x="5143743" y="929446"/>
                  <a:pt x="5106698" y="1017030"/>
                </a:cubicBezTo>
                <a:lnTo>
                  <a:pt x="5048491" y="1124269"/>
                </a:lnTo>
                <a:lnTo>
                  <a:pt x="5071199" y="1151792"/>
                </a:lnTo>
                <a:cubicBezTo>
                  <a:pt x="5123920" y="1229828"/>
                  <a:pt x="5154704" y="1323903"/>
                  <a:pt x="5154704" y="1425168"/>
                </a:cubicBezTo>
                <a:cubicBezTo>
                  <a:pt x="5154704" y="1526433"/>
                  <a:pt x="5123920" y="1620508"/>
                  <a:pt x="5071199" y="1698545"/>
                </a:cubicBezTo>
                <a:lnTo>
                  <a:pt x="5033177" y="1744628"/>
                </a:lnTo>
                <a:lnTo>
                  <a:pt x="5077708" y="1758451"/>
                </a:lnTo>
                <a:cubicBezTo>
                  <a:pt x="5340461" y="1869586"/>
                  <a:pt x="5524826" y="2129761"/>
                  <a:pt x="5524826" y="2432995"/>
                </a:cubicBezTo>
                <a:cubicBezTo>
                  <a:pt x="5524826" y="2584613"/>
                  <a:pt x="5478735" y="2725465"/>
                  <a:pt x="5399799" y="2842305"/>
                </a:cubicBezTo>
                <a:lnTo>
                  <a:pt x="5333842" y="2922245"/>
                </a:lnTo>
                <a:lnTo>
                  <a:pt x="5346730" y="2929240"/>
                </a:lnTo>
                <a:cubicBezTo>
                  <a:pt x="5534855" y="3056335"/>
                  <a:pt x="5674651" y="3249533"/>
                  <a:pt x="5732791" y="3475506"/>
                </a:cubicBezTo>
                <a:lnTo>
                  <a:pt x="5741150" y="3519193"/>
                </a:lnTo>
                <a:lnTo>
                  <a:pt x="0" y="3519193"/>
                </a:lnTo>
                <a:lnTo>
                  <a:pt x="24621" y="3473832"/>
                </a:lnTo>
                <a:cubicBezTo>
                  <a:pt x="112489" y="3343771"/>
                  <a:pt x="261291" y="3258259"/>
                  <a:pt x="430066" y="3258259"/>
                </a:cubicBezTo>
                <a:cubicBezTo>
                  <a:pt x="463821" y="3258259"/>
                  <a:pt x="496777" y="3261680"/>
                  <a:pt x="528606" y="3268193"/>
                </a:cubicBezTo>
                <a:lnTo>
                  <a:pt x="591404" y="3287686"/>
                </a:lnTo>
                <a:lnTo>
                  <a:pt x="594926" y="3272404"/>
                </a:lnTo>
                <a:cubicBezTo>
                  <a:pt x="637785" y="3134610"/>
                  <a:pt x="739954" y="3022947"/>
                  <a:pt x="871572" y="2967277"/>
                </a:cubicBezTo>
                <a:lnTo>
                  <a:pt x="952373" y="2942196"/>
                </a:lnTo>
                <a:lnTo>
                  <a:pt x="928949" y="2866736"/>
                </a:lnTo>
                <a:cubicBezTo>
                  <a:pt x="922435" y="2834906"/>
                  <a:pt x="919015" y="2801950"/>
                  <a:pt x="919015" y="2768195"/>
                </a:cubicBezTo>
                <a:cubicBezTo>
                  <a:pt x="919015" y="2633175"/>
                  <a:pt x="973742" y="2510938"/>
                  <a:pt x="1062225" y="2422455"/>
                </a:cubicBezTo>
                <a:lnTo>
                  <a:pt x="1094935" y="2395467"/>
                </a:lnTo>
                <a:lnTo>
                  <a:pt x="1082384" y="2329866"/>
                </a:lnTo>
                <a:cubicBezTo>
                  <a:pt x="1078502" y="2299333"/>
                  <a:pt x="1076502" y="2268213"/>
                  <a:pt x="1076502" y="2236626"/>
                </a:cubicBezTo>
                <a:cubicBezTo>
                  <a:pt x="1076502" y="1983931"/>
                  <a:pt x="1204534" y="1761138"/>
                  <a:pt x="1399267" y="1629579"/>
                </a:cubicBezTo>
                <a:lnTo>
                  <a:pt x="1480512" y="1585481"/>
                </a:lnTo>
                <a:lnTo>
                  <a:pt x="1473218" y="1513126"/>
                </a:lnTo>
                <a:cubicBezTo>
                  <a:pt x="1473218" y="1243086"/>
                  <a:pt x="1692128" y="1024176"/>
                  <a:pt x="1962168" y="1024176"/>
                </a:cubicBezTo>
                <a:cubicBezTo>
                  <a:pt x="2029678" y="1024176"/>
                  <a:pt x="2093992" y="1037858"/>
                  <a:pt x="2152490" y="1062600"/>
                </a:cubicBezTo>
                <a:lnTo>
                  <a:pt x="2227489" y="1103309"/>
                </a:lnTo>
                <a:lnTo>
                  <a:pt x="2274956" y="1015858"/>
                </a:lnTo>
                <a:cubicBezTo>
                  <a:pt x="2406515" y="821125"/>
                  <a:pt x="2629308" y="693093"/>
                  <a:pt x="2882003" y="693093"/>
                </a:cubicBezTo>
                <a:cubicBezTo>
                  <a:pt x="2983082" y="693093"/>
                  <a:pt x="3079375" y="713578"/>
                  <a:pt x="3166959" y="750623"/>
                </a:cubicBezTo>
                <a:lnTo>
                  <a:pt x="3240563" y="790574"/>
                </a:lnTo>
                <a:lnTo>
                  <a:pt x="3290771" y="749149"/>
                </a:lnTo>
                <a:cubicBezTo>
                  <a:pt x="3407611" y="670213"/>
                  <a:pt x="3548463" y="624122"/>
                  <a:pt x="3700080" y="624122"/>
                </a:cubicBezTo>
                <a:lnTo>
                  <a:pt x="3710894" y="624804"/>
                </a:lnTo>
                <a:lnTo>
                  <a:pt x="3714953" y="584536"/>
                </a:lnTo>
                <a:cubicBezTo>
                  <a:pt x="3783217" y="250942"/>
                  <a:pt x="4078380" y="0"/>
                  <a:pt x="4432154" y="0"/>
                </a:cubicBezTo>
                <a:close/>
              </a:path>
            </a:pathLst>
          </a:custGeom>
          <a:gradFill flip="none" rotWithShape="1">
            <a:gsLst>
              <a:gs pos="0">
                <a:schemeClr val="tx2"/>
              </a:gs>
              <a:gs pos="93000">
                <a:srgbClr val="508398"/>
              </a:gs>
              <a:gs pos="64000">
                <a:schemeClr val="bg2"/>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ooter Placeholder 2">
            <a:extLst>
              <a:ext uri="{FF2B5EF4-FFF2-40B4-BE49-F238E27FC236}">
                <a16:creationId xmlns:a16="http://schemas.microsoft.com/office/drawing/2014/main" id="{921406F9-1337-133D-B143-F7D5E1FF0EFF}"/>
              </a:ext>
            </a:extLst>
          </p:cNvPr>
          <p:cNvSpPr>
            <a:spLocks noGrp="1"/>
          </p:cNvSpPr>
          <p:nvPr>
            <p:ph type="ftr" sz="quarter" idx="11"/>
          </p:nvPr>
        </p:nvSpPr>
        <p:spPr>
          <a:xfrm>
            <a:off x="7865706" y="4998866"/>
            <a:ext cx="4114800" cy="365125"/>
          </a:xfrm>
        </p:spPr>
        <p:txBody>
          <a:bodyPr/>
          <a:lstStyle/>
          <a:p>
            <a:endParaRPr lang="en-US" sz="1800" dirty="0">
              <a:solidFill>
                <a:srgbClr val="EFA634"/>
              </a:solidFill>
              <a:effectLst>
                <a:outerShdw blurRad="38100" dist="38100" dir="2700000" algn="tl">
                  <a:srgbClr val="000000">
                    <a:alpha val="43137"/>
                  </a:srgbClr>
                </a:outerShdw>
              </a:effectLst>
            </a:endParaRPr>
          </a:p>
        </p:txBody>
      </p:sp>
      <p:grpSp>
        <p:nvGrpSpPr>
          <p:cNvPr id="51" name="Group 50">
            <a:extLst>
              <a:ext uri="{FF2B5EF4-FFF2-40B4-BE49-F238E27FC236}">
                <a16:creationId xmlns:a16="http://schemas.microsoft.com/office/drawing/2014/main" id="{2CD08930-7DE6-2A00-31A8-BC96CFE8434B}"/>
              </a:ext>
            </a:extLst>
          </p:cNvPr>
          <p:cNvGrpSpPr/>
          <p:nvPr/>
        </p:nvGrpSpPr>
        <p:grpSpPr>
          <a:xfrm>
            <a:off x="3470319" y="371088"/>
            <a:ext cx="4042362" cy="7078988"/>
            <a:chOff x="3839323" y="371088"/>
            <a:chExt cx="4042362" cy="7078988"/>
          </a:xfrm>
        </p:grpSpPr>
        <p:grpSp>
          <p:nvGrpSpPr>
            <p:cNvPr id="9" name="Group 8">
              <a:extLst>
                <a:ext uri="{FF2B5EF4-FFF2-40B4-BE49-F238E27FC236}">
                  <a16:creationId xmlns:a16="http://schemas.microsoft.com/office/drawing/2014/main" id="{0067DF62-2601-7718-5BD3-B5C0244FE714}"/>
                </a:ext>
              </a:extLst>
            </p:cNvPr>
            <p:cNvGrpSpPr/>
            <p:nvPr/>
          </p:nvGrpSpPr>
          <p:grpSpPr>
            <a:xfrm rot="1800000">
              <a:off x="4188113" y="4505906"/>
              <a:ext cx="576094" cy="417392"/>
              <a:chOff x="4188113" y="4509243"/>
              <a:chExt cx="576094" cy="417392"/>
            </a:xfrm>
          </p:grpSpPr>
          <p:sp>
            <p:nvSpPr>
              <p:cNvPr id="10" name="Isosceles Triangle 9">
                <a:extLst>
                  <a:ext uri="{FF2B5EF4-FFF2-40B4-BE49-F238E27FC236}">
                    <a16:creationId xmlns:a16="http://schemas.microsoft.com/office/drawing/2014/main" id="{A6D2D3C8-256B-FB26-0AFE-35B3685CC8A8}"/>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2D429-30F2-96F7-287A-F80CF0CC80D1}"/>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5CB0BD-8C1E-722A-4A5C-8FE27CCB07BF}"/>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C8DD2A-9E03-1E96-7E76-AECE673FD9C1}"/>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B343470-7C04-29DF-A310-FC6128BB79B2}"/>
                </a:ext>
              </a:extLst>
            </p:cNvPr>
            <p:cNvGrpSpPr/>
            <p:nvPr/>
          </p:nvGrpSpPr>
          <p:grpSpPr>
            <a:xfrm rot="1800000">
              <a:off x="5576564" y="5308035"/>
              <a:ext cx="576094" cy="417392"/>
              <a:chOff x="4188113" y="4509243"/>
              <a:chExt cx="576094" cy="417392"/>
            </a:xfrm>
          </p:grpSpPr>
          <p:sp>
            <p:nvSpPr>
              <p:cNvPr id="21" name="Isosceles Triangle 20">
                <a:extLst>
                  <a:ext uri="{FF2B5EF4-FFF2-40B4-BE49-F238E27FC236}">
                    <a16:creationId xmlns:a16="http://schemas.microsoft.com/office/drawing/2014/main" id="{48723F30-C5EA-6098-9DCE-DE3CC3D07EE2}"/>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8E0DC7-E975-B363-6D21-96816DF8BA08}"/>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A6DD89-9B42-87B4-7A6F-4BA6C9FEDE5A}"/>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F8E56-75D1-A424-9CE0-F07EB3EF3A1E}"/>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D5208B27-22D0-7B45-F55D-98A8D37E4A5A}"/>
                </a:ext>
              </a:extLst>
            </p:cNvPr>
            <p:cNvSpPr/>
            <p:nvPr/>
          </p:nvSpPr>
          <p:spPr>
            <a:xfrm rot="1800000">
              <a:off x="5476762" y="618247"/>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3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3"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AEA2B913-B102-1E8B-4FE3-E78D4134BD86}"/>
                </a:ext>
              </a:extLst>
            </p:cNvPr>
            <p:cNvSpPr/>
            <p:nvPr/>
          </p:nvSpPr>
          <p:spPr>
            <a:xfrm rot="1800000">
              <a:off x="6806651" y="1386059"/>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2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2"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0643BF05-6689-5FD2-5C73-92577032777D}"/>
                </a:ext>
              </a:extLst>
            </p:cNvPr>
            <p:cNvSpPr/>
            <p:nvPr/>
          </p:nvSpPr>
          <p:spPr>
            <a:xfrm rot="1800000">
              <a:off x="3839323" y="476825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CA03D4-6173-B1E1-5E15-0DC249A083E0}"/>
                </a:ext>
              </a:extLst>
            </p:cNvPr>
            <p:cNvSpPr/>
            <p:nvPr/>
          </p:nvSpPr>
          <p:spPr>
            <a:xfrm rot="1800000">
              <a:off x="5233011" y="557462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6EDB9E-A064-CC54-FDD4-CF19E79B8CB8}"/>
                </a:ext>
              </a:extLst>
            </p:cNvPr>
            <p:cNvSpPr/>
            <p:nvPr/>
          </p:nvSpPr>
          <p:spPr>
            <a:xfrm rot="1800000">
              <a:off x="4513241" y="4890075"/>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56B866-9B32-41ED-37F8-B37C55267914}"/>
                </a:ext>
              </a:extLst>
            </p:cNvPr>
            <p:cNvSpPr/>
            <p:nvPr/>
          </p:nvSpPr>
          <p:spPr>
            <a:xfrm rot="1800000">
              <a:off x="4901261" y="5109494"/>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5087440-5197-126F-E523-0FA9F11FC2E9}"/>
                </a:ext>
              </a:extLst>
            </p:cNvPr>
            <p:cNvGrpSpPr/>
            <p:nvPr/>
          </p:nvGrpSpPr>
          <p:grpSpPr>
            <a:xfrm rot="1800000">
              <a:off x="4869391" y="4836973"/>
              <a:ext cx="285930" cy="171788"/>
              <a:chOff x="4188113" y="4743738"/>
              <a:chExt cx="576094" cy="182897"/>
            </a:xfrm>
          </p:grpSpPr>
          <p:sp>
            <p:nvSpPr>
              <p:cNvPr id="30" name="Isosceles Triangle 29">
                <a:extLst>
                  <a:ext uri="{FF2B5EF4-FFF2-40B4-BE49-F238E27FC236}">
                    <a16:creationId xmlns:a16="http://schemas.microsoft.com/office/drawing/2014/main" id="{3C3E77BF-ACCB-A442-7852-9E593840182F}"/>
                  </a:ext>
                </a:extLst>
              </p:cNvPr>
              <p:cNvSpPr/>
              <p:nvPr/>
            </p:nvSpPr>
            <p:spPr>
              <a:xfrm>
                <a:off x="4188113" y="4817016"/>
                <a:ext cx="576094" cy="109619"/>
              </a:xfrm>
              <a:prstGeom prst="triangle">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D5F80-21A7-076C-CDAA-5A134B6F63CD}"/>
                  </a:ext>
                </a:extLst>
              </p:cNvPr>
              <p:cNvSpPr/>
              <p:nvPr/>
            </p:nvSpPr>
            <p:spPr>
              <a:xfrm>
                <a:off x="4349714" y="4743738"/>
                <a:ext cx="252892" cy="128087"/>
              </a:xfrm>
              <a:prstGeom prst="rect">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0F4094B-B9E4-D5D2-7B36-870891649478}"/>
                </a:ext>
              </a:extLst>
            </p:cNvPr>
            <p:cNvGrpSpPr/>
            <p:nvPr/>
          </p:nvGrpSpPr>
          <p:grpSpPr>
            <a:xfrm rot="1800000">
              <a:off x="5257042" y="5056522"/>
              <a:ext cx="285930" cy="171788"/>
              <a:chOff x="4188113" y="4743738"/>
              <a:chExt cx="576094" cy="182897"/>
            </a:xfrm>
          </p:grpSpPr>
          <p:sp>
            <p:nvSpPr>
              <p:cNvPr id="33" name="Isosceles Triangle 32">
                <a:extLst>
                  <a:ext uri="{FF2B5EF4-FFF2-40B4-BE49-F238E27FC236}">
                    <a16:creationId xmlns:a16="http://schemas.microsoft.com/office/drawing/2014/main" id="{2E4002DC-C36C-0127-8756-D819936F2C8A}"/>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5D6353-11D0-5996-795C-915340D47E79}"/>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E9E8D592-D0F6-6BF6-6A0E-F4911C77587F}"/>
                </a:ext>
              </a:extLst>
            </p:cNvPr>
            <p:cNvCxnSpPr>
              <a:cxnSpLocks/>
            </p:cNvCxnSpPr>
            <p:nvPr/>
          </p:nvCxnSpPr>
          <p:spPr>
            <a:xfrm>
              <a:off x="6024401" y="1630797"/>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C98DA1-309F-15C0-C12F-3E91D3A9929D}"/>
                </a:ext>
              </a:extLst>
            </p:cNvPr>
            <p:cNvCxnSpPr>
              <a:cxnSpLocks/>
            </p:cNvCxnSpPr>
            <p:nvPr/>
          </p:nvCxnSpPr>
          <p:spPr>
            <a:xfrm>
              <a:off x="7387011" y="2442402"/>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A537C9-09F5-719A-52A6-4ADB86CA331A}"/>
                </a:ext>
              </a:extLst>
            </p:cNvPr>
            <p:cNvCxnSpPr>
              <a:cxnSpLocks/>
            </p:cNvCxnSpPr>
            <p:nvPr/>
          </p:nvCxnSpPr>
          <p:spPr>
            <a:xfrm>
              <a:off x="6574634" y="3834593"/>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22C15F-B067-4FDD-63E4-4199E1F5902E}"/>
                </a:ext>
              </a:extLst>
            </p:cNvPr>
            <p:cNvCxnSpPr>
              <a:cxnSpLocks/>
            </p:cNvCxnSpPr>
            <p:nvPr/>
          </p:nvCxnSpPr>
          <p:spPr>
            <a:xfrm>
              <a:off x="6526126" y="3916466"/>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0F347-8942-C1A3-AF6D-EE82343B2E04}"/>
                </a:ext>
              </a:extLst>
            </p:cNvPr>
            <p:cNvCxnSpPr>
              <a:cxnSpLocks/>
            </p:cNvCxnSpPr>
            <p:nvPr/>
          </p:nvCxnSpPr>
          <p:spPr>
            <a:xfrm>
              <a:off x="5205628" y="3050177"/>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B662F3-0AFF-7708-0528-BD4E8DC50FA1}"/>
                </a:ext>
              </a:extLst>
            </p:cNvPr>
            <p:cNvCxnSpPr>
              <a:cxnSpLocks/>
            </p:cNvCxnSpPr>
            <p:nvPr/>
          </p:nvCxnSpPr>
          <p:spPr>
            <a:xfrm>
              <a:off x="5157120" y="3132050"/>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F96BD0D-F438-6ACD-72A7-7E597929FA4D}"/>
                </a:ext>
              </a:extLst>
            </p:cNvPr>
            <p:cNvSpPr/>
            <p:nvPr/>
          </p:nvSpPr>
          <p:spPr>
            <a:xfrm rot="1800000">
              <a:off x="5087598" y="371088"/>
              <a:ext cx="2794087" cy="4888000"/>
            </a:xfrm>
            <a:custGeom>
              <a:avLst/>
              <a:gdLst>
                <a:gd name="connsiteX0" fmla="*/ 1942559 w 3885118"/>
                <a:gd name="connsiteY0" fmla="*/ 0 h 6796660"/>
                <a:gd name="connsiteX1" fmla="*/ 2759329 w 3885118"/>
                <a:gd name="connsiteY1" fmla="*/ 1480400 h 6796660"/>
                <a:gd name="connsiteX2" fmla="*/ 2758418 w 3885118"/>
                <a:gd name="connsiteY2" fmla="*/ 1513100 h 6796660"/>
                <a:gd name="connsiteX3" fmla="*/ 2758418 w 3885118"/>
                <a:gd name="connsiteY3" fmla="*/ 5151928 h 6796660"/>
                <a:gd name="connsiteX4" fmla="*/ 2864075 w 3885118"/>
                <a:gd name="connsiteY4" fmla="*/ 5197300 h 6796660"/>
                <a:gd name="connsiteX5" fmla="*/ 3885113 w 3885118"/>
                <a:gd name="connsiteY5" fmla="*/ 6795667 h 6796660"/>
                <a:gd name="connsiteX6" fmla="*/ 2429288 w 3885118"/>
                <a:gd name="connsiteY6" fmla="*/ 6792353 h 6796660"/>
                <a:gd name="connsiteX7" fmla="*/ 1545089 w 3885118"/>
                <a:gd name="connsiteY7" fmla="*/ 6792353 h 6796660"/>
                <a:gd name="connsiteX8" fmla="*/ 8 w 3885118"/>
                <a:gd name="connsiteY8" fmla="*/ 6796660 h 6796660"/>
                <a:gd name="connsiteX9" fmla="*/ 1020201 w 3885118"/>
                <a:gd name="connsiteY9" fmla="*/ 5197723 h 6796660"/>
                <a:gd name="connsiteX10" fmla="*/ 1126700 w 3885118"/>
                <a:gd name="connsiteY10" fmla="*/ 5151931 h 6796660"/>
                <a:gd name="connsiteX11" fmla="*/ 1126700 w 3885118"/>
                <a:gd name="connsiteY11" fmla="*/ 1513099 h 6796660"/>
                <a:gd name="connsiteX12" fmla="*/ 1125789 w 3885118"/>
                <a:gd name="connsiteY12" fmla="*/ 1480400 h 6796660"/>
                <a:gd name="connsiteX13" fmla="*/ 1942559 w 3885118"/>
                <a:gd name="connsiteY13" fmla="*/ 0 h 679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5118" h="6796660">
                  <a:moveTo>
                    <a:pt x="1942559" y="0"/>
                  </a:moveTo>
                  <a:cubicBezTo>
                    <a:pt x="2393649" y="0"/>
                    <a:pt x="2759329" y="662798"/>
                    <a:pt x="2759329" y="1480400"/>
                  </a:cubicBezTo>
                  <a:lnTo>
                    <a:pt x="2758418" y="1513100"/>
                  </a:lnTo>
                  <a:lnTo>
                    <a:pt x="2758418" y="5151928"/>
                  </a:lnTo>
                  <a:lnTo>
                    <a:pt x="2864075" y="5197300"/>
                  </a:lnTo>
                  <a:cubicBezTo>
                    <a:pt x="3494482" y="5513942"/>
                    <a:pt x="3886862" y="6128187"/>
                    <a:pt x="3885113" y="6795667"/>
                  </a:cubicBezTo>
                  <a:lnTo>
                    <a:pt x="2429288" y="6792353"/>
                  </a:lnTo>
                  <a:lnTo>
                    <a:pt x="1545089" y="6792353"/>
                  </a:lnTo>
                  <a:lnTo>
                    <a:pt x="8" y="6796660"/>
                  </a:lnTo>
                  <a:cubicBezTo>
                    <a:pt x="-2134" y="6129144"/>
                    <a:pt x="389927" y="5514672"/>
                    <a:pt x="1020201" y="5197723"/>
                  </a:cubicBezTo>
                  <a:lnTo>
                    <a:pt x="1126700" y="5151931"/>
                  </a:lnTo>
                  <a:lnTo>
                    <a:pt x="1126700" y="1513099"/>
                  </a:lnTo>
                  <a:lnTo>
                    <a:pt x="1125789" y="1480400"/>
                  </a:lnTo>
                  <a:cubicBezTo>
                    <a:pt x="1125789" y="662798"/>
                    <a:pt x="1491469" y="0"/>
                    <a:pt x="1942559" y="0"/>
                  </a:cubicBezTo>
                  <a:close/>
                </a:path>
              </a:pathLst>
            </a:custGeom>
            <a:solidFill>
              <a:schemeClr val="bg1"/>
            </a:solidFill>
            <a:ln>
              <a:noFill/>
            </a:ln>
            <a:effectLst>
              <a:outerShdw blurRad="7493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2BE5393-E250-AEFB-9A24-62B317B0660E}"/>
                </a:ext>
              </a:extLst>
            </p:cNvPr>
            <p:cNvSpPr/>
            <p:nvPr/>
          </p:nvSpPr>
          <p:spPr>
            <a:xfrm rot="1800000">
              <a:off x="5943748" y="1121566"/>
              <a:ext cx="673619" cy="4050352"/>
            </a:xfrm>
            <a:custGeom>
              <a:avLst/>
              <a:gdLst>
                <a:gd name="connsiteX0" fmla="*/ 468327 w 936653"/>
                <a:gd name="connsiteY0" fmla="*/ 0 h 5631928"/>
                <a:gd name="connsiteX1" fmla="*/ 925728 w 936653"/>
                <a:gd name="connsiteY1" fmla="*/ 714326 h 5631928"/>
                <a:gd name="connsiteX2" fmla="*/ 932480 w 936653"/>
                <a:gd name="connsiteY2" fmla="*/ 842683 h 5631928"/>
                <a:gd name="connsiteX3" fmla="*/ 936653 w 936653"/>
                <a:gd name="connsiteY3" fmla="*/ 842683 h 5631928"/>
                <a:gd name="connsiteX4" fmla="*/ 936653 w 936653"/>
                <a:gd name="connsiteY4" fmla="*/ 5631928 h 5631928"/>
                <a:gd name="connsiteX5" fmla="*/ 0 w 936653"/>
                <a:gd name="connsiteY5" fmla="*/ 5631928 h 5631928"/>
                <a:gd name="connsiteX6" fmla="*/ 0 w 936653"/>
                <a:gd name="connsiteY6" fmla="*/ 842683 h 5631928"/>
                <a:gd name="connsiteX7" fmla="*/ 4174 w 936653"/>
                <a:gd name="connsiteY7" fmla="*/ 842683 h 5631928"/>
                <a:gd name="connsiteX8" fmla="*/ 10926 w 936653"/>
                <a:gd name="connsiteY8" fmla="*/ 714326 h 5631928"/>
                <a:gd name="connsiteX9" fmla="*/ 468327 w 936653"/>
                <a:gd name="connsiteY9"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653" h="5631928">
                  <a:moveTo>
                    <a:pt x="468327" y="0"/>
                  </a:moveTo>
                  <a:cubicBezTo>
                    <a:pt x="693949" y="0"/>
                    <a:pt x="882192" y="306661"/>
                    <a:pt x="925728" y="714326"/>
                  </a:cubicBezTo>
                  <a:lnTo>
                    <a:pt x="932480" y="842683"/>
                  </a:lnTo>
                  <a:lnTo>
                    <a:pt x="936653" y="842683"/>
                  </a:lnTo>
                  <a:lnTo>
                    <a:pt x="936653" y="5631928"/>
                  </a:lnTo>
                  <a:lnTo>
                    <a:pt x="0" y="5631928"/>
                  </a:lnTo>
                  <a:lnTo>
                    <a:pt x="0" y="842683"/>
                  </a:lnTo>
                  <a:lnTo>
                    <a:pt x="4174" y="842683"/>
                  </a:lnTo>
                  <a:lnTo>
                    <a:pt x="10926" y="714326"/>
                  </a:lnTo>
                  <a:cubicBezTo>
                    <a:pt x="54462" y="306661"/>
                    <a:pt x="242705" y="0"/>
                    <a:pt x="468327" y="0"/>
                  </a:cubicBezTo>
                  <a:close/>
                </a:path>
              </a:pathLst>
            </a:custGeom>
            <a:solidFill>
              <a:schemeClr val="bg1"/>
            </a:solidFill>
            <a:ln>
              <a:noFill/>
            </a:ln>
            <a:effectLst>
              <a:outerShdw blurRad="457200" dist="304800" dir="78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cxnSp>
        <p:nvCxnSpPr>
          <p:cNvPr id="5" name="Straight Connector 4">
            <a:extLst>
              <a:ext uri="{FF2B5EF4-FFF2-40B4-BE49-F238E27FC236}">
                <a16:creationId xmlns:a16="http://schemas.microsoft.com/office/drawing/2014/main" id="{3EABF6E0-13EF-20BD-AF8E-8D98ACA30F69}"/>
              </a:ext>
            </a:extLst>
          </p:cNvPr>
          <p:cNvCxnSpPr>
            <a:cxnSpLocks/>
          </p:cNvCxnSpPr>
          <p:nvPr/>
        </p:nvCxnSpPr>
        <p:spPr>
          <a:xfrm>
            <a:off x="4881826" y="4269159"/>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7959A4A0-5D56-3682-61E2-5495CDCDA411}"/>
              </a:ext>
            </a:extLst>
          </p:cNvPr>
          <p:cNvSpPr txBox="1"/>
          <p:nvPr/>
        </p:nvSpPr>
        <p:spPr>
          <a:xfrm>
            <a:off x="313348" y="98529"/>
            <a:ext cx="11784563" cy="584775"/>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3200" b="1" dirty="0">
                <a:solidFill>
                  <a:schemeClr val="tx1">
                    <a:lumMod val="95000"/>
                    <a:lumOff val="5000"/>
                  </a:schemeClr>
                </a:solidFill>
                <a:effectLst>
                  <a:outerShdw blurRad="38100" dist="38100" dir="2700000" algn="tl">
                    <a:srgbClr val="000000">
                      <a:alpha val="43137"/>
                    </a:srgbClr>
                  </a:outerShdw>
                </a:effectLst>
              </a:rPr>
              <a:t>CMOS SENSORS</a:t>
            </a:r>
          </a:p>
        </p:txBody>
      </p:sp>
      <p:sp>
        <p:nvSpPr>
          <p:cNvPr id="82" name="Rectangle: Rounded Corners 81">
            <a:extLst>
              <a:ext uri="{FF2B5EF4-FFF2-40B4-BE49-F238E27FC236}">
                <a16:creationId xmlns:a16="http://schemas.microsoft.com/office/drawing/2014/main" id="{30683FCC-2899-3DF0-4B10-6FB8580D2464}"/>
              </a:ext>
            </a:extLst>
          </p:cNvPr>
          <p:cNvSpPr/>
          <p:nvPr/>
        </p:nvSpPr>
        <p:spPr>
          <a:xfrm>
            <a:off x="8615419" y="4911094"/>
            <a:ext cx="2567572" cy="802129"/>
          </a:xfrm>
          <a:prstGeom prst="roundRect">
            <a:avLst/>
          </a:prstGeom>
          <a:solidFill>
            <a:schemeClr val="tx1">
              <a:lumMod val="75000"/>
              <a:lumOff val="25000"/>
            </a:schemeClr>
          </a:solidFill>
          <a:ln>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60000"/>
                    <a:lumOff val="40000"/>
                  </a:schemeClr>
                </a:solidFill>
                <a:effectLst>
                  <a:outerShdw blurRad="38100" dist="38100" dir="2700000" algn="tl">
                    <a:srgbClr val="000000">
                      <a:alpha val="43137"/>
                    </a:srgbClr>
                  </a:outerShdw>
                </a:effectLst>
              </a:rPr>
              <a:t>QUESTIONS </a:t>
            </a:r>
          </a:p>
        </p:txBody>
      </p:sp>
      <p:sp>
        <p:nvSpPr>
          <p:cNvPr id="83" name="Rectangle: Rounded Corners 82">
            <a:extLst>
              <a:ext uri="{FF2B5EF4-FFF2-40B4-BE49-F238E27FC236}">
                <a16:creationId xmlns:a16="http://schemas.microsoft.com/office/drawing/2014/main" id="{E4D05B6B-69F4-112F-D6D4-B99C9032B7E7}"/>
              </a:ext>
            </a:extLst>
          </p:cNvPr>
          <p:cNvSpPr/>
          <p:nvPr/>
        </p:nvSpPr>
        <p:spPr>
          <a:xfrm>
            <a:off x="8382218" y="777602"/>
            <a:ext cx="3520990" cy="1387939"/>
          </a:xfrm>
          <a:prstGeom prst="roundRect">
            <a:avLst/>
          </a:prstGeom>
          <a:solidFill>
            <a:schemeClr val="tx1">
              <a:lumMod val="75000"/>
              <a:lumOff val="25000"/>
            </a:schemeClr>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accent4">
                    <a:lumMod val="60000"/>
                    <a:lumOff val="40000"/>
                  </a:schemeClr>
                </a:solidFill>
                <a:effectLst>
                  <a:outerShdw blurRad="38100" dist="38100" dir="2700000" algn="tl">
                    <a:srgbClr val="000000">
                      <a:alpha val="43137"/>
                    </a:srgbClr>
                  </a:outerShdw>
                </a:effectLst>
              </a:rPr>
              <a:t>PIXELS:</a:t>
            </a:r>
          </a:p>
          <a:p>
            <a:pPr marL="457200" indent="-457200">
              <a:buFont typeface="+mj-lt"/>
              <a:buAutoNum type="arabicPeriod"/>
            </a:pPr>
            <a:r>
              <a:rPr lang="en-US" sz="2000" b="1" dirty="0">
                <a:solidFill>
                  <a:schemeClr val="accent4">
                    <a:lumMod val="60000"/>
                    <a:lumOff val="40000"/>
                  </a:schemeClr>
                </a:solidFill>
                <a:effectLst>
                  <a:outerShdw blurRad="38100" dist="38100" dir="2700000" algn="tl">
                    <a:srgbClr val="000000">
                      <a:alpha val="43137"/>
                    </a:srgbClr>
                  </a:outerShdw>
                </a:effectLst>
              </a:rPr>
              <a:t>WHAT ARE THEY</a:t>
            </a:r>
          </a:p>
          <a:p>
            <a:pPr marL="457200" indent="-457200">
              <a:buFont typeface="+mj-lt"/>
              <a:buAutoNum type="arabicPeriod"/>
            </a:pPr>
            <a:r>
              <a:rPr lang="en-US" sz="2000" b="1" dirty="0">
                <a:solidFill>
                  <a:schemeClr val="accent4">
                    <a:lumMod val="60000"/>
                    <a:lumOff val="40000"/>
                  </a:schemeClr>
                </a:solidFill>
                <a:effectLst>
                  <a:outerShdw blurRad="38100" dist="38100" dir="2700000" algn="tl">
                    <a:srgbClr val="000000">
                      <a:alpha val="43137"/>
                    </a:srgbClr>
                  </a:outerShdw>
                </a:effectLst>
              </a:rPr>
              <a:t>3T PIXEL</a:t>
            </a:r>
          </a:p>
          <a:p>
            <a:pPr marL="457200" indent="-457200">
              <a:buFont typeface="+mj-lt"/>
              <a:buAutoNum type="arabicPeriod"/>
            </a:pPr>
            <a:r>
              <a:rPr lang="en-US" sz="2000" b="1" dirty="0">
                <a:solidFill>
                  <a:schemeClr val="accent4">
                    <a:lumMod val="60000"/>
                    <a:lumOff val="40000"/>
                  </a:schemeClr>
                </a:solidFill>
                <a:effectLst>
                  <a:outerShdw blurRad="38100" dist="38100" dir="2700000" algn="tl">
                    <a:srgbClr val="000000">
                      <a:alpha val="43137"/>
                    </a:srgbClr>
                  </a:outerShdw>
                </a:effectLst>
              </a:rPr>
              <a:t>4T PIXEL</a:t>
            </a:r>
          </a:p>
        </p:txBody>
      </p:sp>
      <p:sp>
        <p:nvSpPr>
          <p:cNvPr id="84" name="Rectangle: Rounded Corners 83">
            <a:extLst>
              <a:ext uri="{FF2B5EF4-FFF2-40B4-BE49-F238E27FC236}">
                <a16:creationId xmlns:a16="http://schemas.microsoft.com/office/drawing/2014/main" id="{6E39E0C7-D1C4-14FA-9E7A-AC08B253F906}"/>
              </a:ext>
            </a:extLst>
          </p:cNvPr>
          <p:cNvSpPr/>
          <p:nvPr/>
        </p:nvSpPr>
        <p:spPr>
          <a:xfrm>
            <a:off x="250769" y="3529877"/>
            <a:ext cx="3339983" cy="625480"/>
          </a:xfrm>
          <a:prstGeom prst="roundRect">
            <a:avLst/>
          </a:prstGeom>
          <a:solidFill>
            <a:schemeClr val="bg2">
              <a:lumMod val="25000"/>
            </a:schemeClr>
          </a:solidFill>
          <a:ln>
            <a:solidFill>
              <a:schemeClr val="tx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lumMod val="60000"/>
                    <a:lumOff val="40000"/>
                  </a:schemeClr>
                </a:solidFill>
                <a:effectLst>
                  <a:outerShdw blurRad="38100" dist="38100" dir="2700000" algn="tl">
                    <a:srgbClr val="000000">
                      <a:alpha val="43137"/>
                    </a:srgbClr>
                  </a:outerShdw>
                </a:effectLst>
              </a:rPr>
              <a:t>HOW THE WORK ?</a:t>
            </a:r>
          </a:p>
        </p:txBody>
      </p:sp>
      <p:sp>
        <p:nvSpPr>
          <p:cNvPr id="85" name="Rectangle: Rounded Corners 84">
            <a:extLst>
              <a:ext uri="{FF2B5EF4-FFF2-40B4-BE49-F238E27FC236}">
                <a16:creationId xmlns:a16="http://schemas.microsoft.com/office/drawing/2014/main" id="{458A6BB1-72A2-D33A-1160-E0C604286E20}"/>
              </a:ext>
            </a:extLst>
          </p:cNvPr>
          <p:cNvSpPr/>
          <p:nvPr/>
        </p:nvSpPr>
        <p:spPr>
          <a:xfrm>
            <a:off x="692460" y="728471"/>
            <a:ext cx="2716161" cy="1081906"/>
          </a:xfrm>
          <a:prstGeom prst="roundRect">
            <a:avLst/>
          </a:prstGeom>
          <a:solidFill>
            <a:schemeClr val="bg2">
              <a:lumMod val="25000"/>
            </a:schemeClr>
          </a:solidFill>
          <a:ln>
            <a:solidFill>
              <a:schemeClr val="tx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lumMod val="60000"/>
                    <a:lumOff val="40000"/>
                  </a:schemeClr>
                </a:solidFill>
                <a:effectLst>
                  <a:outerShdw blurRad="38100" dist="38100" dir="2700000" algn="tl">
                    <a:srgbClr val="000000">
                      <a:alpha val="43137"/>
                    </a:srgbClr>
                  </a:outerShdw>
                </a:effectLst>
              </a:rPr>
              <a:t>WHAT ARE THEY AND WHERE WE USE THEM ?</a:t>
            </a:r>
          </a:p>
        </p:txBody>
      </p:sp>
    </p:spTree>
    <p:extLst>
      <p:ext uri="{BB962C8B-B14F-4D97-AF65-F5344CB8AC3E}">
        <p14:creationId xmlns:p14="http://schemas.microsoft.com/office/powerpoint/2010/main" val="5199501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2" grpId="0" animBg="1"/>
      <p:bldP spid="83" grpId="0" animBg="1"/>
      <p:bldP spid="84" grpId="0" animBg="1"/>
      <p:bldP spid="8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C72C9D3-E3CC-D332-1E0C-8143E76FDFDC}"/>
              </a:ext>
            </a:extLst>
          </p:cNvPr>
          <p:cNvSpPr/>
          <p:nvPr/>
        </p:nvSpPr>
        <p:spPr>
          <a:xfrm>
            <a:off x="-2654426" y="4596753"/>
            <a:ext cx="5741150" cy="3519193"/>
          </a:xfrm>
          <a:custGeom>
            <a:avLst/>
            <a:gdLst>
              <a:gd name="connsiteX0" fmla="*/ 4432154 w 5741150"/>
              <a:gd name="connsiteY0" fmla="*/ 0 h 3519193"/>
              <a:gd name="connsiteX1" fmla="*/ 5164228 w 5741150"/>
              <a:gd name="connsiteY1" fmla="*/ 732074 h 3519193"/>
              <a:gd name="connsiteX2" fmla="*/ 5106698 w 5741150"/>
              <a:gd name="connsiteY2" fmla="*/ 1017030 h 3519193"/>
              <a:gd name="connsiteX3" fmla="*/ 5048491 w 5741150"/>
              <a:gd name="connsiteY3" fmla="*/ 1124269 h 3519193"/>
              <a:gd name="connsiteX4" fmla="*/ 5071199 w 5741150"/>
              <a:gd name="connsiteY4" fmla="*/ 1151792 h 3519193"/>
              <a:gd name="connsiteX5" fmla="*/ 5154704 w 5741150"/>
              <a:gd name="connsiteY5" fmla="*/ 1425168 h 3519193"/>
              <a:gd name="connsiteX6" fmla="*/ 5071199 w 5741150"/>
              <a:gd name="connsiteY6" fmla="*/ 1698545 h 3519193"/>
              <a:gd name="connsiteX7" fmla="*/ 5033177 w 5741150"/>
              <a:gd name="connsiteY7" fmla="*/ 1744628 h 3519193"/>
              <a:gd name="connsiteX8" fmla="*/ 5077708 w 5741150"/>
              <a:gd name="connsiteY8" fmla="*/ 1758451 h 3519193"/>
              <a:gd name="connsiteX9" fmla="*/ 5524826 w 5741150"/>
              <a:gd name="connsiteY9" fmla="*/ 2432995 h 3519193"/>
              <a:gd name="connsiteX10" fmla="*/ 5399799 w 5741150"/>
              <a:gd name="connsiteY10" fmla="*/ 2842305 h 3519193"/>
              <a:gd name="connsiteX11" fmla="*/ 5333842 w 5741150"/>
              <a:gd name="connsiteY11" fmla="*/ 2922245 h 3519193"/>
              <a:gd name="connsiteX12" fmla="*/ 5346730 w 5741150"/>
              <a:gd name="connsiteY12" fmla="*/ 2929240 h 3519193"/>
              <a:gd name="connsiteX13" fmla="*/ 5732791 w 5741150"/>
              <a:gd name="connsiteY13" fmla="*/ 3475506 h 3519193"/>
              <a:gd name="connsiteX14" fmla="*/ 5741150 w 5741150"/>
              <a:gd name="connsiteY14" fmla="*/ 3519193 h 3519193"/>
              <a:gd name="connsiteX15" fmla="*/ 0 w 5741150"/>
              <a:gd name="connsiteY15" fmla="*/ 3519193 h 3519193"/>
              <a:gd name="connsiteX16" fmla="*/ 24621 w 5741150"/>
              <a:gd name="connsiteY16" fmla="*/ 3473832 h 3519193"/>
              <a:gd name="connsiteX17" fmla="*/ 430066 w 5741150"/>
              <a:gd name="connsiteY17" fmla="*/ 3258259 h 3519193"/>
              <a:gd name="connsiteX18" fmla="*/ 528606 w 5741150"/>
              <a:gd name="connsiteY18" fmla="*/ 3268193 h 3519193"/>
              <a:gd name="connsiteX19" fmla="*/ 591404 w 5741150"/>
              <a:gd name="connsiteY19" fmla="*/ 3287686 h 3519193"/>
              <a:gd name="connsiteX20" fmla="*/ 594926 w 5741150"/>
              <a:gd name="connsiteY20" fmla="*/ 3272404 h 3519193"/>
              <a:gd name="connsiteX21" fmla="*/ 871572 w 5741150"/>
              <a:gd name="connsiteY21" fmla="*/ 2967277 h 3519193"/>
              <a:gd name="connsiteX22" fmla="*/ 952373 w 5741150"/>
              <a:gd name="connsiteY22" fmla="*/ 2942196 h 3519193"/>
              <a:gd name="connsiteX23" fmla="*/ 928949 w 5741150"/>
              <a:gd name="connsiteY23" fmla="*/ 2866736 h 3519193"/>
              <a:gd name="connsiteX24" fmla="*/ 919015 w 5741150"/>
              <a:gd name="connsiteY24" fmla="*/ 2768195 h 3519193"/>
              <a:gd name="connsiteX25" fmla="*/ 1062225 w 5741150"/>
              <a:gd name="connsiteY25" fmla="*/ 2422455 h 3519193"/>
              <a:gd name="connsiteX26" fmla="*/ 1094935 w 5741150"/>
              <a:gd name="connsiteY26" fmla="*/ 2395467 h 3519193"/>
              <a:gd name="connsiteX27" fmla="*/ 1082384 w 5741150"/>
              <a:gd name="connsiteY27" fmla="*/ 2329866 h 3519193"/>
              <a:gd name="connsiteX28" fmla="*/ 1076502 w 5741150"/>
              <a:gd name="connsiteY28" fmla="*/ 2236626 h 3519193"/>
              <a:gd name="connsiteX29" fmla="*/ 1399267 w 5741150"/>
              <a:gd name="connsiteY29" fmla="*/ 1629579 h 3519193"/>
              <a:gd name="connsiteX30" fmla="*/ 1480512 w 5741150"/>
              <a:gd name="connsiteY30" fmla="*/ 1585481 h 3519193"/>
              <a:gd name="connsiteX31" fmla="*/ 1473218 w 5741150"/>
              <a:gd name="connsiteY31" fmla="*/ 1513126 h 3519193"/>
              <a:gd name="connsiteX32" fmla="*/ 1962168 w 5741150"/>
              <a:gd name="connsiteY32" fmla="*/ 1024176 h 3519193"/>
              <a:gd name="connsiteX33" fmla="*/ 2152490 w 5741150"/>
              <a:gd name="connsiteY33" fmla="*/ 1062600 h 3519193"/>
              <a:gd name="connsiteX34" fmla="*/ 2227489 w 5741150"/>
              <a:gd name="connsiteY34" fmla="*/ 1103309 h 3519193"/>
              <a:gd name="connsiteX35" fmla="*/ 2274956 w 5741150"/>
              <a:gd name="connsiteY35" fmla="*/ 1015858 h 3519193"/>
              <a:gd name="connsiteX36" fmla="*/ 2882003 w 5741150"/>
              <a:gd name="connsiteY36" fmla="*/ 693093 h 3519193"/>
              <a:gd name="connsiteX37" fmla="*/ 3166959 w 5741150"/>
              <a:gd name="connsiteY37" fmla="*/ 750623 h 3519193"/>
              <a:gd name="connsiteX38" fmla="*/ 3240563 w 5741150"/>
              <a:gd name="connsiteY38" fmla="*/ 790574 h 3519193"/>
              <a:gd name="connsiteX39" fmla="*/ 3290771 w 5741150"/>
              <a:gd name="connsiteY39" fmla="*/ 749149 h 3519193"/>
              <a:gd name="connsiteX40" fmla="*/ 3700080 w 5741150"/>
              <a:gd name="connsiteY40" fmla="*/ 624122 h 3519193"/>
              <a:gd name="connsiteX41" fmla="*/ 3710894 w 5741150"/>
              <a:gd name="connsiteY41" fmla="*/ 624804 h 3519193"/>
              <a:gd name="connsiteX42" fmla="*/ 3714953 w 5741150"/>
              <a:gd name="connsiteY42" fmla="*/ 584536 h 3519193"/>
              <a:gd name="connsiteX43" fmla="*/ 4432154 w 5741150"/>
              <a:gd name="connsiteY43" fmla="*/ 0 h 351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41150" h="3519193">
                <a:moveTo>
                  <a:pt x="4432154" y="0"/>
                </a:moveTo>
                <a:cubicBezTo>
                  <a:pt x="4836467" y="0"/>
                  <a:pt x="5164228" y="327761"/>
                  <a:pt x="5164228" y="732074"/>
                </a:cubicBezTo>
                <a:cubicBezTo>
                  <a:pt x="5164228" y="833152"/>
                  <a:pt x="5143743" y="929446"/>
                  <a:pt x="5106698" y="1017030"/>
                </a:cubicBezTo>
                <a:lnTo>
                  <a:pt x="5048491" y="1124269"/>
                </a:lnTo>
                <a:lnTo>
                  <a:pt x="5071199" y="1151792"/>
                </a:lnTo>
                <a:cubicBezTo>
                  <a:pt x="5123920" y="1229828"/>
                  <a:pt x="5154704" y="1323903"/>
                  <a:pt x="5154704" y="1425168"/>
                </a:cubicBezTo>
                <a:cubicBezTo>
                  <a:pt x="5154704" y="1526433"/>
                  <a:pt x="5123920" y="1620508"/>
                  <a:pt x="5071199" y="1698545"/>
                </a:cubicBezTo>
                <a:lnTo>
                  <a:pt x="5033177" y="1744628"/>
                </a:lnTo>
                <a:lnTo>
                  <a:pt x="5077708" y="1758451"/>
                </a:lnTo>
                <a:cubicBezTo>
                  <a:pt x="5340461" y="1869586"/>
                  <a:pt x="5524826" y="2129761"/>
                  <a:pt x="5524826" y="2432995"/>
                </a:cubicBezTo>
                <a:cubicBezTo>
                  <a:pt x="5524826" y="2584613"/>
                  <a:pt x="5478735" y="2725465"/>
                  <a:pt x="5399799" y="2842305"/>
                </a:cubicBezTo>
                <a:lnTo>
                  <a:pt x="5333842" y="2922245"/>
                </a:lnTo>
                <a:lnTo>
                  <a:pt x="5346730" y="2929240"/>
                </a:lnTo>
                <a:cubicBezTo>
                  <a:pt x="5534855" y="3056335"/>
                  <a:pt x="5674651" y="3249533"/>
                  <a:pt x="5732791" y="3475506"/>
                </a:cubicBezTo>
                <a:lnTo>
                  <a:pt x="5741150" y="3519193"/>
                </a:lnTo>
                <a:lnTo>
                  <a:pt x="0" y="3519193"/>
                </a:lnTo>
                <a:lnTo>
                  <a:pt x="24621" y="3473832"/>
                </a:lnTo>
                <a:cubicBezTo>
                  <a:pt x="112489" y="3343771"/>
                  <a:pt x="261291" y="3258259"/>
                  <a:pt x="430066" y="3258259"/>
                </a:cubicBezTo>
                <a:cubicBezTo>
                  <a:pt x="463821" y="3258259"/>
                  <a:pt x="496777" y="3261680"/>
                  <a:pt x="528606" y="3268193"/>
                </a:cubicBezTo>
                <a:lnTo>
                  <a:pt x="591404" y="3287686"/>
                </a:lnTo>
                <a:lnTo>
                  <a:pt x="594926" y="3272404"/>
                </a:lnTo>
                <a:cubicBezTo>
                  <a:pt x="637785" y="3134610"/>
                  <a:pt x="739954" y="3022947"/>
                  <a:pt x="871572" y="2967277"/>
                </a:cubicBezTo>
                <a:lnTo>
                  <a:pt x="952373" y="2942196"/>
                </a:lnTo>
                <a:lnTo>
                  <a:pt x="928949" y="2866736"/>
                </a:lnTo>
                <a:cubicBezTo>
                  <a:pt x="922435" y="2834906"/>
                  <a:pt x="919015" y="2801950"/>
                  <a:pt x="919015" y="2768195"/>
                </a:cubicBezTo>
                <a:cubicBezTo>
                  <a:pt x="919015" y="2633175"/>
                  <a:pt x="973742" y="2510938"/>
                  <a:pt x="1062225" y="2422455"/>
                </a:cubicBezTo>
                <a:lnTo>
                  <a:pt x="1094935" y="2395467"/>
                </a:lnTo>
                <a:lnTo>
                  <a:pt x="1082384" y="2329866"/>
                </a:lnTo>
                <a:cubicBezTo>
                  <a:pt x="1078502" y="2299333"/>
                  <a:pt x="1076502" y="2268213"/>
                  <a:pt x="1076502" y="2236626"/>
                </a:cubicBezTo>
                <a:cubicBezTo>
                  <a:pt x="1076502" y="1983931"/>
                  <a:pt x="1204534" y="1761138"/>
                  <a:pt x="1399267" y="1629579"/>
                </a:cubicBezTo>
                <a:lnTo>
                  <a:pt x="1480512" y="1585481"/>
                </a:lnTo>
                <a:lnTo>
                  <a:pt x="1473218" y="1513126"/>
                </a:lnTo>
                <a:cubicBezTo>
                  <a:pt x="1473218" y="1243086"/>
                  <a:pt x="1692128" y="1024176"/>
                  <a:pt x="1962168" y="1024176"/>
                </a:cubicBezTo>
                <a:cubicBezTo>
                  <a:pt x="2029678" y="1024176"/>
                  <a:pt x="2093992" y="1037858"/>
                  <a:pt x="2152490" y="1062600"/>
                </a:cubicBezTo>
                <a:lnTo>
                  <a:pt x="2227489" y="1103309"/>
                </a:lnTo>
                <a:lnTo>
                  <a:pt x="2274956" y="1015858"/>
                </a:lnTo>
                <a:cubicBezTo>
                  <a:pt x="2406515" y="821125"/>
                  <a:pt x="2629308" y="693093"/>
                  <a:pt x="2882003" y="693093"/>
                </a:cubicBezTo>
                <a:cubicBezTo>
                  <a:pt x="2983082" y="693093"/>
                  <a:pt x="3079375" y="713578"/>
                  <a:pt x="3166959" y="750623"/>
                </a:cubicBezTo>
                <a:lnTo>
                  <a:pt x="3240563" y="790574"/>
                </a:lnTo>
                <a:lnTo>
                  <a:pt x="3290771" y="749149"/>
                </a:lnTo>
                <a:cubicBezTo>
                  <a:pt x="3407611" y="670213"/>
                  <a:pt x="3548463" y="624122"/>
                  <a:pt x="3700080" y="624122"/>
                </a:cubicBezTo>
                <a:lnTo>
                  <a:pt x="3710894" y="624804"/>
                </a:lnTo>
                <a:lnTo>
                  <a:pt x="3714953" y="584536"/>
                </a:lnTo>
                <a:cubicBezTo>
                  <a:pt x="3783217" y="250942"/>
                  <a:pt x="4078380" y="0"/>
                  <a:pt x="4432154" y="0"/>
                </a:cubicBezTo>
                <a:close/>
              </a:path>
            </a:pathLst>
          </a:custGeom>
          <a:gradFill flip="none" rotWithShape="1">
            <a:gsLst>
              <a:gs pos="0">
                <a:schemeClr val="tx2"/>
              </a:gs>
              <a:gs pos="98165">
                <a:srgbClr val="528A9D"/>
              </a:gs>
              <a:gs pos="6400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78F44B-525F-14A9-2DD5-95F9508F7A54}"/>
              </a:ext>
            </a:extLst>
          </p:cNvPr>
          <p:cNvSpPr>
            <a:spLocks noGrp="1"/>
          </p:cNvSpPr>
          <p:nvPr>
            <p:ph type="title"/>
          </p:nvPr>
        </p:nvSpPr>
        <p:spPr/>
        <p:txBody>
          <a:bodyPr/>
          <a:lstStyle/>
          <a:p>
            <a:pPr algn="l"/>
            <a:r>
              <a:rPr lang="en-US" dirty="0"/>
              <a:t> </a:t>
            </a:r>
          </a:p>
        </p:txBody>
      </p:sp>
      <p:sp>
        <p:nvSpPr>
          <p:cNvPr id="3" name="Footer Placeholder 2">
            <a:extLst>
              <a:ext uri="{FF2B5EF4-FFF2-40B4-BE49-F238E27FC236}">
                <a16:creationId xmlns:a16="http://schemas.microsoft.com/office/drawing/2014/main" id="{921406F9-1337-133D-B143-F7D5E1FF0EFF}"/>
              </a:ext>
            </a:extLst>
          </p:cNvPr>
          <p:cNvSpPr>
            <a:spLocks noGrp="1"/>
          </p:cNvSpPr>
          <p:nvPr>
            <p:ph type="ftr" sz="quarter" idx="11"/>
          </p:nvPr>
        </p:nvSpPr>
        <p:spPr/>
        <p:txBody>
          <a:bodyPr/>
          <a:lstStyle/>
          <a:p>
            <a:r>
              <a:rPr lang="en-US" dirty="0">
                <a:solidFill>
                  <a:schemeClr val="bg1"/>
                </a:solidFill>
              </a:rPr>
              <a:t> </a:t>
            </a:r>
          </a:p>
        </p:txBody>
      </p:sp>
      <p:grpSp>
        <p:nvGrpSpPr>
          <p:cNvPr id="51" name="Group 50">
            <a:extLst>
              <a:ext uri="{FF2B5EF4-FFF2-40B4-BE49-F238E27FC236}">
                <a16:creationId xmlns:a16="http://schemas.microsoft.com/office/drawing/2014/main" id="{2CD08930-7DE6-2A00-31A8-BC96CFE8434B}"/>
              </a:ext>
            </a:extLst>
          </p:cNvPr>
          <p:cNvGrpSpPr/>
          <p:nvPr/>
        </p:nvGrpSpPr>
        <p:grpSpPr>
          <a:xfrm>
            <a:off x="156856" y="1092358"/>
            <a:ext cx="4042362" cy="7078988"/>
            <a:chOff x="3839323" y="371088"/>
            <a:chExt cx="4042362" cy="7078988"/>
          </a:xfrm>
        </p:grpSpPr>
        <p:grpSp>
          <p:nvGrpSpPr>
            <p:cNvPr id="9" name="Group 8">
              <a:extLst>
                <a:ext uri="{FF2B5EF4-FFF2-40B4-BE49-F238E27FC236}">
                  <a16:creationId xmlns:a16="http://schemas.microsoft.com/office/drawing/2014/main" id="{0067DF62-2601-7718-5BD3-B5C0244FE714}"/>
                </a:ext>
              </a:extLst>
            </p:cNvPr>
            <p:cNvGrpSpPr/>
            <p:nvPr/>
          </p:nvGrpSpPr>
          <p:grpSpPr>
            <a:xfrm rot="1800000">
              <a:off x="4188113" y="4505906"/>
              <a:ext cx="576094" cy="417392"/>
              <a:chOff x="4188113" y="4509243"/>
              <a:chExt cx="576094" cy="417392"/>
            </a:xfrm>
          </p:grpSpPr>
          <p:sp>
            <p:nvSpPr>
              <p:cNvPr id="10" name="Isosceles Triangle 9">
                <a:extLst>
                  <a:ext uri="{FF2B5EF4-FFF2-40B4-BE49-F238E27FC236}">
                    <a16:creationId xmlns:a16="http://schemas.microsoft.com/office/drawing/2014/main" id="{A6D2D3C8-256B-FB26-0AFE-35B3685CC8A8}"/>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2D429-30F2-96F7-287A-F80CF0CC80D1}"/>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5CB0BD-8C1E-722A-4A5C-8FE27CCB07BF}"/>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C8DD2A-9E03-1E96-7E76-AECE673FD9C1}"/>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B343470-7C04-29DF-A310-FC6128BB79B2}"/>
                </a:ext>
              </a:extLst>
            </p:cNvPr>
            <p:cNvGrpSpPr/>
            <p:nvPr/>
          </p:nvGrpSpPr>
          <p:grpSpPr>
            <a:xfrm rot="1800000">
              <a:off x="5576564" y="5308035"/>
              <a:ext cx="576094" cy="417392"/>
              <a:chOff x="4188113" y="4509243"/>
              <a:chExt cx="576094" cy="417392"/>
            </a:xfrm>
          </p:grpSpPr>
          <p:sp>
            <p:nvSpPr>
              <p:cNvPr id="21" name="Isosceles Triangle 20">
                <a:extLst>
                  <a:ext uri="{FF2B5EF4-FFF2-40B4-BE49-F238E27FC236}">
                    <a16:creationId xmlns:a16="http://schemas.microsoft.com/office/drawing/2014/main" id="{48723F30-C5EA-6098-9DCE-DE3CC3D07EE2}"/>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8E0DC7-E975-B363-6D21-96816DF8BA08}"/>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A6DD89-9B42-87B4-7A6F-4BA6C9FEDE5A}"/>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F8E56-75D1-A424-9CE0-F07EB3EF3A1E}"/>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D5208B27-22D0-7B45-F55D-98A8D37E4A5A}"/>
                </a:ext>
              </a:extLst>
            </p:cNvPr>
            <p:cNvSpPr/>
            <p:nvPr/>
          </p:nvSpPr>
          <p:spPr>
            <a:xfrm rot="1800000">
              <a:off x="5476762" y="618247"/>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3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3"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AEA2B913-B102-1E8B-4FE3-E78D4134BD86}"/>
                </a:ext>
              </a:extLst>
            </p:cNvPr>
            <p:cNvSpPr/>
            <p:nvPr/>
          </p:nvSpPr>
          <p:spPr>
            <a:xfrm rot="1800000">
              <a:off x="6806651" y="1386059"/>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2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2"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0643BF05-6689-5FD2-5C73-92577032777D}"/>
                </a:ext>
              </a:extLst>
            </p:cNvPr>
            <p:cNvSpPr/>
            <p:nvPr/>
          </p:nvSpPr>
          <p:spPr>
            <a:xfrm rot="1800000">
              <a:off x="3839323" y="476825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CA03D4-6173-B1E1-5E15-0DC249A083E0}"/>
                </a:ext>
              </a:extLst>
            </p:cNvPr>
            <p:cNvSpPr/>
            <p:nvPr/>
          </p:nvSpPr>
          <p:spPr>
            <a:xfrm rot="1800000">
              <a:off x="5233011" y="557462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6EDB9E-A064-CC54-FDD4-CF19E79B8CB8}"/>
                </a:ext>
              </a:extLst>
            </p:cNvPr>
            <p:cNvSpPr/>
            <p:nvPr/>
          </p:nvSpPr>
          <p:spPr>
            <a:xfrm rot="1800000">
              <a:off x="4513241" y="4890075"/>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56B866-9B32-41ED-37F8-B37C55267914}"/>
                </a:ext>
              </a:extLst>
            </p:cNvPr>
            <p:cNvSpPr/>
            <p:nvPr/>
          </p:nvSpPr>
          <p:spPr>
            <a:xfrm rot="1800000">
              <a:off x="4901261" y="5109494"/>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5087440-5197-126F-E523-0FA9F11FC2E9}"/>
                </a:ext>
              </a:extLst>
            </p:cNvPr>
            <p:cNvGrpSpPr/>
            <p:nvPr/>
          </p:nvGrpSpPr>
          <p:grpSpPr>
            <a:xfrm rot="1800000">
              <a:off x="4869391" y="4836973"/>
              <a:ext cx="285930" cy="171788"/>
              <a:chOff x="4188113" y="4743738"/>
              <a:chExt cx="576094" cy="182897"/>
            </a:xfrm>
          </p:grpSpPr>
          <p:sp>
            <p:nvSpPr>
              <p:cNvPr id="30" name="Isosceles Triangle 29">
                <a:extLst>
                  <a:ext uri="{FF2B5EF4-FFF2-40B4-BE49-F238E27FC236}">
                    <a16:creationId xmlns:a16="http://schemas.microsoft.com/office/drawing/2014/main" id="{3C3E77BF-ACCB-A442-7852-9E593840182F}"/>
                  </a:ext>
                </a:extLst>
              </p:cNvPr>
              <p:cNvSpPr/>
              <p:nvPr/>
            </p:nvSpPr>
            <p:spPr>
              <a:xfrm>
                <a:off x="4188113" y="4817016"/>
                <a:ext cx="576094" cy="109619"/>
              </a:xfrm>
              <a:prstGeom prst="triangle">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D5F80-21A7-076C-CDAA-5A134B6F63CD}"/>
                  </a:ext>
                </a:extLst>
              </p:cNvPr>
              <p:cNvSpPr/>
              <p:nvPr/>
            </p:nvSpPr>
            <p:spPr>
              <a:xfrm>
                <a:off x="4349714" y="4743738"/>
                <a:ext cx="252892" cy="128087"/>
              </a:xfrm>
              <a:prstGeom prst="rect">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0F4094B-B9E4-D5D2-7B36-870891649478}"/>
                </a:ext>
              </a:extLst>
            </p:cNvPr>
            <p:cNvGrpSpPr/>
            <p:nvPr/>
          </p:nvGrpSpPr>
          <p:grpSpPr>
            <a:xfrm rot="1800000">
              <a:off x="5257042" y="5056522"/>
              <a:ext cx="285930" cy="171788"/>
              <a:chOff x="4188113" y="4743738"/>
              <a:chExt cx="576094" cy="182897"/>
            </a:xfrm>
          </p:grpSpPr>
          <p:sp>
            <p:nvSpPr>
              <p:cNvPr id="33" name="Isosceles Triangle 32">
                <a:extLst>
                  <a:ext uri="{FF2B5EF4-FFF2-40B4-BE49-F238E27FC236}">
                    <a16:creationId xmlns:a16="http://schemas.microsoft.com/office/drawing/2014/main" id="{2E4002DC-C36C-0127-8756-D819936F2C8A}"/>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5D6353-11D0-5996-795C-915340D47E79}"/>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E9E8D592-D0F6-6BF6-6A0E-F4911C77587F}"/>
                </a:ext>
              </a:extLst>
            </p:cNvPr>
            <p:cNvCxnSpPr>
              <a:cxnSpLocks/>
            </p:cNvCxnSpPr>
            <p:nvPr/>
          </p:nvCxnSpPr>
          <p:spPr>
            <a:xfrm>
              <a:off x="6024401" y="1630797"/>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C98DA1-309F-15C0-C12F-3E91D3A9929D}"/>
                </a:ext>
              </a:extLst>
            </p:cNvPr>
            <p:cNvCxnSpPr>
              <a:cxnSpLocks/>
            </p:cNvCxnSpPr>
            <p:nvPr/>
          </p:nvCxnSpPr>
          <p:spPr>
            <a:xfrm>
              <a:off x="7387011" y="2442402"/>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A537C9-09F5-719A-52A6-4ADB86CA331A}"/>
                </a:ext>
              </a:extLst>
            </p:cNvPr>
            <p:cNvCxnSpPr>
              <a:cxnSpLocks/>
            </p:cNvCxnSpPr>
            <p:nvPr/>
          </p:nvCxnSpPr>
          <p:spPr>
            <a:xfrm>
              <a:off x="6574634" y="3834593"/>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22C15F-B067-4FDD-63E4-4199E1F5902E}"/>
                </a:ext>
              </a:extLst>
            </p:cNvPr>
            <p:cNvCxnSpPr>
              <a:cxnSpLocks/>
            </p:cNvCxnSpPr>
            <p:nvPr/>
          </p:nvCxnSpPr>
          <p:spPr>
            <a:xfrm>
              <a:off x="6526126" y="3916466"/>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0F347-8942-C1A3-AF6D-EE82343B2E04}"/>
                </a:ext>
              </a:extLst>
            </p:cNvPr>
            <p:cNvCxnSpPr>
              <a:cxnSpLocks/>
            </p:cNvCxnSpPr>
            <p:nvPr/>
          </p:nvCxnSpPr>
          <p:spPr>
            <a:xfrm>
              <a:off x="5205628" y="3050177"/>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B662F3-0AFF-7708-0528-BD4E8DC50FA1}"/>
                </a:ext>
              </a:extLst>
            </p:cNvPr>
            <p:cNvCxnSpPr>
              <a:cxnSpLocks/>
            </p:cNvCxnSpPr>
            <p:nvPr/>
          </p:nvCxnSpPr>
          <p:spPr>
            <a:xfrm>
              <a:off x="5157120" y="3132050"/>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F96BD0D-F438-6ACD-72A7-7E597929FA4D}"/>
                </a:ext>
              </a:extLst>
            </p:cNvPr>
            <p:cNvSpPr/>
            <p:nvPr/>
          </p:nvSpPr>
          <p:spPr>
            <a:xfrm rot="1800000">
              <a:off x="5087598" y="371088"/>
              <a:ext cx="2794087" cy="4888000"/>
            </a:xfrm>
            <a:custGeom>
              <a:avLst/>
              <a:gdLst>
                <a:gd name="connsiteX0" fmla="*/ 1942559 w 3885118"/>
                <a:gd name="connsiteY0" fmla="*/ 0 h 6796660"/>
                <a:gd name="connsiteX1" fmla="*/ 2759329 w 3885118"/>
                <a:gd name="connsiteY1" fmla="*/ 1480400 h 6796660"/>
                <a:gd name="connsiteX2" fmla="*/ 2758418 w 3885118"/>
                <a:gd name="connsiteY2" fmla="*/ 1513100 h 6796660"/>
                <a:gd name="connsiteX3" fmla="*/ 2758418 w 3885118"/>
                <a:gd name="connsiteY3" fmla="*/ 5151928 h 6796660"/>
                <a:gd name="connsiteX4" fmla="*/ 2864075 w 3885118"/>
                <a:gd name="connsiteY4" fmla="*/ 5197300 h 6796660"/>
                <a:gd name="connsiteX5" fmla="*/ 3885113 w 3885118"/>
                <a:gd name="connsiteY5" fmla="*/ 6795667 h 6796660"/>
                <a:gd name="connsiteX6" fmla="*/ 2429288 w 3885118"/>
                <a:gd name="connsiteY6" fmla="*/ 6792353 h 6796660"/>
                <a:gd name="connsiteX7" fmla="*/ 1545089 w 3885118"/>
                <a:gd name="connsiteY7" fmla="*/ 6792353 h 6796660"/>
                <a:gd name="connsiteX8" fmla="*/ 8 w 3885118"/>
                <a:gd name="connsiteY8" fmla="*/ 6796660 h 6796660"/>
                <a:gd name="connsiteX9" fmla="*/ 1020201 w 3885118"/>
                <a:gd name="connsiteY9" fmla="*/ 5197723 h 6796660"/>
                <a:gd name="connsiteX10" fmla="*/ 1126700 w 3885118"/>
                <a:gd name="connsiteY10" fmla="*/ 5151931 h 6796660"/>
                <a:gd name="connsiteX11" fmla="*/ 1126700 w 3885118"/>
                <a:gd name="connsiteY11" fmla="*/ 1513099 h 6796660"/>
                <a:gd name="connsiteX12" fmla="*/ 1125789 w 3885118"/>
                <a:gd name="connsiteY12" fmla="*/ 1480400 h 6796660"/>
                <a:gd name="connsiteX13" fmla="*/ 1942559 w 3885118"/>
                <a:gd name="connsiteY13" fmla="*/ 0 h 679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5118" h="6796660">
                  <a:moveTo>
                    <a:pt x="1942559" y="0"/>
                  </a:moveTo>
                  <a:cubicBezTo>
                    <a:pt x="2393649" y="0"/>
                    <a:pt x="2759329" y="662798"/>
                    <a:pt x="2759329" y="1480400"/>
                  </a:cubicBezTo>
                  <a:lnTo>
                    <a:pt x="2758418" y="1513100"/>
                  </a:lnTo>
                  <a:lnTo>
                    <a:pt x="2758418" y="5151928"/>
                  </a:lnTo>
                  <a:lnTo>
                    <a:pt x="2864075" y="5197300"/>
                  </a:lnTo>
                  <a:cubicBezTo>
                    <a:pt x="3494482" y="5513942"/>
                    <a:pt x="3886862" y="6128187"/>
                    <a:pt x="3885113" y="6795667"/>
                  </a:cubicBezTo>
                  <a:lnTo>
                    <a:pt x="2429288" y="6792353"/>
                  </a:lnTo>
                  <a:lnTo>
                    <a:pt x="1545089" y="6792353"/>
                  </a:lnTo>
                  <a:lnTo>
                    <a:pt x="8" y="6796660"/>
                  </a:lnTo>
                  <a:cubicBezTo>
                    <a:pt x="-2134" y="6129144"/>
                    <a:pt x="389927" y="5514672"/>
                    <a:pt x="1020201" y="5197723"/>
                  </a:cubicBezTo>
                  <a:lnTo>
                    <a:pt x="1126700" y="5151931"/>
                  </a:lnTo>
                  <a:lnTo>
                    <a:pt x="1126700" y="1513099"/>
                  </a:lnTo>
                  <a:lnTo>
                    <a:pt x="1125789" y="1480400"/>
                  </a:lnTo>
                  <a:cubicBezTo>
                    <a:pt x="1125789" y="662798"/>
                    <a:pt x="1491469" y="0"/>
                    <a:pt x="1942559" y="0"/>
                  </a:cubicBezTo>
                  <a:close/>
                </a:path>
              </a:pathLst>
            </a:custGeom>
            <a:solidFill>
              <a:schemeClr val="bg1"/>
            </a:solidFill>
            <a:ln>
              <a:noFill/>
            </a:ln>
            <a:effectLst>
              <a:outerShdw blurRad="7493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2BE5393-E250-AEFB-9A24-62B317B0660E}"/>
                </a:ext>
              </a:extLst>
            </p:cNvPr>
            <p:cNvSpPr/>
            <p:nvPr/>
          </p:nvSpPr>
          <p:spPr>
            <a:xfrm rot="1800000">
              <a:off x="5924256" y="1177158"/>
              <a:ext cx="673619" cy="4050352"/>
            </a:xfrm>
            <a:custGeom>
              <a:avLst/>
              <a:gdLst>
                <a:gd name="connsiteX0" fmla="*/ 468327 w 936653"/>
                <a:gd name="connsiteY0" fmla="*/ 0 h 5631928"/>
                <a:gd name="connsiteX1" fmla="*/ 925728 w 936653"/>
                <a:gd name="connsiteY1" fmla="*/ 714326 h 5631928"/>
                <a:gd name="connsiteX2" fmla="*/ 932480 w 936653"/>
                <a:gd name="connsiteY2" fmla="*/ 842683 h 5631928"/>
                <a:gd name="connsiteX3" fmla="*/ 936653 w 936653"/>
                <a:gd name="connsiteY3" fmla="*/ 842683 h 5631928"/>
                <a:gd name="connsiteX4" fmla="*/ 936653 w 936653"/>
                <a:gd name="connsiteY4" fmla="*/ 5631928 h 5631928"/>
                <a:gd name="connsiteX5" fmla="*/ 0 w 936653"/>
                <a:gd name="connsiteY5" fmla="*/ 5631928 h 5631928"/>
                <a:gd name="connsiteX6" fmla="*/ 0 w 936653"/>
                <a:gd name="connsiteY6" fmla="*/ 842683 h 5631928"/>
                <a:gd name="connsiteX7" fmla="*/ 4174 w 936653"/>
                <a:gd name="connsiteY7" fmla="*/ 842683 h 5631928"/>
                <a:gd name="connsiteX8" fmla="*/ 10926 w 936653"/>
                <a:gd name="connsiteY8" fmla="*/ 714326 h 5631928"/>
                <a:gd name="connsiteX9" fmla="*/ 468327 w 936653"/>
                <a:gd name="connsiteY9"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653" h="5631928">
                  <a:moveTo>
                    <a:pt x="468327" y="0"/>
                  </a:moveTo>
                  <a:cubicBezTo>
                    <a:pt x="693949" y="0"/>
                    <a:pt x="882192" y="306661"/>
                    <a:pt x="925728" y="714326"/>
                  </a:cubicBezTo>
                  <a:lnTo>
                    <a:pt x="932480" y="842683"/>
                  </a:lnTo>
                  <a:lnTo>
                    <a:pt x="936653" y="842683"/>
                  </a:lnTo>
                  <a:lnTo>
                    <a:pt x="936653" y="5631928"/>
                  </a:lnTo>
                  <a:lnTo>
                    <a:pt x="0" y="5631928"/>
                  </a:lnTo>
                  <a:lnTo>
                    <a:pt x="0" y="842683"/>
                  </a:lnTo>
                  <a:lnTo>
                    <a:pt x="4174" y="842683"/>
                  </a:lnTo>
                  <a:lnTo>
                    <a:pt x="10926" y="714326"/>
                  </a:lnTo>
                  <a:cubicBezTo>
                    <a:pt x="54462" y="306661"/>
                    <a:pt x="242705" y="0"/>
                    <a:pt x="468327" y="0"/>
                  </a:cubicBezTo>
                  <a:close/>
                </a:path>
              </a:pathLst>
            </a:custGeom>
            <a:solidFill>
              <a:schemeClr val="bg1"/>
            </a:solidFill>
            <a:ln>
              <a:noFill/>
            </a:ln>
            <a:effectLst>
              <a:outerShdw blurRad="457200" dist="304800" dir="78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cxnSp>
        <p:nvCxnSpPr>
          <p:cNvPr id="52" name="Straight Connector 51">
            <a:extLst>
              <a:ext uri="{FF2B5EF4-FFF2-40B4-BE49-F238E27FC236}">
                <a16:creationId xmlns:a16="http://schemas.microsoft.com/office/drawing/2014/main" id="{0EFA1D30-6F7A-5716-4C0F-3606F7372F3C}"/>
              </a:ext>
            </a:extLst>
          </p:cNvPr>
          <p:cNvCxnSpPr>
            <a:cxnSpLocks/>
          </p:cNvCxnSpPr>
          <p:nvPr/>
        </p:nvCxnSpPr>
        <p:spPr>
          <a:xfrm>
            <a:off x="2270593" y="3692340"/>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7F0395-71C5-F743-76CF-E28D995F0416}"/>
              </a:ext>
            </a:extLst>
          </p:cNvPr>
          <p:cNvCxnSpPr>
            <a:cxnSpLocks/>
          </p:cNvCxnSpPr>
          <p:nvPr/>
        </p:nvCxnSpPr>
        <p:spPr>
          <a:xfrm>
            <a:off x="1991961" y="4159286"/>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B2736AB-E5E6-0563-34E6-83742858BF73}"/>
              </a:ext>
            </a:extLst>
          </p:cNvPr>
          <p:cNvSpPr txBox="1"/>
          <p:nvPr/>
        </p:nvSpPr>
        <p:spPr>
          <a:xfrm>
            <a:off x="0" y="39374"/>
            <a:ext cx="11675989" cy="769441"/>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rPr>
              <a:t>CMOS SENSORS</a:t>
            </a:r>
            <a:endParaRPr lang="el-GR" sz="4400" dirty="0">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9AB4943D-F959-6DF1-2F76-02EF7C2885C3}"/>
              </a:ext>
            </a:extLst>
          </p:cNvPr>
          <p:cNvSpPr txBox="1"/>
          <p:nvPr/>
        </p:nvSpPr>
        <p:spPr>
          <a:xfrm>
            <a:off x="4874535" y="1198883"/>
            <a:ext cx="6634767" cy="2585323"/>
          </a:xfrm>
          <a:prstGeom prst="rect">
            <a:avLst/>
          </a:prstGeom>
          <a:noFill/>
        </p:spPr>
        <p:txBody>
          <a:bodyPr wrap="square" rtlCol="0">
            <a:spAutoFit/>
          </a:bodyPr>
          <a:lstStyle/>
          <a:p>
            <a:r>
              <a:rPr lang="el-GR" dirty="0"/>
              <a:t>Οι</a:t>
            </a:r>
            <a:r>
              <a:rPr lang="en-US" dirty="0"/>
              <a:t> CMOS </a:t>
            </a:r>
            <a:r>
              <a:rPr lang="el-GR" dirty="0"/>
              <a:t>αισθητήρες</a:t>
            </a:r>
            <a:r>
              <a:rPr lang="en-US" dirty="0"/>
              <a:t> (Complementary Metal-Oxide-Semiconductor) </a:t>
            </a:r>
            <a:r>
              <a:rPr lang="el-GR" dirty="0"/>
              <a:t>βασίζονται στο</a:t>
            </a:r>
            <a:r>
              <a:rPr lang="en-US" dirty="0"/>
              <a:t> </a:t>
            </a:r>
            <a:r>
              <a:rPr lang="el-GR" dirty="0"/>
              <a:t>φωτοηλεκτρικό </a:t>
            </a:r>
            <a:r>
              <a:rPr lang="el-GR" dirty="0" err="1"/>
              <a:t>φαινόμενο.Είναι</a:t>
            </a:r>
            <a:r>
              <a:rPr lang="el-GR" dirty="0"/>
              <a:t> τύποι ψηφιακών αισθητήρων εικόνας που μετατρέπουν το φως (φωτόνια) σε ηλεκτρικά σήματα. Το κάθε </a:t>
            </a:r>
            <a:r>
              <a:rPr lang="el-GR" dirty="0" err="1"/>
              <a:t>pixel</a:t>
            </a:r>
            <a:r>
              <a:rPr lang="el-GR" dirty="0"/>
              <a:t> (φωτοστοιχείο) σε έναν CMOS αισθητήρα διαθέτει τη δική του </a:t>
            </a:r>
            <a:r>
              <a:rPr lang="el-GR" dirty="0" err="1"/>
              <a:t>φωτοδίοδο</a:t>
            </a:r>
            <a:r>
              <a:rPr lang="el-GR" dirty="0"/>
              <a:t> και τρανζίστορ, τα οποία συλλέγουν και ενισχύουν το σήμα. Χρησιμοποιούν τεχνολογία ημιαγωγών ίδια με αυτή των μικροεπεξεργαστών, κάτι που τους καθιστά οικονομικούς, γρήγορους και χαμηλής κατανάλωσης​</a:t>
            </a:r>
            <a:endParaRPr lang="en-US" dirty="0"/>
          </a:p>
          <a:p>
            <a:pPr marL="285750" indent="-285750" algn="just">
              <a:buFont typeface="Arial" panose="020B0604020202020204" pitchFamily="34" charset="0"/>
              <a:buChar char="•"/>
            </a:pPr>
            <a:endParaRPr lang="el-GR" b="0" i="0" dirty="0">
              <a:effectLst/>
              <a:latin typeface="Söhne"/>
            </a:endParaRPr>
          </a:p>
        </p:txBody>
      </p:sp>
      <p:sp>
        <p:nvSpPr>
          <p:cNvPr id="4" name="TextBox 3">
            <a:extLst>
              <a:ext uri="{FF2B5EF4-FFF2-40B4-BE49-F238E27FC236}">
                <a16:creationId xmlns:a16="http://schemas.microsoft.com/office/drawing/2014/main" id="{37816568-FAD9-5C16-C3C2-41E52409B529}"/>
              </a:ext>
            </a:extLst>
          </p:cNvPr>
          <p:cNvSpPr txBox="1"/>
          <p:nvPr/>
        </p:nvSpPr>
        <p:spPr>
          <a:xfrm>
            <a:off x="4690551" y="550075"/>
            <a:ext cx="6634767"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rPr>
              <a:t>WHAT IS A CMOS SENSOR?</a:t>
            </a:r>
          </a:p>
        </p:txBody>
      </p:sp>
      <p:sp>
        <p:nvSpPr>
          <p:cNvPr id="5" name="TextBox 4">
            <a:extLst>
              <a:ext uri="{FF2B5EF4-FFF2-40B4-BE49-F238E27FC236}">
                <a16:creationId xmlns:a16="http://schemas.microsoft.com/office/drawing/2014/main" id="{87CD870B-BCCA-897B-7FD5-A1F1BE7DCC16}"/>
              </a:ext>
            </a:extLst>
          </p:cNvPr>
          <p:cNvSpPr txBox="1"/>
          <p:nvPr/>
        </p:nvSpPr>
        <p:spPr>
          <a:xfrm>
            <a:off x="4839488" y="3739272"/>
            <a:ext cx="7344362" cy="769441"/>
          </a:xfrm>
          <a:prstGeom prst="rect">
            <a:avLst/>
          </a:prstGeom>
          <a:noFill/>
        </p:spPr>
        <p:txBody>
          <a:bodyPr wrap="square" rtlCol="0">
            <a:spAutoFit/>
          </a:bodyPr>
          <a:lstStyle/>
          <a:p>
            <a:r>
              <a:rPr lang="en-US" sz="4400" dirty="0">
                <a:solidFill>
                  <a:prstClr val="black"/>
                </a:solidFill>
                <a:effectLst>
                  <a:outerShdw blurRad="38100" dist="38100" dir="2700000" algn="tl">
                    <a:srgbClr val="000000">
                      <a:alpha val="43137"/>
                    </a:srgbClr>
                  </a:outerShdw>
                </a:effectLst>
                <a:latin typeface="Calibri Light" panose="020F0302020204030204"/>
                <a:ea typeface="+mj-ea"/>
                <a:cs typeface="+mj-cs"/>
              </a:rPr>
              <a:t>WHERE WE USE THEM ?</a:t>
            </a:r>
            <a:endParaRPr lang="en-US" dirty="0"/>
          </a:p>
        </p:txBody>
      </p:sp>
      <p:sp>
        <p:nvSpPr>
          <p:cNvPr id="7" name="TextBox 6">
            <a:extLst>
              <a:ext uri="{FF2B5EF4-FFF2-40B4-BE49-F238E27FC236}">
                <a16:creationId xmlns:a16="http://schemas.microsoft.com/office/drawing/2014/main" id="{41F4F08C-8AB3-7CA1-49FF-0305608A1A4F}"/>
              </a:ext>
            </a:extLst>
          </p:cNvPr>
          <p:cNvSpPr txBox="1"/>
          <p:nvPr/>
        </p:nvSpPr>
        <p:spPr>
          <a:xfrm>
            <a:off x="4690551" y="4328740"/>
            <a:ext cx="7596186" cy="2308324"/>
          </a:xfrm>
          <a:prstGeom prst="rect">
            <a:avLst/>
          </a:prstGeom>
          <a:noFill/>
        </p:spPr>
        <p:txBody>
          <a:bodyPr wrap="square">
            <a:spAutoFit/>
          </a:bodyPr>
          <a:lstStyle/>
          <a:p>
            <a:r>
              <a:rPr lang="el-GR" dirty="0"/>
              <a:t>📷 Ψηφιακές κάμερες (κινητά, DSLR, </a:t>
            </a:r>
            <a:r>
              <a:rPr lang="el-GR" dirty="0" err="1"/>
              <a:t>action</a:t>
            </a:r>
            <a:r>
              <a:rPr lang="el-GR" dirty="0"/>
              <a:t> </a:t>
            </a:r>
            <a:r>
              <a:rPr lang="el-GR" dirty="0" err="1"/>
              <a:t>cams</a:t>
            </a:r>
            <a:r>
              <a:rPr lang="el-GR" dirty="0"/>
              <a:t>)</a:t>
            </a:r>
            <a:endParaRPr lang="en-US" dirty="0"/>
          </a:p>
          <a:p>
            <a:r>
              <a:rPr lang="el-GR" dirty="0"/>
              <a:t>📱 Κινητά τηλέφωνα και </a:t>
            </a:r>
            <a:r>
              <a:rPr lang="el-GR" dirty="0" err="1"/>
              <a:t>tablet</a:t>
            </a:r>
            <a:endParaRPr lang="en-US" dirty="0"/>
          </a:p>
          <a:p>
            <a:r>
              <a:rPr lang="el-GR" dirty="0"/>
              <a:t>🛰️ Δορυφόροι και τηλεσκόπια (π.χ. αστρονομία)</a:t>
            </a:r>
            <a:endParaRPr lang="en-US" dirty="0"/>
          </a:p>
          <a:p>
            <a:r>
              <a:rPr lang="el-GR" dirty="0"/>
              <a:t>🤖 Ρομποτική όραση και αυτόνομα οχήματα</a:t>
            </a:r>
            <a:endParaRPr lang="en-US" dirty="0"/>
          </a:p>
          <a:p>
            <a:r>
              <a:rPr lang="el-GR" dirty="0"/>
              <a:t>🩻 Ιατρικές συσκευές (ενδοσκόπια, ακτινογραφίες)</a:t>
            </a:r>
            <a:endParaRPr lang="en-US" dirty="0"/>
          </a:p>
          <a:p>
            <a:r>
              <a:rPr lang="el-GR" dirty="0"/>
              <a:t>📦 </a:t>
            </a:r>
            <a:r>
              <a:rPr lang="el-GR" dirty="0" err="1"/>
              <a:t>Barcode</a:t>
            </a:r>
            <a:r>
              <a:rPr lang="el-GR" dirty="0"/>
              <a:t> </a:t>
            </a:r>
            <a:r>
              <a:rPr lang="el-GR" dirty="0" err="1"/>
              <a:t>readers</a:t>
            </a:r>
            <a:r>
              <a:rPr lang="el-GR" dirty="0"/>
              <a:t> και OCR</a:t>
            </a:r>
            <a:endParaRPr lang="en-US" dirty="0"/>
          </a:p>
          <a:p>
            <a:r>
              <a:rPr lang="el-GR" dirty="0"/>
              <a:t>🌐 </a:t>
            </a:r>
            <a:r>
              <a:rPr lang="el-GR" dirty="0" err="1"/>
              <a:t>IoT</a:t>
            </a:r>
            <a:r>
              <a:rPr lang="el-GR" dirty="0"/>
              <a:t> συσκευές – για αναγνώριση εικόνας και αισθητοποίηση του περιβάλλοντος</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Graphic 16" descr="Thought bubble outline">
            <a:extLst>
              <a:ext uri="{FF2B5EF4-FFF2-40B4-BE49-F238E27FC236}">
                <a16:creationId xmlns:a16="http://schemas.microsoft.com/office/drawing/2014/main" id="{417E434A-ADB3-D845-D4B7-7E34E597B5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85485" y="-85984"/>
            <a:ext cx="5535094" cy="4456076"/>
          </a:xfrm>
          <a:prstGeom prst="rect">
            <a:avLst/>
          </a:prstGeom>
        </p:spPr>
      </p:pic>
      <p:sp>
        <p:nvSpPr>
          <p:cNvPr id="19" name="TextBox 18">
            <a:extLst>
              <a:ext uri="{FF2B5EF4-FFF2-40B4-BE49-F238E27FC236}">
                <a16:creationId xmlns:a16="http://schemas.microsoft.com/office/drawing/2014/main" id="{A5E3DA53-BAD2-0861-2353-397BE1A94381}"/>
              </a:ext>
            </a:extLst>
          </p:cNvPr>
          <p:cNvSpPr txBox="1"/>
          <p:nvPr/>
        </p:nvSpPr>
        <p:spPr>
          <a:xfrm>
            <a:off x="1004042" y="819278"/>
            <a:ext cx="3403931" cy="1477328"/>
          </a:xfrm>
          <a:prstGeom prst="rect">
            <a:avLst/>
          </a:prstGeom>
          <a:noFill/>
        </p:spPr>
        <p:txBody>
          <a:bodyPr wrap="square" rtlCol="0">
            <a:spAutoFit/>
          </a:bodyPr>
          <a:lstStyle/>
          <a:p>
            <a:r>
              <a:rPr lang="el-GR" dirty="0"/>
              <a:t>Η </a:t>
            </a:r>
            <a:r>
              <a:rPr lang="el-GR" dirty="0" err="1"/>
              <a:t>φωτοδίοδος</a:t>
            </a:r>
            <a:r>
              <a:rPr lang="el-GR" dirty="0"/>
              <a:t> είναι ένα </a:t>
            </a:r>
            <a:r>
              <a:rPr lang="el-GR" dirty="0" err="1"/>
              <a:t>ημιαγώγιμο</a:t>
            </a:r>
            <a:r>
              <a:rPr lang="el-GR" dirty="0"/>
              <a:t> στοιχείο που μετατρέπει το φως (φωτόνια) σε ηλεκτρικό ρεύμα — δηλαδή, είναι ένας αισθητήρας φωτός.</a:t>
            </a:r>
            <a:endParaRPr lang="en-US" dirty="0"/>
          </a:p>
        </p:txBody>
      </p:sp>
    </p:spTree>
    <p:extLst>
      <p:ext uri="{BB962C8B-B14F-4D97-AF65-F5344CB8AC3E}">
        <p14:creationId xmlns:p14="http://schemas.microsoft.com/office/powerpoint/2010/main" val="1974066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anim calcmode="lin" valueType="num">
                                      <p:cBhvr>
                                        <p:cTn id="11" dur="1000" fill="hold"/>
                                        <p:tgtEl>
                                          <p:spTgt spid="51"/>
                                        </p:tgtEl>
                                        <p:attrNameLst>
                                          <p:attrName>ppt_x</p:attrName>
                                        </p:attrNameLst>
                                      </p:cBhvr>
                                      <p:tavLst>
                                        <p:tav tm="0">
                                          <p:val>
                                            <p:strVal val="#ppt_x"/>
                                          </p:val>
                                        </p:tav>
                                        <p:tav tm="100000">
                                          <p:val>
                                            <p:strVal val="#ppt_x"/>
                                          </p:val>
                                        </p:tav>
                                      </p:tavLst>
                                    </p:anim>
                                    <p:anim calcmode="lin" valueType="num">
                                      <p:cBhvr>
                                        <p:cTn id="12" dur="1000" fill="hold"/>
                                        <p:tgtEl>
                                          <p:spTgt spid="51"/>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1000"/>
                                        <p:tgtEl>
                                          <p:spTgt spid="52"/>
                                        </p:tgtEl>
                                      </p:cBhvr>
                                    </p:animEffect>
                                    <p:anim calcmode="lin" valueType="num">
                                      <p:cBhvr>
                                        <p:cTn id="16" dur="1000" fill="hold"/>
                                        <p:tgtEl>
                                          <p:spTgt spid="52"/>
                                        </p:tgtEl>
                                        <p:attrNameLst>
                                          <p:attrName>ppt_x</p:attrName>
                                        </p:attrNameLst>
                                      </p:cBhvr>
                                      <p:tavLst>
                                        <p:tav tm="0">
                                          <p:val>
                                            <p:strVal val="#ppt_x"/>
                                          </p:val>
                                        </p:tav>
                                        <p:tav tm="100000">
                                          <p:val>
                                            <p:strVal val="#ppt_x"/>
                                          </p:val>
                                        </p:tav>
                                      </p:tavLst>
                                    </p:anim>
                                    <p:anim calcmode="lin" valueType="num">
                                      <p:cBhvr>
                                        <p:cTn id="17" dur="1000" fill="hold"/>
                                        <p:tgtEl>
                                          <p:spTgt spid="5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1000"/>
                                        <p:tgtEl>
                                          <p:spTgt spid="53"/>
                                        </p:tgtEl>
                                      </p:cBhvr>
                                    </p:animEffect>
                                    <p:anim calcmode="lin" valueType="num">
                                      <p:cBhvr>
                                        <p:cTn id="21" dur="1000" fill="hold"/>
                                        <p:tgtEl>
                                          <p:spTgt spid="53"/>
                                        </p:tgtEl>
                                        <p:attrNameLst>
                                          <p:attrName>ppt_x</p:attrName>
                                        </p:attrNameLst>
                                      </p:cBhvr>
                                      <p:tavLst>
                                        <p:tav tm="0">
                                          <p:val>
                                            <p:strVal val="#ppt_x"/>
                                          </p:val>
                                        </p:tav>
                                        <p:tav tm="100000">
                                          <p:val>
                                            <p:strVal val="#ppt_x"/>
                                          </p:val>
                                        </p:tav>
                                      </p:tavLst>
                                    </p:anim>
                                    <p:anim calcmode="lin" valueType="num">
                                      <p:cBhvr>
                                        <p:cTn id="22" dur="1000" fill="hold"/>
                                        <p:tgtEl>
                                          <p:spTgt spid="5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52"/>
                                        </p:tgtEl>
                                        <p:attrNameLst>
                                          <p:attrName>ppt_x</p:attrName>
                                        </p:attrNameLst>
                                      </p:cBhvr>
                                      <p:tavLst>
                                        <p:tav tm="0">
                                          <p:val>
                                            <p:strVal val="ppt_x"/>
                                          </p:val>
                                        </p:tav>
                                        <p:tav tm="100000">
                                          <p:val>
                                            <p:strVal val="ppt_x"/>
                                          </p:val>
                                        </p:tav>
                                      </p:tavLst>
                                    </p:anim>
                                    <p:anim calcmode="lin" valueType="num">
                                      <p:cBhvr additive="base">
                                        <p:cTn id="43" dur="500"/>
                                        <p:tgtEl>
                                          <p:spTgt spid="52"/>
                                        </p:tgtEl>
                                        <p:attrNameLst>
                                          <p:attrName>ppt_y</p:attrName>
                                        </p:attrNameLst>
                                      </p:cBhvr>
                                      <p:tavLst>
                                        <p:tav tm="0">
                                          <p:val>
                                            <p:strVal val="ppt_y"/>
                                          </p:val>
                                        </p:tav>
                                        <p:tav tm="100000">
                                          <p:val>
                                            <p:strVal val="1+ppt_h/2"/>
                                          </p:val>
                                        </p:tav>
                                      </p:tavLst>
                                    </p:anim>
                                    <p:set>
                                      <p:cBhvr>
                                        <p:cTn id="44" dur="1" fill="hold">
                                          <p:stCondLst>
                                            <p:cond delay="499"/>
                                          </p:stCondLst>
                                        </p:cTn>
                                        <p:tgtEl>
                                          <p:spTgt spid="52"/>
                                        </p:tgtEl>
                                        <p:attrNameLst>
                                          <p:attrName>style.visibility</p:attrName>
                                        </p:attrNameLst>
                                      </p:cBhvr>
                                      <p:to>
                                        <p:strVal val="hidden"/>
                                      </p:to>
                                    </p:set>
                                  </p:childTnLst>
                                </p:cTn>
                              </p:par>
                              <p:par>
                                <p:cTn id="45" presetID="2" presetClass="exit" presetSubtype="4" fill="hold" grpId="1" nodeType="withEffect">
                                  <p:stCondLst>
                                    <p:cond delay="0"/>
                                  </p:stCondLst>
                                  <p:childTnLst>
                                    <p:anim calcmode="lin" valueType="num">
                                      <p:cBhvr additive="base">
                                        <p:cTn id="46" dur="500"/>
                                        <p:tgtEl>
                                          <p:spTgt spid="28"/>
                                        </p:tgtEl>
                                        <p:attrNameLst>
                                          <p:attrName>ppt_x</p:attrName>
                                        </p:attrNameLst>
                                      </p:cBhvr>
                                      <p:tavLst>
                                        <p:tav tm="0">
                                          <p:val>
                                            <p:strVal val="ppt_x"/>
                                          </p:val>
                                        </p:tav>
                                        <p:tav tm="100000">
                                          <p:val>
                                            <p:strVal val="ppt_x"/>
                                          </p:val>
                                        </p:tav>
                                      </p:tavLst>
                                    </p:anim>
                                    <p:anim calcmode="lin" valueType="num">
                                      <p:cBhvr additive="base">
                                        <p:cTn id="47" dur="500"/>
                                        <p:tgtEl>
                                          <p:spTgt spid="28"/>
                                        </p:tgtEl>
                                        <p:attrNameLst>
                                          <p:attrName>ppt_y</p:attrName>
                                        </p:attrNameLst>
                                      </p:cBhvr>
                                      <p:tavLst>
                                        <p:tav tm="0">
                                          <p:val>
                                            <p:strVal val="ppt_y"/>
                                          </p:val>
                                        </p:tav>
                                        <p:tav tm="100000">
                                          <p:val>
                                            <p:strVal val="1+ppt_h/2"/>
                                          </p:val>
                                        </p:tav>
                                      </p:tavLst>
                                    </p:anim>
                                    <p:set>
                                      <p:cBhvr>
                                        <p:cTn id="48" dur="1" fill="hold">
                                          <p:stCondLst>
                                            <p:cond delay="499"/>
                                          </p:stCondLst>
                                        </p:cTn>
                                        <p:tgtEl>
                                          <p:spTgt spid="28"/>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51"/>
                                        </p:tgtEl>
                                        <p:attrNameLst>
                                          <p:attrName>ppt_x</p:attrName>
                                        </p:attrNameLst>
                                      </p:cBhvr>
                                      <p:tavLst>
                                        <p:tav tm="0">
                                          <p:val>
                                            <p:strVal val="ppt_x"/>
                                          </p:val>
                                        </p:tav>
                                        <p:tav tm="100000">
                                          <p:val>
                                            <p:strVal val="ppt_x"/>
                                          </p:val>
                                        </p:tav>
                                      </p:tavLst>
                                    </p:anim>
                                    <p:anim calcmode="lin" valueType="num">
                                      <p:cBhvr additive="base">
                                        <p:cTn id="51" dur="500"/>
                                        <p:tgtEl>
                                          <p:spTgt spid="51"/>
                                        </p:tgtEl>
                                        <p:attrNameLst>
                                          <p:attrName>ppt_y</p:attrName>
                                        </p:attrNameLst>
                                      </p:cBhvr>
                                      <p:tavLst>
                                        <p:tav tm="0">
                                          <p:val>
                                            <p:strVal val="ppt_y"/>
                                          </p:val>
                                        </p:tav>
                                        <p:tav tm="100000">
                                          <p:val>
                                            <p:strVal val="1+ppt_h/2"/>
                                          </p:val>
                                        </p:tav>
                                      </p:tavLst>
                                    </p:anim>
                                    <p:set>
                                      <p:cBhvr>
                                        <p:cTn id="52" dur="1" fill="hold">
                                          <p:stCondLst>
                                            <p:cond delay="499"/>
                                          </p:stCondLst>
                                        </p:cTn>
                                        <p:tgtEl>
                                          <p:spTgt spid="51"/>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500"/>
                                        <p:tgtEl>
                                          <p:spTgt spid="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8" grpId="0"/>
      <p:bldP spid="8" grpId="1"/>
      <p:bldP spid="38" grpId="0"/>
      <p:bldP spid="4" grpId="0"/>
      <p:bldP spid="5" grpId="0"/>
      <p:bldP spid="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C72C9D3-E3CC-D332-1E0C-8143E76FDFDC}"/>
              </a:ext>
            </a:extLst>
          </p:cNvPr>
          <p:cNvSpPr/>
          <p:nvPr/>
        </p:nvSpPr>
        <p:spPr>
          <a:xfrm>
            <a:off x="-3171227" y="3328588"/>
            <a:ext cx="5741150" cy="3519193"/>
          </a:xfrm>
          <a:custGeom>
            <a:avLst/>
            <a:gdLst>
              <a:gd name="connsiteX0" fmla="*/ 4432154 w 5741150"/>
              <a:gd name="connsiteY0" fmla="*/ 0 h 3519193"/>
              <a:gd name="connsiteX1" fmla="*/ 5164228 w 5741150"/>
              <a:gd name="connsiteY1" fmla="*/ 732074 h 3519193"/>
              <a:gd name="connsiteX2" fmla="*/ 5106698 w 5741150"/>
              <a:gd name="connsiteY2" fmla="*/ 1017030 h 3519193"/>
              <a:gd name="connsiteX3" fmla="*/ 5048491 w 5741150"/>
              <a:gd name="connsiteY3" fmla="*/ 1124269 h 3519193"/>
              <a:gd name="connsiteX4" fmla="*/ 5071199 w 5741150"/>
              <a:gd name="connsiteY4" fmla="*/ 1151792 h 3519193"/>
              <a:gd name="connsiteX5" fmla="*/ 5154704 w 5741150"/>
              <a:gd name="connsiteY5" fmla="*/ 1425168 h 3519193"/>
              <a:gd name="connsiteX6" fmla="*/ 5071199 w 5741150"/>
              <a:gd name="connsiteY6" fmla="*/ 1698545 h 3519193"/>
              <a:gd name="connsiteX7" fmla="*/ 5033177 w 5741150"/>
              <a:gd name="connsiteY7" fmla="*/ 1744628 h 3519193"/>
              <a:gd name="connsiteX8" fmla="*/ 5077708 w 5741150"/>
              <a:gd name="connsiteY8" fmla="*/ 1758451 h 3519193"/>
              <a:gd name="connsiteX9" fmla="*/ 5524826 w 5741150"/>
              <a:gd name="connsiteY9" fmla="*/ 2432995 h 3519193"/>
              <a:gd name="connsiteX10" fmla="*/ 5399799 w 5741150"/>
              <a:gd name="connsiteY10" fmla="*/ 2842305 h 3519193"/>
              <a:gd name="connsiteX11" fmla="*/ 5333842 w 5741150"/>
              <a:gd name="connsiteY11" fmla="*/ 2922245 h 3519193"/>
              <a:gd name="connsiteX12" fmla="*/ 5346730 w 5741150"/>
              <a:gd name="connsiteY12" fmla="*/ 2929240 h 3519193"/>
              <a:gd name="connsiteX13" fmla="*/ 5732791 w 5741150"/>
              <a:gd name="connsiteY13" fmla="*/ 3475506 h 3519193"/>
              <a:gd name="connsiteX14" fmla="*/ 5741150 w 5741150"/>
              <a:gd name="connsiteY14" fmla="*/ 3519193 h 3519193"/>
              <a:gd name="connsiteX15" fmla="*/ 0 w 5741150"/>
              <a:gd name="connsiteY15" fmla="*/ 3519193 h 3519193"/>
              <a:gd name="connsiteX16" fmla="*/ 24621 w 5741150"/>
              <a:gd name="connsiteY16" fmla="*/ 3473832 h 3519193"/>
              <a:gd name="connsiteX17" fmla="*/ 430066 w 5741150"/>
              <a:gd name="connsiteY17" fmla="*/ 3258259 h 3519193"/>
              <a:gd name="connsiteX18" fmla="*/ 528606 w 5741150"/>
              <a:gd name="connsiteY18" fmla="*/ 3268193 h 3519193"/>
              <a:gd name="connsiteX19" fmla="*/ 591404 w 5741150"/>
              <a:gd name="connsiteY19" fmla="*/ 3287686 h 3519193"/>
              <a:gd name="connsiteX20" fmla="*/ 594926 w 5741150"/>
              <a:gd name="connsiteY20" fmla="*/ 3272404 h 3519193"/>
              <a:gd name="connsiteX21" fmla="*/ 871572 w 5741150"/>
              <a:gd name="connsiteY21" fmla="*/ 2967277 h 3519193"/>
              <a:gd name="connsiteX22" fmla="*/ 952373 w 5741150"/>
              <a:gd name="connsiteY22" fmla="*/ 2942196 h 3519193"/>
              <a:gd name="connsiteX23" fmla="*/ 928949 w 5741150"/>
              <a:gd name="connsiteY23" fmla="*/ 2866736 h 3519193"/>
              <a:gd name="connsiteX24" fmla="*/ 919015 w 5741150"/>
              <a:gd name="connsiteY24" fmla="*/ 2768195 h 3519193"/>
              <a:gd name="connsiteX25" fmla="*/ 1062225 w 5741150"/>
              <a:gd name="connsiteY25" fmla="*/ 2422455 h 3519193"/>
              <a:gd name="connsiteX26" fmla="*/ 1094935 w 5741150"/>
              <a:gd name="connsiteY26" fmla="*/ 2395467 h 3519193"/>
              <a:gd name="connsiteX27" fmla="*/ 1082384 w 5741150"/>
              <a:gd name="connsiteY27" fmla="*/ 2329866 h 3519193"/>
              <a:gd name="connsiteX28" fmla="*/ 1076502 w 5741150"/>
              <a:gd name="connsiteY28" fmla="*/ 2236626 h 3519193"/>
              <a:gd name="connsiteX29" fmla="*/ 1399267 w 5741150"/>
              <a:gd name="connsiteY29" fmla="*/ 1629579 h 3519193"/>
              <a:gd name="connsiteX30" fmla="*/ 1480512 w 5741150"/>
              <a:gd name="connsiteY30" fmla="*/ 1585481 h 3519193"/>
              <a:gd name="connsiteX31" fmla="*/ 1473218 w 5741150"/>
              <a:gd name="connsiteY31" fmla="*/ 1513126 h 3519193"/>
              <a:gd name="connsiteX32" fmla="*/ 1962168 w 5741150"/>
              <a:gd name="connsiteY32" fmla="*/ 1024176 h 3519193"/>
              <a:gd name="connsiteX33" fmla="*/ 2152490 w 5741150"/>
              <a:gd name="connsiteY33" fmla="*/ 1062600 h 3519193"/>
              <a:gd name="connsiteX34" fmla="*/ 2227489 w 5741150"/>
              <a:gd name="connsiteY34" fmla="*/ 1103309 h 3519193"/>
              <a:gd name="connsiteX35" fmla="*/ 2274956 w 5741150"/>
              <a:gd name="connsiteY35" fmla="*/ 1015858 h 3519193"/>
              <a:gd name="connsiteX36" fmla="*/ 2882003 w 5741150"/>
              <a:gd name="connsiteY36" fmla="*/ 693093 h 3519193"/>
              <a:gd name="connsiteX37" fmla="*/ 3166959 w 5741150"/>
              <a:gd name="connsiteY37" fmla="*/ 750623 h 3519193"/>
              <a:gd name="connsiteX38" fmla="*/ 3240563 w 5741150"/>
              <a:gd name="connsiteY38" fmla="*/ 790574 h 3519193"/>
              <a:gd name="connsiteX39" fmla="*/ 3290771 w 5741150"/>
              <a:gd name="connsiteY39" fmla="*/ 749149 h 3519193"/>
              <a:gd name="connsiteX40" fmla="*/ 3700080 w 5741150"/>
              <a:gd name="connsiteY40" fmla="*/ 624122 h 3519193"/>
              <a:gd name="connsiteX41" fmla="*/ 3710894 w 5741150"/>
              <a:gd name="connsiteY41" fmla="*/ 624804 h 3519193"/>
              <a:gd name="connsiteX42" fmla="*/ 3714953 w 5741150"/>
              <a:gd name="connsiteY42" fmla="*/ 584536 h 3519193"/>
              <a:gd name="connsiteX43" fmla="*/ 4432154 w 5741150"/>
              <a:gd name="connsiteY43" fmla="*/ 0 h 351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41150" h="3519193">
                <a:moveTo>
                  <a:pt x="4432154" y="0"/>
                </a:moveTo>
                <a:cubicBezTo>
                  <a:pt x="4836467" y="0"/>
                  <a:pt x="5164228" y="327761"/>
                  <a:pt x="5164228" y="732074"/>
                </a:cubicBezTo>
                <a:cubicBezTo>
                  <a:pt x="5164228" y="833152"/>
                  <a:pt x="5143743" y="929446"/>
                  <a:pt x="5106698" y="1017030"/>
                </a:cubicBezTo>
                <a:lnTo>
                  <a:pt x="5048491" y="1124269"/>
                </a:lnTo>
                <a:lnTo>
                  <a:pt x="5071199" y="1151792"/>
                </a:lnTo>
                <a:cubicBezTo>
                  <a:pt x="5123920" y="1229828"/>
                  <a:pt x="5154704" y="1323903"/>
                  <a:pt x="5154704" y="1425168"/>
                </a:cubicBezTo>
                <a:cubicBezTo>
                  <a:pt x="5154704" y="1526433"/>
                  <a:pt x="5123920" y="1620508"/>
                  <a:pt x="5071199" y="1698545"/>
                </a:cubicBezTo>
                <a:lnTo>
                  <a:pt x="5033177" y="1744628"/>
                </a:lnTo>
                <a:lnTo>
                  <a:pt x="5077708" y="1758451"/>
                </a:lnTo>
                <a:cubicBezTo>
                  <a:pt x="5340461" y="1869586"/>
                  <a:pt x="5524826" y="2129761"/>
                  <a:pt x="5524826" y="2432995"/>
                </a:cubicBezTo>
                <a:cubicBezTo>
                  <a:pt x="5524826" y="2584613"/>
                  <a:pt x="5478735" y="2725465"/>
                  <a:pt x="5399799" y="2842305"/>
                </a:cubicBezTo>
                <a:lnTo>
                  <a:pt x="5333842" y="2922245"/>
                </a:lnTo>
                <a:lnTo>
                  <a:pt x="5346730" y="2929240"/>
                </a:lnTo>
                <a:cubicBezTo>
                  <a:pt x="5534855" y="3056335"/>
                  <a:pt x="5674651" y="3249533"/>
                  <a:pt x="5732791" y="3475506"/>
                </a:cubicBezTo>
                <a:lnTo>
                  <a:pt x="5741150" y="3519193"/>
                </a:lnTo>
                <a:lnTo>
                  <a:pt x="0" y="3519193"/>
                </a:lnTo>
                <a:lnTo>
                  <a:pt x="24621" y="3473832"/>
                </a:lnTo>
                <a:cubicBezTo>
                  <a:pt x="112489" y="3343771"/>
                  <a:pt x="261291" y="3258259"/>
                  <a:pt x="430066" y="3258259"/>
                </a:cubicBezTo>
                <a:cubicBezTo>
                  <a:pt x="463821" y="3258259"/>
                  <a:pt x="496777" y="3261680"/>
                  <a:pt x="528606" y="3268193"/>
                </a:cubicBezTo>
                <a:lnTo>
                  <a:pt x="591404" y="3287686"/>
                </a:lnTo>
                <a:lnTo>
                  <a:pt x="594926" y="3272404"/>
                </a:lnTo>
                <a:cubicBezTo>
                  <a:pt x="637785" y="3134610"/>
                  <a:pt x="739954" y="3022947"/>
                  <a:pt x="871572" y="2967277"/>
                </a:cubicBezTo>
                <a:lnTo>
                  <a:pt x="952373" y="2942196"/>
                </a:lnTo>
                <a:lnTo>
                  <a:pt x="928949" y="2866736"/>
                </a:lnTo>
                <a:cubicBezTo>
                  <a:pt x="922435" y="2834906"/>
                  <a:pt x="919015" y="2801950"/>
                  <a:pt x="919015" y="2768195"/>
                </a:cubicBezTo>
                <a:cubicBezTo>
                  <a:pt x="919015" y="2633175"/>
                  <a:pt x="973742" y="2510938"/>
                  <a:pt x="1062225" y="2422455"/>
                </a:cubicBezTo>
                <a:lnTo>
                  <a:pt x="1094935" y="2395467"/>
                </a:lnTo>
                <a:lnTo>
                  <a:pt x="1082384" y="2329866"/>
                </a:lnTo>
                <a:cubicBezTo>
                  <a:pt x="1078502" y="2299333"/>
                  <a:pt x="1076502" y="2268213"/>
                  <a:pt x="1076502" y="2236626"/>
                </a:cubicBezTo>
                <a:cubicBezTo>
                  <a:pt x="1076502" y="1983931"/>
                  <a:pt x="1204534" y="1761138"/>
                  <a:pt x="1399267" y="1629579"/>
                </a:cubicBezTo>
                <a:lnTo>
                  <a:pt x="1480512" y="1585481"/>
                </a:lnTo>
                <a:lnTo>
                  <a:pt x="1473218" y="1513126"/>
                </a:lnTo>
                <a:cubicBezTo>
                  <a:pt x="1473218" y="1243086"/>
                  <a:pt x="1692128" y="1024176"/>
                  <a:pt x="1962168" y="1024176"/>
                </a:cubicBezTo>
                <a:cubicBezTo>
                  <a:pt x="2029678" y="1024176"/>
                  <a:pt x="2093992" y="1037858"/>
                  <a:pt x="2152490" y="1062600"/>
                </a:cubicBezTo>
                <a:lnTo>
                  <a:pt x="2227489" y="1103309"/>
                </a:lnTo>
                <a:lnTo>
                  <a:pt x="2274956" y="1015858"/>
                </a:lnTo>
                <a:cubicBezTo>
                  <a:pt x="2406515" y="821125"/>
                  <a:pt x="2629308" y="693093"/>
                  <a:pt x="2882003" y="693093"/>
                </a:cubicBezTo>
                <a:cubicBezTo>
                  <a:pt x="2983082" y="693093"/>
                  <a:pt x="3079375" y="713578"/>
                  <a:pt x="3166959" y="750623"/>
                </a:cubicBezTo>
                <a:lnTo>
                  <a:pt x="3240563" y="790574"/>
                </a:lnTo>
                <a:lnTo>
                  <a:pt x="3290771" y="749149"/>
                </a:lnTo>
                <a:cubicBezTo>
                  <a:pt x="3407611" y="670213"/>
                  <a:pt x="3548463" y="624122"/>
                  <a:pt x="3700080" y="624122"/>
                </a:cubicBezTo>
                <a:lnTo>
                  <a:pt x="3710894" y="624804"/>
                </a:lnTo>
                <a:lnTo>
                  <a:pt x="3714953" y="584536"/>
                </a:lnTo>
                <a:cubicBezTo>
                  <a:pt x="3783217" y="250942"/>
                  <a:pt x="4078380" y="0"/>
                  <a:pt x="4432154" y="0"/>
                </a:cubicBezTo>
                <a:close/>
              </a:path>
            </a:pathLst>
          </a:custGeom>
          <a:gradFill flip="none" rotWithShape="1">
            <a:gsLst>
              <a:gs pos="0">
                <a:schemeClr val="tx2"/>
              </a:gs>
              <a:gs pos="98165">
                <a:srgbClr val="508398"/>
              </a:gs>
              <a:gs pos="6400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78F44B-525F-14A9-2DD5-95F9508F7A54}"/>
              </a:ext>
            </a:extLst>
          </p:cNvPr>
          <p:cNvSpPr>
            <a:spLocks noGrp="1"/>
          </p:cNvSpPr>
          <p:nvPr>
            <p:ph type="title"/>
          </p:nvPr>
        </p:nvSpPr>
        <p:spPr>
          <a:xfrm>
            <a:off x="-1439960" y="41042"/>
            <a:ext cx="10515600" cy="768096"/>
          </a:xfrm>
        </p:spPr>
        <p:txBody>
          <a:bodyPr/>
          <a:lstStyle/>
          <a:p>
            <a:r>
              <a:rPr lang="en-US" dirty="0">
                <a:solidFill>
                  <a:schemeClr val="tx1"/>
                </a:solidFill>
                <a:effectLst>
                  <a:outerShdw blurRad="38100" dist="38100" dir="2700000" algn="tl">
                    <a:srgbClr val="000000">
                      <a:alpha val="43137"/>
                    </a:srgbClr>
                  </a:outerShdw>
                </a:effectLst>
              </a:rPr>
              <a:t>HOW THEY WORK:</a:t>
            </a:r>
          </a:p>
        </p:txBody>
      </p:sp>
      <p:sp>
        <p:nvSpPr>
          <p:cNvPr id="3" name="Footer Placeholder 2">
            <a:extLst>
              <a:ext uri="{FF2B5EF4-FFF2-40B4-BE49-F238E27FC236}">
                <a16:creationId xmlns:a16="http://schemas.microsoft.com/office/drawing/2014/main" id="{921406F9-1337-133D-B143-F7D5E1FF0EFF}"/>
              </a:ext>
            </a:extLst>
          </p:cNvPr>
          <p:cNvSpPr>
            <a:spLocks noGrp="1"/>
          </p:cNvSpPr>
          <p:nvPr>
            <p:ph type="ftr" sz="quarter" idx="11"/>
          </p:nvPr>
        </p:nvSpPr>
        <p:spPr/>
        <p:txBody>
          <a:bodyPr/>
          <a:lstStyle/>
          <a:p>
            <a:r>
              <a:rPr lang="en-US" dirty="0">
                <a:solidFill>
                  <a:schemeClr val="bg1"/>
                </a:solidFill>
              </a:rPr>
              <a:t> </a:t>
            </a:r>
          </a:p>
        </p:txBody>
      </p:sp>
      <p:grpSp>
        <p:nvGrpSpPr>
          <p:cNvPr id="51" name="Group 50">
            <a:extLst>
              <a:ext uri="{FF2B5EF4-FFF2-40B4-BE49-F238E27FC236}">
                <a16:creationId xmlns:a16="http://schemas.microsoft.com/office/drawing/2014/main" id="{2CD08930-7DE6-2A00-31A8-BC96CFE8434B}"/>
              </a:ext>
            </a:extLst>
          </p:cNvPr>
          <p:cNvGrpSpPr/>
          <p:nvPr/>
        </p:nvGrpSpPr>
        <p:grpSpPr>
          <a:xfrm>
            <a:off x="-1197227" y="425090"/>
            <a:ext cx="4042362" cy="7078988"/>
            <a:chOff x="3839323" y="371088"/>
            <a:chExt cx="4042362" cy="7078988"/>
          </a:xfrm>
        </p:grpSpPr>
        <p:grpSp>
          <p:nvGrpSpPr>
            <p:cNvPr id="9" name="Group 8">
              <a:extLst>
                <a:ext uri="{FF2B5EF4-FFF2-40B4-BE49-F238E27FC236}">
                  <a16:creationId xmlns:a16="http://schemas.microsoft.com/office/drawing/2014/main" id="{0067DF62-2601-7718-5BD3-B5C0244FE714}"/>
                </a:ext>
              </a:extLst>
            </p:cNvPr>
            <p:cNvGrpSpPr/>
            <p:nvPr/>
          </p:nvGrpSpPr>
          <p:grpSpPr>
            <a:xfrm rot="1800000">
              <a:off x="4188113" y="4505906"/>
              <a:ext cx="576094" cy="417392"/>
              <a:chOff x="4188113" y="4509243"/>
              <a:chExt cx="576094" cy="417392"/>
            </a:xfrm>
          </p:grpSpPr>
          <p:sp>
            <p:nvSpPr>
              <p:cNvPr id="10" name="Isosceles Triangle 9">
                <a:extLst>
                  <a:ext uri="{FF2B5EF4-FFF2-40B4-BE49-F238E27FC236}">
                    <a16:creationId xmlns:a16="http://schemas.microsoft.com/office/drawing/2014/main" id="{A6D2D3C8-256B-FB26-0AFE-35B3685CC8A8}"/>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2D429-30F2-96F7-287A-F80CF0CC80D1}"/>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5CB0BD-8C1E-722A-4A5C-8FE27CCB07BF}"/>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C8DD2A-9E03-1E96-7E76-AECE673FD9C1}"/>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B343470-7C04-29DF-A310-FC6128BB79B2}"/>
                </a:ext>
              </a:extLst>
            </p:cNvPr>
            <p:cNvGrpSpPr/>
            <p:nvPr/>
          </p:nvGrpSpPr>
          <p:grpSpPr>
            <a:xfrm rot="1800000">
              <a:off x="5576564" y="5308035"/>
              <a:ext cx="576094" cy="417392"/>
              <a:chOff x="4188113" y="4509243"/>
              <a:chExt cx="576094" cy="417392"/>
            </a:xfrm>
          </p:grpSpPr>
          <p:sp>
            <p:nvSpPr>
              <p:cNvPr id="21" name="Isosceles Triangle 20">
                <a:extLst>
                  <a:ext uri="{FF2B5EF4-FFF2-40B4-BE49-F238E27FC236}">
                    <a16:creationId xmlns:a16="http://schemas.microsoft.com/office/drawing/2014/main" id="{48723F30-C5EA-6098-9DCE-DE3CC3D07EE2}"/>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8E0DC7-E975-B363-6D21-96816DF8BA08}"/>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A6DD89-9B42-87B4-7A6F-4BA6C9FEDE5A}"/>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F8E56-75D1-A424-9CE0-F07EB3EF3A1E}"/>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D5208B27-22D0-7B45-F55D-98A8D37E4A5A}"/>
                </a:ext>
              </a:extLst>
            </p:cNvPr>
            <p:cNvSpPr/>
            <p:nvPr/>
          </p:nvSpPr>
          <p:spPr>
            <a:xfrm rot="1800000">
              <a:off x="5476762" y="618247"/>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3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3"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AEA2B913-B102-1E8B-4FE3-E78D4134BD86}"/>
                </a:ext>
              </a:extLst>
            </p:cNvPr>
            <p:cNvSpPr/>
            <p:nvPr/>
          </p:nvSpPr>
          <p:spPr>
            <a:xfrm rot="1800000">
              <a:off x="6806651" y="1386059"/>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2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2"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0643BF05-6689-5FD2-5C73-92577032777D}"/>
                </a:ext>
              </a:extLst>
            </p:cNvPr>
            <p:cNvSpPr/>
            <p:nvPr/>
          </p:nvSpPr>
          <p:spPr>
            <a:xfrm rot="1800000">
              <a:off x="3839323" y="476825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CA03D4-6173-B1E1-5E15-0DC249A083E0}"/>
                </a:ext>
              </a:extLst>
            </p:cNvPr>
            <p:cNvSpPr/>
            <p:nvPr/>
          </p:nvSpPr>
          <p:spPr>
            <a:xfrm rot="1800000">
              <a:off x="5233011" y="557462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6EDB9E-A064-CC54-FDD4-CF19E79B8CB8}"/>
                </a:ext>
              </a:extLst>
            </p:cNvPr>
            <p:cNvSpPr/>
            <p:nvPr/>
          </p:nvSpPr>
          <p:spPr>
            <a:xfrm rot="1800000">
              <a:off x="4513241" y="4890075"/>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56B866-9B32-41ED-37F8-B37C55267914}"/>
                </a:ext>
              </a:extLst>
            </p:cNvPr>
            <p:cNvSpPr/>
            <p:nvPr/>
          </p:nvSpPr>
          <p:spPr>
            <a:xfrm rot="1800000">
              <a:off x="4901261" y="5109494"/>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5087440-5197-126F-E523-0FA9F11FC2E9}"/>
                </a:ext>
              </a:extLst>
            </p:cNvPr>
            <p:cNvGrpSpPr/>
            <p:nvPr/>
          </p:nvGrpSpPr>
          <p:grpSpPr>
            <a:xfrm rot="1800000">
              <a:off x="4869391" y="4836973"/>
              <a:ext cx="285930" cy="171788"/>
              <a:chOff x="4188113" y="4743738"/>
              <a:chExt cx="576094" cy="182897"/>
            </a:xfrm>
          </p:grpSpPr>
          <p:sp>
            <p:nvSpPr>
              <p:cNvPr id="30" name="Isosceles Triangle 29">
                <a:extLst>
                  <a:ext uri="{FF2B5EF4-FFF2-40B4-BE49-F238E27FC236}">
                    <a16:creationId xmlns:a16="http://schemas.microsoft.com/office/drawing/2014/main" id="{3C3E77BF-ACCB-A442-7852-9E593840182F}"/>
                  </a:ext>
                </a:extLst>
              </p:cNvPr>
              <p:cNvSpPr/>
              <p:nvPr/>
            </p:nvSpPr>
            <p:spPr>
              <a:xfrm>
                <a:off x="4188113" y="4817016"/>
                <a:ext cx="576094" cy="109619"/>
              </a:xfrm>
              <a:prstGeom prst="triangle">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D5F80-21A7-076C-CDAA-5A134B6F63CD}"/>
                  </a:ext>
                </a:extLst>
              </p:cNvPr>
              <p:cNvSpPr/>
              <p:nvPr/>
            </p:nvSpPr>
            <p:spPr>
              <a:xfrm>
                <a:off x="4349714" y="4743738"/>
                <a:ext cx="252892" cy="128087"/>
              </a:xfrm>
              <a:prstGeom prst="rect">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0F4094B-B9E4-D5D2-7B36-870891649478}"/>
                </a:ext>
              </a:extLst>
            </p:cNvPr>
            <p:cNvGrpSpPr/>
            <p:nvPr/>
          </p:nvGrpSpPr>
          <p:grpSpPr>
            <a:xfrm rot="1800000">
              <a:off x="5257042" y="5056522"/>
              <a:ext cx="285930" cy="171788"/>
              <a:chOff x="4188113" y="4743738"/>
              <a:chExt cx="576094" cy="182897"/>
            </a:xfrm>
          </p:grpSpPr>
          <p:sp>
            <p:nvSpPr>
              <p:cNvPr id="33" name="Isosceles Triangle 32">
                <a:extLst>
                  <a:ext uri="{FF2B5EF4-FFF2-40B4-BE49-F238E27FC236}">
                    <a16:creationId xmlns:a16="http://schemas.microsoft.com/office/drawing/2014/main" id="{2E4002DC-C36C-0127-8756-D819936F2C8A}"/>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5D6353-11D0-5996-795C-915340D47E79}"/>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E9E8D592-D0F6-6BF6-6A0E-F4911C77587F}"/>
                </a:ext>
              </a:extLst>
            </p:cNvPr>
            <p:cNvCxnSpPr>
              <a:cxnSpLocks/>
            </p:cNvCxnSpPr>
            <p:nvPr/>
          </p:nvCxnSpPr>
          <p:spPr>
            <a:xfrm>
              <a:off x="6024401" y="1630797"/>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C98DA1-309F-15C0-C12F-3E91D3A9929D}"/>
                </a:ext>
              </a:extLst>
            </p:cNvPr>
            <p:cNvCxnSpPr>
              <a:cxnSpLocks/>
            </p:cNvCxnSpPr>
            <p:nvPr/>
          </p:nvCxnSpPr>
          <p:spPr>
            <a:xfrm>
              <a:off x="7387011" y="2442402"/>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A537C9-09F5-719A-52A6-4ADB86CA331A}"/>
                </a:ext>
              </a:extLst>
            </p:cNvPr>
            <p:cNvCxnSpPr>
              <a:cxnSpLocks/>
            </p:cNvCxnSpPr>
            <p:nvPr/>
          </p:nvCxnSpPr>
          <p:spPr>
            <a:xfrm>
              <a:off x="6574634" y="3834593"/>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22C15F-B067-4FDD-63E4-4199E1F5902E}"/>
                </a:ext>
              </a:extLst>
            </p:cNvPr>
            <p:cNvCxnSpPr>
              <a:cxnSpLocks/>
            </p:cNvCxnSpPr>
            <p:nvPr/>
          </p:nvCxnSpPr>
          <p:spPr>
            <a:xfrm>
              <a:off x="6526126" y="3916466"/>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0F347-8942-C1A3-AF6D-EE82343B2E04}"/>
                </a:ext>
              </a:extLst>
            </p:cNvPr>
            <p:cNvCxnSpPr>
              <a:cxnSpLocks/>
            </p:cNvCxnSpPr>
            <p:nvPr/>
          </p:nvCxnSpPr>
          <p:spPr>
            <a:xfrm>
              <a:off x="5205628" y="3050177"/>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B662F3-0AFF-7708-0528-BD4E8DC50FA1}"/>
                </a:ext>
              </a:extLst>
            </p:cNvPr>
            <p:cNvCxnSpPr>
              <a:cxnSpLocks/>
            </p:cNvCxnSpPr>
            <p:nvPr/>
          </p:nvCxnSpPr>
          <p:spPr>
            <a:xfrm>
              <a:off x="5157120" y="3132050"/>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F96BD0D-F438-6ACD-72A7-7E597929FA4D}"/>
                </a:ext>
              </a:extLst>
            </p:cNvPr>
            <p:cNvSpPr/>
            <p:nvPr/>
          </p:nvSpPr>
          <p:spPr>
            <a:xfrm rot="1800000">
              <a:off x="5087598" y="371088"/>
              <a:ext cx="2794087" cy="4888000"/>
            </a:xfrm>
            <a:custGeom>
              <a:avLst/>
              <a:gdLst>
                <a:gd name="connsiteX0" fmla="*/ 1942559 w 3885118"/>
                <a:gd name="connsiteY0" fmla="*/ 0 h 6796660"/>
                <a:gd name="connsiteX1" fmla="*/ 2759329 w 3885118"/>
                <a:gd name="connsiteY1" fmla="*/ 1480400 h 6796660"/>
                <a:gd name="connsiteX2" fmla="*/ 2758418 w 3885118"/>
                <a:gd name="connsiteY2" fmla="*/ 1513100 h 6796660"/>
                <a:gd name="connsiteX3" fmla="*/ 2758418 w 3885118"/>
                <a:gd name="connsiteY3" fmla="*/ 5151928 h 6796660"/>
                <a:gd name="connsiteX4" fmla="*/ 2864075 w 3885118"/>
                <a:gd name="connsiteY4" fmla="*/ 5197300 h 6796660"/>
                <a:gd name="connsiteX5" fmla="*/ 3885113 w 3885118"/>
                <a:gd name="connsiteY5" fmla="*/ 6795667 h 6796660"/>
                <a:gd name="connsiteX6" fmla="*/ 2429288 w 3885118"/>
                <a:gd name="connsiteY6" fmla="*/ 6792353 h 6796660"/>
                <a:gd name="connsiteX7" fmla="*/ 1545089 w 3885118"/>
                <a:gd name="connsiteY7" fmla="*/ 6792353 h 6796660"/>
                <a:gd name="connsiteX8" fmla="*/ 8 w 3885118"/>
                <a:gd name="connsiteY8" fmla="*/ 6796660 h 6796660"/>
                <a:gd name="connsiteX9" fmla="*/ 1020201 w 3885118"/>
                <a:gd name="connsiteY9" fmla="*/ 5197723 h 6796660"/>
                <a:gd name="connsiteX10" fmla="*/ 1126700 w 3885118"/>
                <a:gd name="connsiteY10" fmla="*/ 5151931 h 6796660"/>
                <a:gd name="connsiteX11" fmla="*/ 1126700 w 3885118"/>
                <a:gd name="connsiteY11" fmla="*/ 1513099 h 6796660"/>
                <a:gd name="connsiteX12" fmla="*/ 1125789 w 3885118"/>
                <a:gd name="connsiteY12" fmla="*/ 1480400 h 6796660"/>
                <a:gd name="connsiteX13" fmla="*/ 1942559 w 3885118"/>
                <a:gd name="connsiteY13" fmla="*/ 0 h 679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5118" h="6796660">
                  <a:moveTo>
                    <a:pt x="1942559" y="0"/>
                  </a:moveTo>
                  <a:cubicBezTo>
                    <a:pt x="2393649" y="0"/>
                    <a:pt x="2759329" y="662798"/>
                    <a:pt x="2759329" y="1480400"/>
                  </a:cubicBezTo>
                  <a:lnTo>
                    <a:pt x="2758418" y="1513100"/>
                  </a:lnTo>
                  <a:lnTo>
                    <a:pt x="2758418" y="5151928"/>
                  </a:lnTo>
                  <a:lnTo>
                    <a:pt x="2864075" y="5197300"/>
                  </a:lnTo>
                  <a:cubicBezTo>
                    <a:pt x="3494482" y="5513942"/>
                    <a:pt x="3886862" y="6128187"/>
                    <a:pt x="3885113" y="6795667"/>
                  </a:cubicBezTo>
                  <a:lnTo>
                    <a:pt x="2429288" y="6792353"/>
                  </a:lnTo>
                  <a:lnTo>
                    <a:pt x="1545089" y="6792353"/>
                  </a:lnTo>
                  <a:lnTo>
                    <a:pt x="8" y="6796660"/>
                  </a:lnTo>
                  <a:cubicBezTo>
                    <a:pt x="-2134" y="6129144"/>
                    <a:pt x="389927" y="5514672"/>
                    <a:pt x="1020201" y="5197723"/>
                  </a:cubicBezTo>
                  <a:lnTo>
                    <a:pt x="1126700" y="5151931"/>
                  </a:lnTo>
                  <a:lnTo>
                    <a:pt x="1126700" y="1513099"/>
                  </a:lnTo>
                  <a:lnTo>
                    <a:pt x="1125789" y="1480400"/>
                  </a:lnTo>
                  <a:cubicBezTo>
                    <a:pt x="1125789" y="662798"/>
                    <a:pt x="1491469" y="0"/>
                    <a:pt x="1942559" y="0"/>
                  </a:cubicBezTo>
                  <a:close/>
                </a:path>
              </a:pathLst>
            </a:custGeom>
            <a:solidFill>
              <a:schemeClr val="bg1"/>
            </a:solidFill>
            <a:ln>
              <a:noFill/>
            </a:ln>
            <a:effectLst>
              <a:outerShdw blurRad="7493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2BE5393-E250-AEFB-9A24-62B317B0660E}"/>
                </a:ext>
              </a:extLst>
            </p:cNvPr>
            <p:cNvSpPr/>
            <p:nvPr/>
          </p:nvSpPr>
          <p:spPr>
            <a:xfrm rot="1800000">
              <a:off x="5924256" y="1177158"/>
              <a:ext cx="673619" cy="4050352"/>
            </a:xfrm>
            <a:custGeom>
              <a:avLst/>
              <a:gdLst>
                <a:gd name="connsiteX0" fmla="*/ 468327 w 936653"/>
                <a:gd name="connsiteY0" fmla="*/ 0 h 5631928"/>
                <a:gd name="connsiteX1" fmla="*/ 925728 w 936653"/>
                <a:gd name="connsiteY1" fmla="*/ 714326 h 5631928"/>
                <a:gd name="connsiteX2" fmla="*/ 932480 w 936653"/>
                <a:gd name="connsiteY2" fmla="*/ 842683 h 5631928"/>
                <a:gd name="connsiteX3" fmla="*/ 936653 w 936653"/>
                <a:gd name="connsiteY3" fmla="*/ 842683 h 5631928"/>
                <a:gd name="connsiteX4" fmla="*/ 936653 w 936653"/>
                <a:gd name="connsiteY4" fmla="*/ 5631928 h 5631928"/>
                <a:gd name="connsiteX5" fmla="*/ 0 w 936653"/>
                <a:gd name="connsiteY5" fmla="*/ 5631928 h 5631928"/>
                <a:gd name="connsiteX6" fmla="*/ 0 w 936653"/>
                <a:gd name="connsiteY6" fmla="*/ 842683 h 5631928"/>
                <a:gd name="connsiteX7" fmla="*/ 4174 w 936653"/>
                <a:gd name="connsiteY7" fmla="*/ 842683 h 5631928"/>
                <a:gd name="connsiteX8" fmla="*/ 10926 w 936653"/>
                <a:gd name="connsiteY8" fmla="*/ 714326 h 5631928"/>
                <a:gd name="connsiteX9" fmla="*/ 468327 w 936653"/>
                <a:gd name="connsiteY9"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653" h="5631928">
                  <a:moveTo>
                    <a:pt x="468327" y="0"/>
                  </a:moveTo>
                  <a:cubicBezTo>
                    <a:pt x="693949" y="0"/>
                    <a:pt x="882192" y="306661"/>
                    <a:pt x="925728" y="714326"/>
                  </a:cubicBezTo>
                  <a:lnTo>
                    <a:pt x="932480" y="842683"/>
                  </a:lnTo>
                  <a:lnTo>
                    <a:pt x="936653" y="842683"/>
                  </a:lnTo>
                  <a:lnTo>
                    <a:pt x="936653" y="5631928"/>
                  </a:lnTo>
                  <a:lnTo>
                    <a:pt x="0" y="5631928"/>
                  </a:lnTo>
                  <a:lnTo>
                    <a:pt x="0" y="842683"/>
                  </a:lnTo>
                  <a:lnTo>
                    <a:pt x="4174" y="842683"/>
                  </a:lnTo>
                  <a:lnTo>
                    <a:pt x="10926" y="714326"/>
                  </a:lnTo>
                  <a:cubicBezTo>
                    <a:pt x="54462" y="306661"/>
                    <a:pt x="242705" y="0"/>
                    <a:pt x="468327" y="0"/>
                  </a:cubicBezTo>
                  <a:close/>
                </a:path>
              </a:pathLst>
            </a:custGeom>
            <a:solidFill>
              <a:schemeClr val="bg1"/>
            </a:solidFill>
            <a:ln>
              <a:noFill/>
            </a:ln>
            <a:effectLst>
              <a:outerShdw blurRad="457200" dist="304800" dir="78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2" name="Straight Connector 51">
            <a:extLst>
              <a:ext uri="{FF2B5EF4-FFF2-40B4-BE49-F238E27FC236}">
                <a16:creationId xmlns:a16="http://schemas.microsoft.com/office/drawing/2014/main" id="{0EFA1D30-6F7A-5716-4C0F-3606F7372F3C}"/>
              </a:ext>
            </a:extLst>
          </p:cNvPr>
          <p:cNvCxnSpPr>
            <a:cxnSpLocks/>
          </p:cNvCxnSpPr>
          <p:nvPr/>
        </p:nvCxnSpPr>
        <p:spPr>
          <a:xfrm>
            <a:off x="673940" y="3477925"/>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7F0395-71C5-F743-76CF-E28D995F0416}"/>
              </a:ext>
            </a:extLst>
          </p:cNvPr>
          <p:cNvCxnSpPr>
            <a:cxnSpLocks/>
          </p:cNvCxnSpPr>
          <p:nvPr/>
        </p:nvCxnSpPr>
        <p:spPr>
          <a:xfrm>
            <a:off x="1008576" y="2922173"/>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9AD853B-603B-E0DB-3EA5-D389220DFFE0}"/>
              </a:ext>
            </a:extLst>
          </p:cNvPr>
          <p:cNvSpPr txBox="1"/>
          <p:nvPr/>
        </p:nvSpPr>
        <p:spPr>
          <a:xfrm>
            <a:off x="3243200" y="929910"/>
            <a:ext cx="7515003" cy="2585323"/>
          </a:xfrm>
          <a:prstGeom prst="rect">
            <a:avLst/>
          </a:prstGeom>
          <a:noFill/>
        </p:spPr>
        <p:txBody>
          <a:bodyPr wrap="square" rtlCol="0">
            <a:spAutoFit/>
          </a:bodyPr>
          <a:lstStyle/>
          <a:p>
            <a:pPr algn="r"/>
            <a:r>
              <a:rPr lang="el-GR" dirty="0"/>
              <a:t>Ο αισθητήρας εικόνας CMOS αποτελείται από μια διάταξη μικροσκοπικών </a:t>
            </a:r>
            <a:r>
              <a:rPr lang="el-GR" dirty="0" err="1"/>
              <a:t>φωτουποδοχέων</a:t>
            </a:r>
            <a:r>
              <a:rPr lang="el-GR" dirty="0"/>
              <a:t>, γνωστών και ως </a:t>
            </a:r>
            <a:r>
              <a:rPr lang="el-GR" dirty="0" err="1"/>
              <a:t>pixel</a:t>
            </a:r>
            <a:r>
              <a:rPr lang="el-GR" dirty="0"/>
              <a:t>, καθένα από τα οποία είναι συνδεδεμένο με ένα τρανζίστορ που λειτουργεί ως διακόπτης. Όταν το φως προσπίπτει στα </a:t>
            </a:r>
            <a:r>
              <a:rPr lang="el-GR" dirty="0" err="1"/>
              <a:t>pixel</a:t>
            </a:r>
            <a:r>
              <a:rPr lang="el-GR" dirty="0"/>
              <a:t>, μετατρέπεται σε ηλεκτρικό φορτίο, το οποίο στη συνέχεια ενισχύεται και διαβάζεται από τα ενσωματωμένα κυκλώματα ανάγνωσης του αισθητήρα. Το σήμα εξόδου στη συνέχεια μετατρέπεται σε ψηφιακό σήμα, έτοιμο για περαιτέρω επεξεργασία εικόνας ή αποθήκευση</a:t>
            </a:r>
            <a:endParaRPr lang="en-US" dirty="0"/>
          </a:p>
          <a:p>
            <a:endParaRPr lang="en-US" dirty="0"/>
          </a:p>
          <a:p>
            <a:pPr algn="r"/>
            <a:r>
              <a:rPr lang="el-GR" dirty="0"/>
              <a:t>.</a:t>
            </a:r>
            <a:endParaRPr lang="en-US" b="1" dirty="0">
              <a:effectLst>
                <a:outerShdw blurRad="38100" dist="38100" dir="2700000" algn="tl">
                  <a:srgbClr val="000000">
                    <a:alpha val="43137"/>
                  </a:srgbClr>
                </a:outerShdw>
              </a:effectLst>
            </a:endParaRPr>
          </a:p>
        </p:txBody>
      </p:sp>
      <p:pic>
        <p:nvPicPr>
          <p:cNvPr id="5" name="Picture 4" descr="A screenshot of a computer&#10;&#10;AI-generated content may be incorrect.">
            <a:extLst>
              <a:ext uri="{FF2B5EF4-FFF2-40B4-BE49-F238E27FC236}">
                <a16:creationId xmlns:a16="http://schemas.microsoft.com/office/drawing/2014/main" id="{DC9EB0E0-DF6C-14AF-112B-D9B3473BC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066" y="2219587"/>
            <a:ext cx="4572000" cy="2571750"/>
          </a:xfrm>
          <a:prstGeom prst="rect">
            <a:avLst/>
          </a:prstGeom>
        </p:spPr>
      </p:pic>
      <p:sp>
        <p:nvSpPr>
          <p:cNvPr id="8" name="Rectangle 3">
            <a:extLst>
              <a:ext uri="{FF2B5EF4-FFF2-40B4-BE49-F238E27FC236}">
                <a16:creationId xmlns:a16="http://schemas.microsoft.com/office/drawing/2014/main" id="{8946E726-1FE9-B059-66FA-E6D3857791B2}"/>
              </a:ext>
            </a:extLst>
          </p:cNvPr>
          <p:cNvSpPr>
            <a:spLocks noChangeArrowheads="1"/>
          </p:cNvSpPr>
          <p:nvPr/>
        </p:nvSpPr>
        <p:spPr bwMode="auto">
          <a:xfrm>
            <a:off x="8346507" y="1276797"/>
            <a:ext cx="3238102"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Κάθε</a:t>
            </a:r>
            <a:r>
              <a:rPr kumimoji="0" lang="en-US" altLang="en-US" sz="1800" b="0" i="0" u="none" strike="noStrike" cap="none" normalizeH="0" baseline="0" dirty="0">
                <a:ln>
                  <a:noFill/>
                </a:ln>
                <a:solidFill>
                  <a:schemeClr val="tx1"/>
                </a:solidFill>
                <a:effectLst/>
                <a:latin typeface="Arial" panose="020B0604020202020204" pitchFamily="34" charset="0"/>
              </a:rPr>
              <a:t> pixel απ</a:t>
            </a:r>
            <a:r>
              <a:rPr kumimoji="0" lang="en-US" altLang="en-US" sz="1800" b="0" i="0" u="none" strike="noStrike" cap="none" normalizeH="0" baseline="0" dirty="0" err="1">
                <a:ln>
                  <a:noFill/>
                </a:ln>
                <a:solidFill>
                  <a:schemeClr val="tx1"/>
                </a:solidFill>
                <a:effectLst/>
                <a:latin typeface="Arial" panose="020B0604020202020204" pitchFamily="34" charset="0"/>
              </a:rPr>
              <a:t>οτελείτ</a:t>
            </a:r>
            <a:r>
              <a:rPr kumimoji="0" lang="en-US" altLang="en-US" sz="1800" b="0" i="0" u="none" strike="noStrike" cap="none" normalizeH="0" baseline="0" dirty="0">
                <a:ln>
                  <a:noFill/>
                </a:ln>
                <a:solidFill>
                  <a:schemeClr val="tx1"/>
                </a:solidFill>
                <a:effectLst/>
                <a:latin typeface="Arial" panose="020B0604020202020204" pitchFamily="34" charset="0"/>
              </a:rPr>
              <a:t>αι από μία </a:t>
            </a:r>
            <a:r>
              <a:rPr kumimoji="0" lang="en-US" altLang="en-US" sz="1800" b="1" i="0" u="none" strike="noStrike" cap="none" normalizeH="0" baseline="0" dirty="0">
                <a:ln>
                  <a:noFill/>
                </a:ln>
                <a:solidFill>
                  <a:schemeClr val="tx1"/>
                </a:solidFill>
                <a:effectLst/>
                <a:latin typeface="Arial" panose="020B0604020202020204" pitchFamily="34" charset="0"/>
              </a:rPr>
              <a:t>φωτοδίοδο</a:t>
            </a:r>
            <a:r>
              <a:rPr kumimoji="0" lang="en-US" altLang="en-US" sz="1800" b="0" i="0" u="none" strike="noStrike" cap="none" normalizeH="0" baseline="0" dirty="0">
                <a:ln>
                  <a:noFill/>
                </a:ln>
                <a:solidFill>
                  <a:schemeClr val="tx1"/>
                </a:solidFill>
                <a:effectLst/>
                <a:latin typeface="Arial" panose="020B0604020202020204" pitchFamily="34" charset="0"/>
              </a:rPr>
              <a:t> που απορροφά φωτόνια και τα μετατρέπει σε ηλεκτρόνια.</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Αυτά</a:t>
            </a:r>
            <a:r>
              <a:rPr kumimoji="0" lang="en-US" altLang="en-US" sz="1800" b="0" i="0" u="none" strike="noStrike" cap="none" normalizeH="0" baseline="0" dirty="0">
                <a:ln>
                  <a:noFill/>
                </a:ln>
                <a:solidFill>
                  <a:schemeClr val="tx1"/>
                </a:solidFill>
                <a:effectLst/>
                <a:latin typeface="Arial" panose="020B0604020202020204" pitchFamily="34" charset="0"/>
              </a:rPr>
              <a:t> τα </a:t>
            </a:r>
            <a:r>
              <a:rPr kumimoji="0" lang="en-US" altLang="en-US" sz="1800" b="0" i="0" u="none" strike="noStrike" cap="none" normalizeH="0" baseline="0" dirty="0" err="1">
                <a:ln>
                  <a:noFill/>
                </a:ln>
                <a:solidFill>
                  <a:schemeClr val="tx1"/>
                </a:solidFill>
                <a:effectLst/>
                <a:latin typeface="Arial" panose="020B0604020202020204" pitchFamily="34" charset="0"/>
              </a:rPr>
              <a:t>ηλεκτρικά</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φορτί</a:t>
            </a:r>
            <a:r>
              <a:rPr kumimoji="0" lang="en-US" altLang="en-US" sz="1800" b="0" i="0" u="none" strike="noStrike" cap="none" normalizeH="0" baseline="0" dirty="0">
                <a:ln>
                  <a:noFill/>
                </a:ln>
                <a:solidFill>
                  <a:schemeClr val="tx1"/>
                </a:solidFill>
                <a:effectLst/>
                <a:latin typeface="Arial" panose="020B0604020202020204" pitchFamily="34" charset="0"/>
              </a:rPr>
              <a:t>α ενισχύονται με </a:t>
            </a:r>
            <a:r>
              <a:rPr kumimoji="0" lang="en-US" altLang="en-US" sz="1800" b="1" i="0" u="none" strike="noStrike" cap="none" normalizeH="0" baseline="0" dirty="0">
                <a:ln>
                  <a:noFill/>
                </a:ln>
                <a:solidFill>
                  <a:schemeClr val="tx1"/>
                </a:solidFill>
                <a:effectLst/>
                <a:latin typeface="Arial" panose="020B0604020202020204" pitchFamily="34" charset="0"/>
              </a:rPr>
              <a:t>τρανζίστορ</a:t>
            </a:r>
            <a:r>
              <a:rPr kumimoji="0" lang="en-US" altLang="en-US" sz="1800" b="0" i="0" u="none" strike="noStrike" cap="none" normalizeH="0" baseline="0" dirty="0">
                <a:ln>
                  <a:noFill/>
                </a:ln>
                <a:solidFill>
                  <a:schemeClr val="tx1"/>
                </a:solidFill>
                <a:effectLst/>
                <a:latin typeface="Arial" panose="020B0604020202020204" pitchFamily="34" charset="0"/>
              </a:rPr>
              <a:t> που βρίσκονται εντός του pixel.</a:t>
            </a:r>
          </a:p>
          <a:p>
            <a:r>
              <a:rPr kumimoji="0" lang="en-US" altLang="en-US" sz="1800" b="0" i="0" u="none" strike="noStrike" cap="none" normalizeH="0" baseline="0" dirty="0">
                <a:ln>
                  <a:noFill/>
                </a:ln>
                <a:solidFill>
                  <a:schemeClr val="tx1"/>
                </a:solidFill>
                <a:effectLst/>
                <a:latin typeface="Arial" panose="020B0604020202020204" pitchFamily="34" charset="0"/>
              </a:rPr>
              <a:t>Η π</a:t>
            </a:r>
            <a:r>
              <a:rPr kumimoji="0" lang="en-US" altLang="en-US" sz="1800" b="0" i="0" u="none" strike="noStrike" cap="none" normalizeH="0" baseline="0" dirty="0" err="1">
                <a:ln>
                  <a:noFill/>
                </a:ln>
                <a:solidFill>
                  <a:schemeClr val="tx1"/>
                </a:solidFill>
                <a:effectLst/>
                <a:latin typeface="Arial" panose="020B0604020202020204" pitchFamily="34" charset="0"/>
              </a:rPr>
              <a:t>ληροφορί</a:t>
            </a:r>
            <a:r>
              <a:rPr kumimoji="0" lang="en-US" altLang="en-US" sz="1800" b="0" i="0" u="none" strike="noStrike" cap="none" normalizeH="0" baseline="0" dirty="0">
                <a:ln>
                  <a:noFill/>
                </a:ln>
                <a:solidFill>
                  <a:schemeClr val="tx1"/>
                </a:solidFill>
                <a:effectLst/>
                <a:latin typeface="Arial" panose="020B0604020202020204" pitchFamily="34" charset="0"/>
              </a:rPr>
              <a:t>α μεταφέρεται σε </a:t>
            </a:r>
            <a:r>
              <a:rPr kumimoji="0" lang="en-US" altLang="en-US" sz="1800" b="1" i="0" u="none" strike="noStrike" cap="none" normalizeH="0" baseline="0" dirty="0">
                <a:ln>
                  <a:noFill/>
                </a:ln>
                <a:solidFill>
                  <a:schemeClr val="tx1"/>
                </a:solidFill>
                <a:effectLst/>
                <a:latin typeface="Arial" panose="020B0604020202020204" pitchFamily="34" charset="0"/>
              </a:rPr>
              <a:t>αναλογο-ψηφιακό μετατροπέα (ADC)</a:t>
            </a:r>
            <a:r>
              <a:rPr kumimoji="0" lang="en-US" altLang="en-US" sz="1800" b="0" i="0" u="none" strike="noStrike" cap="none" normalizeH="0" baseline="0" dirty="0">
                <a:ln>
                  <a:noFill/>
                </a:ln>
                <a:solidFill>
                  <a:schemeClr val="tx1"/>
                </a:solidFill>
                <a:effectLst/>
                <a:latin typeface="Arial" panose="020B0604020202020204" pitchFamily="34" charset="0"/>
              </a:rPr>
              <a:t> και </a:t>
            </a:r>
            <a:r>
              <a:rPr lang="el-GR" altLang="en-US" dirty="0">
                <a:latin typeface="Arial" panose="020B0604020202020204" pitchFamily="34" charset="0"/>
                <a:cs typeface="Arial" panose="020B0604020202020204" pitchFamily="34" charset="0"/>
              </a:rPr>
              <a:t>μ</a:t>
            </a:r>
            <a:r>
              <a:rPr lang="el-GR" dirty="0">
                <a:latin typeface="Arial" panose="020B0604020202020204" pitchFamily="34" charset="0"/>
                <a:cs typeface="Arial" panose="020B0604020202020204" pitchFamily="34" charset="0"/>
              </a:rPr>
              <a:t>ετατρέπει το ηλεκτρικό σήμα (που προέρχεται από το φως) σε ψηφιακή πληροφορία για να δημιουργηθεί η εικόνα</a:t>
            </a:r>
            <a:r>
              <a:rPr lang="el-GR" dirty="0"/>
              <a: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922612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 presetClass="entr" presetSubtype="0" fill="hold" nodeType="withEffect">
                                  <p:stCondLst>
                                    <p:cond delay="100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grpId="0" nodeType="withEffect">
                                  <p:stCondLst>
                                    <p:cond delay="100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7" grpId="0"/>
      <p:bldP spid="17"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C72C9D3-E3CC-D332-1E0C-8143E76FDFDC}"/>
              </a:ext>
            </a:extLst>
          </p:cNvPr>
          <p:cNvSpPr/>
          <p:nvPr/>
        </p:nvSpPr>
        <p:spPr>
          <a:xfrm>
            <a:off x="-2652685" y="3347276"/>
            <a:ext cx="5803920" cy="3519193"/>
          </a:xfrm>
          <a:custGeom>
            <a:avLst/>
            <a:gdLst>
              <a:gd name="connsiteX0" fmla="*/ 4432154 w 5741150"/>
              <a:gd name="connsiteY0" fmla="*/ 0 h 3519193"/>
              <a:gd name="connsiteX1" fmla="*/ 5164228 w 5741150"/>
              <a:gd name="connsiteY1" fmla="*/ 732074 h 3519193"/>
              <a:gd name="connsiteX2" fmla="*/ 5106698 w 5741150"/>
              <a:gd name="connsiteY2" fmla="*/ 1017030 h 3519193"/>
              <a:gd name="connsiteX3" fmla="*/ 5048491 w 5741150"/>
              <a:gd name="connsiteY3" fmla="*/ 1124269 h 3519193"/>
              <a:gd name="connsiteX4" fmla="*/ 5071199 w 5741150"/>
              <a:gd name="connsiteY4" fmla="*/ 1151792 h 3519193"/>
              <a:gd name="connsiteX5" fmla="*/ 5154704 w 5741150"/>
              <a:gd name="connsiteY5" fmla="*/ 1425168 h 3519193"/>
              <a:gd name="connsiteX6" fmla="*/ 5071199 w 5741150"/>
              <a:gd name="connsiteY6" fmla="*/ 1698545 h 3519193"/>
              <a:gd name="connsiteX7" fmla="*/ 5033177 w 5741150"/>
              <a:gd name="connsiteY7" fmla="*/ 1744628 h 3519193"/>
              <a:gd name="connsiteX8" fmla="*/ 5077708 w 5741150"/>
              <a:gd name="connsiteY8" fmla="*/ 1758451 h 3519193"/>
              <a:gd name="connsiteX9" fmla="*/ 5524826 w 5741150"/>
              <a:gd name="connsiteY9" fmla="*/ 2432995 h 3519193"/>
              <a:gd name="connsiteX10" fmla="*/ 5399799 w 5741150"/>
              <a:gd name="connsiteY10" fmla="*/ 2842305 h 3519193"/>
              <a:gd name="connsiteX11" fmla="*/ 5333842 w 5741150"/>
              <a:gd name="connsiteY11" fmla="*/ 2922245 h 3519193"/>
              <a:gd name="connsiteX12" fmla="*/ 5346730 w 5741150"/>
              <a:gd name="connsiteY12" fmla="*/ 2929240 h 3519193"/>
              <a:gd name="connsiteX13" fmla="*/ 5732791 w 5741150"/>
              <a:gd name="connsiteY13" fmla="*/ 3475506 h 3519193"/>
              <a:gd name="connsiteX14" fmla="*/ 5741150 w 5741150"/>
              <a:gd name="connsiteY14" fmla="*/ 3519193 h 3519193"/>
              <a:gd name="connsiteX15" fmla="*/ 0 w 5741150"/>
              <a:gd name="connsiteY15" fmla="*/ 3519193 h 3519193"/>
              <a:gd name="connsiteX16" fmla="*/ 24621 w 5741150"/>
              <a:gd name="connsiteY16" fmla="*/ 3473832 h 3519193"/>
              <a:gd name="connsiteX17" fmla="*/ 430066 w 5741150"/>
              <a:gd name="connsiteY17" fmla="*/ 3258259 h 3519193"/>
              <a:gd name="connsiteX18" fmla="*/ 528606 w 5741150"/>
              <a:gd name="connsiteY18" fmla="*/ 3268193 h 3519193"/>
              <a:gd name="connsiteX19" fmla="*/ 591404 w 5741150"/>
              <a:gd name="connsiteY19" fmla="*/ 3287686 h 3519193"/>
              <a:gd name="connsiteX20" fmla="*/ 594926 w 5741150"/>
              <a:gd name="connsiteY20" fmla="*/ 3272404 h 3519193"/>
              <a:gd name="connsiteX21" fmla="*/ 871572 w 5741150"/>
              <a:gd name="connsiteY21" fmla="*/ 2967277 h 3519193"/>
              <a:gd name="connsiteX22" fmla="*/ 952373 w 5741150"/>
              <a:gd name="connsiteY22" fmla="*/ 2942196 h 3519193"/>
              <a:gd name="connsiteX23" fmla="*/ 928949 w 5741150"/>
              <a:gd name="connsiteY23" fmla="*/ 2866736 h 3519193"/>
              <a:gd name="connsiteX24" fmla="*/ 919015 w 5741150"/>
              <a:gd name="connsiteY24" fmla="*/ 2768195 h 3519193"/>
              <a:gd name="connsiteX25" fmla="*/ 1062225 w 5741150"/>
              <a:gd name="connsiteY25" fmla="*/ 2422455 h 3519193"/>
              <a:gd name="connsiteX26" fmla="*/ 1094935 w 5741150"/>
              <a:gd name="connsiteY26" fmla="*/ 2395467 h 3519193"/>
              <a:gd name="connsiteX27" fmla="*/ 1082384 w 5741150"/>
              <a:gd name="connsiteY27" fmla="*/ 2329866 h 3519193"/>
              <a:gd name="connsiteX28" fmla="*/ 1076502 w 5741150"/>
              <a:gd name="connsiteY28" fmla="*/ 2236626 h 3519193"/>
              <a:gd name="connsiteX29" fmla="*/ 1399267 w 5741150"/>
              <a:gd name="connsiteY29" fmla="*/ 1629579 h 3519193"/>
              <a:gd name="connsiteX30" fmla="*/ 1480512 w 5741150"/>
              <a:gd name="connsiteY30" fmla="*/ 1585481 h 3519193"/>
              <a:gd name="connsiteX31" fmla="*/ 1473218 w 5741150"/>
              <a:gd name="connsiteY31" fmla="*/ 1513126 h 3519193"/>
              <a:gd name="connsiteX32" fmla="*/ 1962168 w 5741150"/>
              <a:gd name="connsiteY32" fmla="*/ 1024176 h 3519193"/>
              <a:gd name="connsiteX33" fmla="*/ 2152490 w 5741150"/>
              <a:gd name="connsiteY33" fmla="*/ 1062600 h 3519193"/>
              <a:gd name="connsiteX34" fmla="*/ 2227489 w 5741150"/>
              <a:gd name="connsiteY34" fmla="*/ 1103309 h 3519193"/>
              <a:gd name="connsiteX35" fmla="*/ 2274956 w 5741150"/>
              <a:gd name="connsiteY35" fmla="*/ 1015858 h 3519193"/>
              <a:gd name="connsiteX36" fmla="*/ 2882003 w 5741150"/>
              <a:gd name="connsiteY36" fmla="*/ 693093 h 3519193"/>
              <a:gd name="connsiteX37" fmla="*/ 3166959 w 5741150"/>
              <a:gd name="connsiteY37" fmla="*/ 750623 h 3519193"/>
              <a:gd name="connsiteX38" fmla="*/ 3240563 w 5741150"/>
              <a:gd name="connsiteY38" fmla="*/ 790574 h 3519193"/>
              <a:gd name="connsiteX39" fmla="*/ 3290771 w 5741150"/>
              <a:gd name="connsiteY39" fmla="*/ 749149 h 3519193"/>
              <a:gd name="connsiteX40" fmla="*/ 3700080 w 5741150"/>
              <a:gd name="connsiteY40" fmla="*/ 624122 h 3519193"/>
              <a:gd name="connsiteX41" fmla="*/ 3710894 w 5741150"/>
              <a:gd name="connsiteY41" fmla="*/ 624804 h 3519193"/>
              <a:gd name="connsiteX42" fmla="*/ 3714953 w 5741150"/>
              <a:gd name="connsiteY42" fmla="*/ 584536 h 3519193"/>
              <a:gd name="connsiteX43" fmla="*/ 4432154 w 5741150"/>
              <a:gd name="connsiteY43" fmla="*/ 0 h 351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41150" h="3519193">
                <a:moveTo>
                  <a:pt x="4432154" y="0"/>
                </a:moveTo>
                <a:cubicBezTo>
                  <a:pt x="4836467" y="0"/>
                  <a:pt x="5164228" y="327761"/>
                  <a:pt x="5164228" y="732074"/>
                </a:cubicBezTo>
                <a:cubicBezTo>
                  <a:pt x="5164228" y="833152"/>
                  <a:pt x="5143743" y="929446"/>
                  <a:pt x="5106698" y="1017030"/>
                </a:cubicBezTo>
                <a:lnTo>
                  <a:pt x="5048491" y="1124269"/>
                </a:lnTo>
                <a:lnTo>
                  <a:pt x="5071199" y="1151792"/>
                </a:lnTo>
                <a:cubicBezTo>
                  <a:pt x="5123920" y="1229828"/>
                  <a:pt x="5154704" y="1323903"/>
                  <a:pt x="5154704" y="1425168"/>
                </a:cubicBezTo>
                <a:cubicBezTo>
                  <a:pt x="5154704" y="1526433"/>
                  <a:pt x="5123920" y="1620508"/>
                  <a:pt x="5071199" y="1698545"/>
                </a:cubicBezTo>
                <a:lnTo>
                  <a:pt x="5033177" y="1744628"/>
                </a:lnTo>
                <a:lnTo>
                  <a:pt x="5077708" y="1758451"/>
                </a:lnTo>
                <a:cubicBezTo>
                  <a:pt x="5340461" y="1869586"/>
                  <a:pt x="5524826" y="2129761"/>
                  <a:pt x="5524826" y="2432995"/>
                </a:cubicBezTo>
                <a:cubicBezTo>
                  <a:pt x="5524826" y="2584613"/>
                  <a:pt x="5478735" y="2725465"/>
                  <a:pt x="5399799" y="2842305"/>
                </a:cubicBezTo>
                <a:lnTo>
                  <a:pt x="5333842" y="2922245"/>
                </a:lnTo>
                <a:lnTo>
                  <a:pt x="5346730" y="2929240"/>
                </a:lnTo>
                <a:cubicBezTo>
                  <a:pt x="5534855" y="3056335"/>
                  <a:pt x="5674651" y="3249533"/>
                  <a:pt x="5732791" y="3475506"/>
                </a:cubicBezTo>
                <a:lnTo>
                  <a:pt x="5741150" y="3519193"/>
                </a:lnTo>
                <a:lnTo>
                  <a:pt x="0" y="3519193"/>
                </a:lnTo>
                <a:lnTo>
                  <a:pt x="24621" y="3473832"/>
                </a:lnTo>
                <a:cubicBezTo>
                  <a:pt x="112489" y="3343771"/>
                  <a:pt x="261291" y="3258259"/>
                  <a:pt x="430066" y="3258259"/>
                </a:cubicBezTo>
                <a:cubicBezTo>
                  <a:pt x="463821" y="3258259"/>
                  <a:pt x="496777" y="3261680"/>
                  <a:pt x="528606" y="3268193"/>
                </a:cubicBezTo>
                <a:lnTo>
                  <a:pt x="591404" y="3287686"/>
                </a:lnTo>
                <a:lnTo>
                  <a:pt x="594926" y="3272404"/>
                </a:lnTo>
                <a:cubicBezTo>
                  <a:pt x="637785" y="3134610"/>
                  <a:pt x="739954" y="3022947"/>
                  <a:pt x="871572" y="2967277"/>
                </a:cubicBezTo>
                <a:lnTo>
                  <a:pt x="952373" y="2942196"/>
                </a:lnTo>
                <a:lnTo>
                  <a:pt x="928949" y="2866736"/>
                </a:lnTo>
                <a:cubicBezTo>
                  <a:pt x="922435" y="2834906"/>
                  <a:pt x="919015" y="2801950"/>
                  <a:pt x="919015" y="2768195"/>
                </a:cubicBezTo>
                <a:cubicBezTo>
                  <a:pt x="919015" y="2633175"/>
                  <a:pt x="973742" y="2510938"/>
                  <a:pt x="1062225" y="2422455"/>
                </a:cubicBezTo>
                <a:lnTo>
                  <a:pt x="1094935" y="2395467"/>
                </a:lnTo>
                <a:lnTo>
                  <a:pt x="1082384" y="2329866"/>
                </a:lnTo>
                <a:cubicBezTo>
                  <a:pt x="1078502" y="2299333"/>
                  <a:pt x="1076502" y="2268213"/>
                  <a:pt x="1076502" y="2236626"/>
                </a:cubicBezTo>
                <a:cubicBezTo>
                  <a:pt x="1076502" y="1983931"/>
                  <a:pt x="1204534" y="1761138"/>
                  <a:pt x="1399267" y="1629579"/>
                </a:cubicBezTo>
                <a:lnTo>
                  <a:pt x="1480512" y="1585481"/>
                </a:lnTo>
                <a:lnTo>
                  <a:pt x="1473218" y="1513126"/>
                </a:lnTo>
                <a:cubicBezTo>
                  <a:pt x="1473218" y="1243086"/>
                  <a:pt x="1692128" y="1024176"/>
                  <a:pt x="1962168" y="1024176"/>
                </a:cubicBezTo>
                <a:cubicBezTo>
                  <a:pt x="2029678" y="1024176"/>
                  <a:pt x="2093992" y="1037858"/>
                  <a:pt x="2152490" y="1062600"/>
                </a:cubicBezTo>
                <a:lnTo>
                  <a:pt x="2227489" y="1103309"/>
                </a:lnTo>
                <a:lnTo>
                  <a:pt x="2274956" y="1015858"/>
                </a:lnTo>
                <a:cubicBezTo>
                  <a:pt x="2406515" y="821125"/>
                  <a:pt x="2629308" y="693093"/>
                  <a:pt x="2882003" y="693093"/>
                </a:cubicBezTo>
                <a:cubicBezTo>
                  <a:pt x="2983082" y="693093"/>
                  <a:pt x="3079375" y="713578"/>
                  <a:pt x="3166959" y="750623"/>
                </a:cubicBezTo>
                <a:lnTo>
                  <a:pt x="3240563" y="790574"/>
                </a:lnTo>
                <a:lnTo>
                  <a:pt x="3290771" y="749149"/>
                </a:lnTo>
                <a:cubicBezTo>
                  <a:pt x="3407611" y="670213"/>
                  <a:pt x="3548463" y="624122"/>
                  <a:pt x="3700080" y="624122"/>
                </a:cubicBezTo>
                <a:lnTo>
                  <a:pt x="3710894" y="624804"/>
                </a:lnTo>
                <a:lnTo>
                  <a:pt x="3714953" y="584536"/>
                </a:lnTo>
                <a:cubicBezTo>
                  <a:pt x="3783217" y="250942"/>
                  <a:pt x="4078380" y="0"/>
                  <a:pt x="4432154" y="0"/>
                </a:cubicBezTo>
                <a:close/>
              </a:path>
            </a:pathLst>
          </a:custGeom>
          <a:gradFill flip="none" rotWithShape="1">
            <a:gsLst>
              <a:gs pos="0">
                <a:srgbClr val="508398"/>
              </a:gs>
              <a:gs pos="98165">
                <a:srgbClr val="508398"/>
              </a:gs>
              <a:gs pos="6400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ooter Placeholder 2">
            <a:extLst>
              <a:ext uri="{FF2B5EF4-FFF2-40B4-BE49-F238E27FC236}">
                <a16:creationId xmlns:a16="http://schemas.microsoft.com/office/drawing/2014/main" id="{921406F9-1337-133D-B143-F7D5E1FF0EFF}"/>
              </a:ext>
            </a:extLst>
          </p:cNvPr>
          <p:cNvSpPr>
            <a:spLocks noGrp="1"/>
          </p:cNvSpPr>
          <p:nvPr>
            <p:ph type="ftr" sz="quarter" idx="11"/>
          </p:nvPr>
        </p:nvSpPr>
        <p:spPr/>
        <p:txBody>
          <a:bodyPr/>
          <a:lstStyle/>
          <a:p>
            <a:r>
              <a:rPr lang="en-US" dirty="0">
                <a:solidFill>
                  <a:schemeClr val="bg1"/>
                </a:solidFill>
              </a:rPr>
              <a:t> </a:t>
            </a:r>
          </a:p>
        </p:txBody>
      </p:sp>
      <p:grpSp>
        <p:nvGrpSpPr>
          <p:cNvPr id="51" name="Group 50">
            <a:extLst>
              <a:ext uri="{FF2B5EF4-FFF2-40B4-BE49-F238E27FC236}">
                <a16:creationId xmlns:a16="http://schemas.microsoft.com/office/drawing/2014/main" id="{2CD08930-7DE6-2A00-31A8-BC96CFE8434B}"/>
              </a:ext>
            </a:extLst>
          </p:cNvPr>
          <p:cNvGrpSpPr/>
          <p:nvPr/>
        </p:nvGrpSpPr>
        <p:grpSpPr>
          <a:xfrm>
            <a:off x="158243" y="498670"/>
            <a:ext cx="4042362" cy="7078988"/>
            <a:chOff x="3839323" y="371088"/>
            <a:chExt cx="4042362" cy="7078988"/>
          </a:xfrm>
        </p:grpSpPr>
        <p:grpSp>
          <p:nvGrpSpPr>
            <p:cNvPr id="9" name="Group 8">
              <a:extLst>
                <a:ext uri="{FF2B5EF4-FFF2-40B4-BE49-F238E27FC236}">
                  <a16:creationId xmlns:a16="http://schemas.microsoft.com/office/drawing/2014/main" id="{0067DF62-2601-7718-5BD3-B5C0244FE714}"/>
                </a:ext>
              </a:extLst>
            </p:cNvPr>
            <p:cNvGrpSpPr/>
            <p:nvPr/>
          </p:nvGrpSpPr>
          <p:grpSpPr>
            <a:xfrm rot="1800000">
              <a:off x="4188113" y="4505906"/>
              <a:ext cx="576094" cy="417392"/>
              <a:chOff x="4188113" y="4509243"/>
              <a:chExt cx="576094" cy="417392"/>
            </a:xfrm>
          </p:grpSpPr>
          <p:sp>
            <p:nvSpPr>
              <p:cNvPr id="10" name="Isosceles Triangle 9">
                <a:extLst>
                  <a:ext uri="{FF2B5EF4-FFF2-40B4-BE49-F238E27FC236}">
                    <a16:creationId xmlns:a16="http://schemas.microsoft.com/office/drawing/2014/main" id="{A6D2D3C8-256B-FB26-0AFE-35B3685CC8A8}"/>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2D429-30F2-96F7-287A-F80CF0CC80D1}"/>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5CB0BD-8C1E-722A-4A5C-8FE27CCB07BF}"/>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C8DD2A-9E03-1E96-7E76-AECE673FD9C1}"/>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B343470-7C04-29DF-A310-FC6128BB79B2}"/>
                </a:ext>
              </a:extLst>
            </p:cNvPr>
            <p:cNvGrpSpPr/>
            <p:nvPr/>
          </p:nvGrpSpPr>
          <p:grpSpPr>
            <a:xfrm rot="1800000">
              <a:off x="5576564" y="5308035"/>
              <a:ext cx="576094" cy="417392"/>
              <a:chOff x="4188113" y="4509243"/>
              <a:chExt cx="576094" cy="417392"/>
            </a:xfrm>
          </p:grpSpPr>
          <p:sp>
            <p:nvSpPr>
              <p:cNvPr id="21" name="Isosceles Triangle 20">
                <a:extLst>
                  <a:ext uri="{FF2B5EF4-FFF2-40B4-BE49-F238E27FC236}">
                    <a16:creationId xmlns:a16="http://schemas.microsoft.com/office/drawing/2014/main" id="{48723F30-C5EA-6098-9DCE-DE3CC3D07EE2}"/>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8E0DC7-E975-B363-6D21-96816DF8BA08}"/>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A6DD89-9B42-87B4-7A6F-4BA6C9FEDE5A}"/>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F8E56-75D1-A424-9CE0-F07EB3EF3A1E}"/>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D5208B27-22D0-7B45-F55D-98A8D37E4A5A}"/>
                </a:ext>
              </a:extLst>
            </p:cNvPr>
            <p:cNvSpPr/>
            <p:nvPr/>
          </p:nvSpPr>
          <p:spPr>
            <a:xfrm rot="1800000">
              <a:off x="5476762" y="618247"/>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3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3"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AEA2B913-B102-1E8B-4FE3-E78D4134BD86}"/>
                </a:ext>
              </a:extLst>
            </p:cNvPr>
            <p:cNvSpPr/>
            <p:nvPr/>
          </p:nvSpPr>
          <p:spPr>
            <a:xfrm rot="1800000">
              <a:off x="6806651" y="1386059"/>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2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2"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0643BF05-6689-5FD2-5C73-92577032777D}"/>
                </a:ext>
              </a:extLst>
            </p:cNvPr>
            <p:cNvSpPr/>
            <p:nvPr/>
          </p:nvSpPr>
          <p:spPr>
            <a:xfrm rot="1800000">
              <a:off x="3839323" y="476825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CA03D4-6173-B1E1-5E15-0DC249A083E0}"/>
                </a:ext>
              </a:extLst>
            </p:cNvPr>
            <p:cNvSpPr/>
            <p:nvPr/>
          </p:nvSpPr>
          <p:spPr>
            <a:xfrm rot="1800000">
              <a:off x="5233011" y="557462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6EDB9E-A064-CC54-FDD4-CF19E79B8CB8}"/>
                </a:ext>
              </a:extLst>
            </p:cNvPr>
            <p:cNvSpPr/>
            <p:nvPr/>
          </p:nvSpPr>
          <p:spPr>
            <a:xfrm rot="1800000">
              <a:off x="4513241" y="4890075"/>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56B866-9B32-41ED-37F8-B37C55267914}"/>
                </a:ext>
              </a:extLst>
            </p:cNvPr>
            <p:cNvSpPr/>
            <p:nvPr/>
          </p:nvSpPr>
          <p:spPr>
            <a:xfrm rot="1800000">
              <a:off x="4901261" y="5109494"/>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5087440-5197-126F-E523-0FA9F11FC2E9}"/>
                </a:ext>
              </a:extLst>
            </p:cNvPr>
            <p:cNvGrpSpPr/>
            <p:nvPr/>
          </p:nvGrpSpPr>
          <p:grpSpPr>
            <a:xfrm rot="1800000">
              <a:off x="4869391" y="4836973"/>
              <a:ext cx="285930" cy="171788"/>
              <a:chOff x="4188113" y="4743738"/>
              <a:chExt cx="576094" cy="182897"/>
            </a:xfrm>
          </p:grpSpPr>
          <p:sp>
            <p:nvSpPr>
              <p:cNvPr id="30" name="Isosceles Triangle 29">
                <a:extLst>
                  <a:ext uri="{FF2B5EF4-FFF2-40B4-BE49-F238E27FC236}">
                    <a16:creationId xmlns:a16="http://schemas.microsoft.com/office/drawing/2014/main" id="{3C3E77BF-ACCB-A442-7852-9E593840182F}"/>
                  </a:ext>
                </a:extLst>
              </p:cNvPr>
              <p:cNvSpPr/>
              <p:nvPr/>
            </p:nvSpPr>
            <p:spPr>
              <a:xfrm>
                <a:off x="4188113" y="4817016"/>
                <a:ext cx="576094" cy="109619"/>
              </a:xfrm>
              <a:prstGeom prst="triangle">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D5F80-21A7-076C-CDAA-5A134B6F63CD}"/>
                  </a:ext>
                </a:extLst>
              </p:cNvPr>
              <p:cNvSpPr/>
              <p:nvPr/>
            </p:nvSpPr>
            <p:spPr>
              <a:xfrm>
                <a:off x="4349714" y="4743738"/>
                <a:ext cx="252892" cy="128087"/>
              </a:xfrm>
              <a:prstGeom prst="rect">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0F4094B-B9E4-D5D2-7B36-870891649478}"/>
                </a:ext>
              </a:extLst>
            </p:cNvPr>
            <p:cNvGrpSpPr/>
            <p:nvPr/>
          </p:nvGrpSpPr>
          <p:grpSpPr>
            <a:xfrm rot="1800000">
              <a:off x="5257042" y="5056522"/>
              <a:ext cx="285930" cy="171788"/>
              <a:chOff x="4188113" y="4743738"/>
              <a:chExt cx="576094" cy="182897"/>
            </a:xfrm>
          </p:grpSpPr>
          <p:sp>
            <p:nvSpPr>
              <p:cNvPr id="33" name="Isosceles Triangle 32">
                <a:extLst>
                  <a:ext uri="{FF2B5EF4-FFF2-40B4-BE49-F238E27FC236}">
                    <a16:creationId xmlns:a16="http://schemas.microsoft.com/office/drawing/2014/main" id="{2E4002DC-C36C-0127-8756-D819936F2C8A}"/>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5D6353-11D0-5996-795C-915340D47E79}"/>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E9E8D592-D0F6-6BF6-6A0E-F4911C77587F}"/>
                </a:ext>
              </a:extLst>
            </p:cNvPr>
            <p:cNvCxnSpPr>
              <a:cxnSpLocks/>
            </p:cNvCxnSpPr>
            <p:nvPr/>
          </p:nvCxnSpPr>
          <p:spPr>
            <a:xfrm>
              <a:off x="6024401" y="1630797"/>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C98DA1-309F-15C0-C12F-3E91D3A9929D}"/>
                </a:ext>
              </a:extLst>
            </p:cNvPr>
            <p:cNvCxnSpPr>
              <a:cxnSpLocks/>
            </p:cNvCxnSpPr>
            <p:nvPr/>
          </p:nvCxnSpPr>
          <p:spPr>
            <a:xfrm>
              <a:off x="7387011" y="2442402"/>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A537C9-09F5-719A-52A6-4ADB86CA331A}"/>
                </a:ext>
              </a:extLst>
            </p:cNvPr>
            <p:cNvCxnSpPr>
              <a:cxnSpLocks/>
            </p:cNvCxnSpPr>
            <p:nvPr/>
          </p:nvCxnSpPr>
          <p:spPr>
            <a:xfrm>
              <a:off x="6574634" y="3834593"/>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22C15F-B067-4FDD-63E4-4199E1F5902E}"/>
                </a:ext>
              </a:extLst>
            </p:cNvPr>
            <p:cNvCxnSpPr>
              <a:cxnSpLocks/>
            </p:cNvCxnSpPr>
            <p:nvPr/>
          </p:nvCxnSpPr>
          <p:spPr>
            <a:xfrm>
              <a:off x="6526126" y="3916466"/>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0F347-8942-C1A3-AF6D-EE82343B2E04}"/>
                </a:ext>
              </a:extLst>
            </p:cNvPr>
            <p:cNvCxnSpPr>
              <a:cxnSpLocks/>
            </p:cNvCxnSpPr>
            <p:nvPr/>
          </p:nvCxnSpPr>
          <p:spPr>
            <a:xfrm>
              <a:off x="5205628" y="3050177"/>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B662F3-0AFF-7708-0528-BD4E8DC50FA1}"/>
                </a:ext>
              </a:extLst>
            </p:cNvPr>
            <p:cNvCxnSpPr>
              <a:cxnSpLocks/>
            </p:cNvCxnSpPr>
            <p:nvPr/>
          </p:nvCxnSpPr>
          <p:spPr>
            <a:xfrm>
              <a:off x="5157120" y="3132050"/>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F96BD0D-F438-6ACD-72A7-7E597929FA4D}"/>
                </a:ext>
              </a:extLst>
            </p:cNvPr>
            <p:cNvSpPr/>
            <p:nvPr/>
          </p:nvSpPr>
          <p:spPr>
            <a:xfrm rot="1800000">
              <a:off x="5087598" y="371088"/>
              <a:ext cx="2794087" cy="4888000"/>
            </a:xfrm>
            <a:custGeom>
              <a:avLst/>
              <a:gdLst>
                <a:gd name="connsiteX0" fmla="*/ 1942559 w 3885118"/>
                <a:gd name="connsiteY0" fmla="*/ 0 h 6796660"/>
                <a:gd name="connsiteX1" fmla="*/ 2759329 w 3885118"/>
                <a:gd name="connsiteY1" fmla="*/ 1480400 h 6796660"/>
                <a:gd name="connsiteX2" fmla="*/ 2758418 w 3885118"/>
                <a:gd name="connsiteY2" fmla="*/ 1513100 h 6796660"/>
                <a:gd name="connsiteX3" fmla="*/ 2758418 w 3885118"/>
                <a:gd name="connsiteY3" fmla="*/ 5151928 h 6796660"/>
                <a:gd name="connsiteX4" fmla="*/ 2864075 w 3885118"/>
                <a:gd name="connsiteY4" fmla="*/ 5197300 h 6796660"/>
                <a:gd name="connsiteX5" fmla="*/ 3885113 w 3885118"/>
                <a:gd name="connsiteY5" fmla="*/ 6795667 h 6796660"/>
                <a:gd name="connsiteX6" fmla="*/ 2429288 w 3885118"/>
                <a:gd name="connsiteY6" fmla="*/ 6792353 h 6796660"/>
                <a:gd name="connsiteX7" fmla="*/ 1545089 w 3885118"/>
                <a:gd name="connsiteY7" fmla="*/ 6792353 h 6796660"/>
                <a:gd name="connsiteX8" fmla="*/ 8 w 3885118"/>
                <a:gd name="connsiteY8" fmla="*/ 6796660 h 6796660"/>
                <a:gd name="connsiteX9" fmla="*/ 1020201 w 3885118"/>
                <a:gd name="connsiteY9" fmla="*/ 5197723 h 6796660"/>
                <a:gd name="connsiteX10" fmla="*/ 1126700 w 3885118"/>
                <a:gd name="connsiteY10" fmla="*/ 5151931 h 6796660"/>
                <a:gd name="connsiteX11" fmla="*/ 1126700 w 3885118"/>
                <a:gd name="connsiteY11" fmla="*/ 1513099 h 6796660"/>
                <a:gd name="connsiteX12" fmla="*/ 1125789 w 3885118"/>
                <a:gd name="connsiteY12" fmla="*/ 1480400 h 6796660"/>
                <a:gd name="connsiteX13" fmla="*/ 1942559 w 3885118"/>
                <a:gd name="connsiteY13" fmla="*/ 0 h 679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5118" h="6796660">
                  <a:moveTo>
                    <a:pt x="1942559" y="0"/>
                  </a:moveTo>
                  <a:cubicBezTo>
                    <a:pt x="2393649" y="0"/>
                    <a:pt x="2759329" y="662798"/>
                    <a:pt x="2759329" y="1480400"/>
                  </a:cubicBezTo>
                  <a:lnTo>
                    <a:pt x="2758418" y="1513100"/>
                  </a:lnTo>
                  <a:lnTo>
                    <a:pt x="2758418" y="5151928"/>
                  </a:lnTo>
                  <a:lnTo>
                    <a:pt x="2864075" y="5197300"/>
                  </a:lnTo>
                  <a:cubicBezTo>
                    <a:pt x="3494482" y="5513942"/>
                    <a:pt x="3886862" y="6128187"/>
                    <a:pt x="3885113" y="6795667"/>
                  </a:cubicBezTo>
                  <a:lnTo>
                    <a:pt x="2429288" y="6792353"/>
                  </a:lnTo>
                  <a:lnTo>
                    <a:pt x="1545089" y="6792353"/>
                  </a:lnTo>
                  <a:lnTo>
                    <a:pt x="8" y="6796660"/>
                  </a:lnTo>
                  <a:cubicBezTo>
                    <a:pt x="-2134" y="6129144"/>
                    <a:pt x="389927" y="5514672"/>
                    <a:pt x="1020201" y="5197723"/>
                  </a:cubicBezTo>
                  <a:lnTo>
                    <a:pt x="1126700" y="5151931"/>
                  </a:lnTo>
                  <a:lnTo>
                    <a:pt x="1126700" y="1513099"/>
                  </a:lnTo>
                  <a:lnTo>
                    <a:pt x="1125789" y="1480400"/>
                  </a:lnTo>
                  <a:cubicBezTo>
                    <a:pt x="1125789" y="662798"/>
                    <a:pt x="1491469" y="0"/>
                    <a:pt x="1942559" y="0"/>
                  </a:cubicBezTo>
                  <a:close/>
                </a:path>
              </a:pathLst>
            </a:custGeom>
            <a:solidFill>
              <a:schemeClr val="bg1"/>
            </a:solidFill>
            <a:ln>
              <a:noFill/>
            </a:ln>
            <a:effectLst>
              <a:outerShdw blurRad="7493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2BE5393-E250-AEFB-9A24-62B317B0660E}"/>
                </a:ext>
              </a:extLst>
            </p:cNvPr>
            <p:cNvSpPr/>
            <p:nvPr/>
          </p:nvSpPr>
          <p:spPr>
            <a:xfrm rot="1800000">
              <a:off x="5924256" y="1177158"/>
              <a:ext cx="673619" cy="4050352"/>
            </a:xfrm>
            <a:custGeom>
              <a:avLst/>
              <a:gdLst>
                <a:gd name="connsiteX0" fmla="*/ 468327 w 936653"/>
                <a:gd name="connsiteY0" fmla="*/ 0 h 5631928"/>
                <a:gd name="connsiteX1" fmla="*/ 925728 w 936653"/>
                <a:gd name="connsiteY1" fmla="*/ 714326 h 5631928"/>
                <a:gd name="connsiteX2" fmla="*/ 932480 w 936653"/>
                <a:gd name="connsiteY2" fmla="*/ 842683 h 5631928"/>
                <a:gd name="connsiteX3" fmla="*/ 936653 w 936653"/>
                <a:gd name="connsiteY3" fmla="*/ 842683 h 5631928"/>
                <a:gd name="connsiteX4" fmla="*/ 936653 w 936653"/>
                <a:gd name="connsiteY4" fmla="*/ 5631928 h 5631928"/>
                <a:gd name="connsiteX5" fmla="*/ 0 w 936653"/>
                <a:gd name="connsiteY5" fmla="*/ 5631928 h 5631928"/>
                <a:gd name="connsiteX6" fmla="*/ 0 w 936653"/>
                <a:gd name="connsiteY6" fmla="*/ 842683 h 5631928"/>
                <a:gd name="connsiteX7" fmla="*/ 4174 w 936653"/>
                <a:gd name="connsiteY7" fmla="*/ 842683 h 5631928"/>
                <a:gd name="connsiteX8" fmla="*/ 10926 w 936653"/>
                <a:gd name="connsiteY8" fmla="*/ 714326 h 5631928"/>
                <a:gd name="connsiteX9" fmla="*/ 468327 w 936653"/>
                <a:gd name="connsiteY9"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653" h="5631928">
                  <a:moveTo>
                    <a:pt x="468327" y="0"/>
                  </a:moveTo>
                  <a:cubicBezTo>
                    <a:pt x="693949" y="0"/>
                    <a:pt x="882192" y="306661"/>
                    <a:pt x="925728" y="714326"/>
                  </a:cubicBezTo>
                  <a:lnTo>
                    <a:pt x="932480" y="842683"/>
                  </a:lnTo>
                  <a:lnTo>
                    <a:pt x="936653" y="842683"/>
                  </a:lnTo>
                  <a:lnTo>
                    <a:pt x="936653" y="5631928"/>
                  </a:lnTo>
                  <a:lnTo>
                    <a:pt x="0" y="5631928"/>
                  </a:lnTo>
                  <a:lnTo>
                    <a:pt x="0" y="842683"/>
                  </a:lnTo>
                  <a:lnTo>
                    <a:pt x="4174" y="842683"/>
                  </a:lnTo>
                  <a:lnTo>
                    <a:pt x="10926" y="714326"/>
                  </a:lnTo>
                  <a:cubicBezTo>
                    <a:pt x="54462" y="306661"/>
                    <a:pt x="242705" y="0"/>
                    <a:pt x="468327" y="0"/>
                  </a:cubicBezTo>
                  <a:close/>
                </a:path>
              </a:pathLst>
            </a:custGeom>
            <a:solidFill>
              <a:schemeClr val="bg1"/>
            </a:solidFill>
            <a:ln>
              <a:noFill/>
            </a:ln>
            <a:effectLst>
              <a:outerShdw blurRad="457200" dist="304800" dir="78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52" name="Straight Connector 51">
            <a:extLst>
              <a:ext uri="{FF2B5EF4-FFF2-40B4-BE49-F238E27FC236}">
                <a16:creationId xmlns:a16="http://schemas.microsoft.com/office/drawing/2014/main" id="{0EFA1D30-6F7A-5716-4C0F-3606F7372F3C}"/>
              </a:ext>
            </a:extLst>
          </p:cNvPr>
          <p:cNvCxnSpPr>
            <a:cxnSpLocks/>
          </p:cNvCxnSpPr>
          <p:nvPr/>
        </p:nvCxnSpPr>
        <p:spPr>
          <a:xfrm>
            <a:off x="2550394" y="2771762"/>
            <a:ext cx="551670" cy="289031"/>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7F0395-71C5-F743-76CF-E28D995F0416}"/>
              </a:ext>
            </a:extLst>
          </p:cNvPr>
          <p:cNvCxnSpPr>
            <a:cxnSpLocks/>
          </p:cNvCxnSpPr>
          <p:nvPr/>
        </p:nvCxnSpPr>
        <p:spPr>
          <a:xfrm>
            <a:off x="2240558" y="3302518"/>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FE2B8CF-492A-C195-67FF-5D475048564B}"/>
              </a:ext>
            </a:extLst>
          </p:cNvPr>
          <p:cNvSpPr>
            <a:spLocks noGrp="1"/>
          </p:cNvSpPr>
          <p:nvPr>
            <p:ph type="title"/>
          </p:nvPr>
        </p:nvSpPr>
        <p:spPr/>
        <p:txBody>
          <a:bodyPr/>
          <a:lstStyle/>
          <a:p>
            <a:r>
              <a:rPr lang="el-GR" dirty="0"/>
              <a:t> </a:t>
            </a:r>
            <a:endParaRPr lang="en-US" dirty="0"/>
          </a:p>
        </p:txBody>
      </p:sp>
      <p:sp>
        <p:nvSpPr>
          <p:cNvPr id="7" name="TextBox 6">
            <a:extLst>
              <a:ext uri="{FF2B5EF4-FFF2-40B4-BE49-F238E27FC236}">
                <a16:creationId xmlns:a16="http://schemas.microsoft.com/office/drawing/2014/main" id="{CEB3A9F2-8306-1718-E32C-0B5A7B198B28}"/>
              </a:ext>
            </a:extLst>
          </p:cNvPr>
          <p:cNvSpPr txBox="1"/>
          <p:nvPr/>
        </p:nvSpPr>
        <p:spPr>
          <a:xfrm>
            <a:off x="4821160" y="4001500"/>
            <a:ext cx="6664479" cy="1477328"/>
          </a:xfrm>
          <a:prstGeom prst="rect">
            <a:avLst/>
          </a:prstGeom>
          <a:noFill/>
        </p:spPr>
        <p:txBody>
          <a:bodyPr wrap="square" rtlCol="0">
            <a:spAutoFit/>
          </a:bodyPr>
          <a:lstStyle/>
          <a:p>
            <a:r>
              <a:rPr lang="el-GR" dirty="0"/>
              <a:t>Όπως μπορείς να δεις, οι αισθητήρες CMOS καταγράφουν </a:t>
            </a:r>
            <a:r>
              <a:rPr lang="el-GR" b="1" dirty="0"/>
              <a:t>μία σειρά φωτεινής πληροφορίας κάθε φορά</a:t>
            </a:r>
            <a:r>
              <a:rPr lang="el-GR" dirty="0"/>
              <a:t>, γεγονός που προκαλεί το φαινόμενο του </a:t>
            </a:r>
            <a:r>
              <a:rPr lang="el-GR" b="1" dirty="0"/>
              <a:t>“</a:t>
            </a:r>
            <a:r>
              <a:rPr lang="el-GR" b="1" dirty="0" err="1"/>
              <a:t>rolling</a:t>
            </a:r>
            <a:r>
              <a:rPr lang="el-GR" b="1" dirty="0"/>
              <a:t> </a:t>
            </a:r>
            <a:r>
              <a:rPr lang="el-GR" b="1" dirty="0" err="1"/>
              <a:t>shutter</a:t>
            </a:r>
            <a:r>
              <a:rPr lang="el-GR" b="1" dirty="0"/>
              <a:t>”</a:t>
            </a:r>
            <a:r>
              <a:rPr lang="el-GR" dirty="0"/>
              <a:t> — ένα φαινόμενο που εμφανίζεται σε συγκεκριμένες καταστάσεις, όπως όταν υπάρχει γρήγορη κίνηση είτε της κάμερας είτε του αντικειμένου.</a:t>
            </a:r>
            <a:endParaRPr lang="en-US" b="1" dirty="0">
              <a:effectLst>
                <a:outerShdw blurRad="38100" dist="38100" dir="2700000" algn="tl">
                  <a:srgbClr val="000000">
                    <a:alpha val="43137"/>
                  </a:srgbClr>
                </a:outerShdw>
              </a:effectLst>
            </a:endParaRPr>
          </a:p>
        </p:txBody>
      </p:sp>
      <p:sp>
        <p:nvSpPr>
          <p:cNvPr id="60" name="TextBox 59">
            <a:extLst>
              <a:ext uri="{FF2B5EF4-FFF2-40B4-BE49-F238E27FC236}">
                <a16:creationId xmlns:a16="http://schemas.microsoft.com/office/drawing/2014/main" id="{EF30AFD2-DE41-5D14-8DB5-75736B3EB8F8}"/>
              </a:ext>
            </a:extLst>
          </p:cNvPr>
          <p:cNvSpPr txBox="1"/>
          <p:nvPr/>
        </p:nvSpPr>
        <p:spPr>
          <a:xfrm>
            <a:off x="4532777" y="4305396"/>
            <a:ext cx="7282826" cy="768096"/>
          </a:xfrm>
          <a:prstGeom prst="rect">
            <a:avLst/>
          </a:prstGeom>
          <a:noFill/>
        </p:spPr>
        <p:txBody>
          <a:bodyPr wrap="square" rtlCol="0">
            <a:spAutoFit/>
          </a:bodyPr>
          <a:lstStyle/>
          <a:p>
            <a:endParaRPr lang="en-US" dirty="0"/>
          </a:p>
        </p:txBody>
      </p:sp>
      <p:pic>
        <p:nvPicPr>
          <p:cNvPr id="4" name="Video 2">
            <a:hlinkClick r:id="" action="ppaction://media"/>
            <a:extLst>
              <a:ext uri="{FF2B5EF4-FFF2-40B4-BE49-F238E27FC236}">
                <a16:creationId xmlns:a16="http://schemas.microsoft.com/office/drawing/2014/main" id="{22537B0E-ADD0-FD10-C269-F5D8A7FB71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2488" y="489671"/>
            <a:ext cx="6101824" cy="3166115"/>
          </a:xfrm>
          <a:prstGeom prst="rect">
            <a:avLst/>
          </a:prstGeom>
        </p:spPr>
      </p:pic>
      <p:sp>
        <p:nvSpPr>
          <p:cNvPr id="5" name="TextBox 4">
            <a:extLst>
              <a:ext uri="{FF2B5EF4-FFF2-40B4-BE49-F238E27FC236}">
                <a16:creationId xmlns:a16="http://schemas.microsoft.com/office/drawing/2014/main" id="{200538EA-5D1B-6C10-5F76-846DD4B65D29}"/>
              </a:ext>
            </a:extLst>
          </p:cNvPr>
          <p:cNvSpPr txBox="1"/>
          <p:nvPr/>
        </p:nvSpPr>
        <p:spPr>
          <a:xfrm>
            <a:off x="4751533" y="4014245"/>
            <a:ext cx="6664479" cy="1477328"/>
          </a:xfrm>
          <a:prstGeom prst="rect">
            <a:avLst/>
          </a:prstGeom>
          <a:noFill/>
        </p:spPr>
        <p:txBody>
          <a:bodyPr wrap="square" rtlCol="0">
            <a:spAutoFit/>
          </a:bodyPr>
          <a:lstStyle/>
          <a:p>
            <a:r>
              <a:rPr lang="el-GR" dirty="0"/>
              <a:t>Το </a:t>
            </a:r>
            <a:r>
              <a:rPr lang="el-GR" b="1" dirty="0" err="1"/>
              <a:t>rolling</a:t>
            </a:r>
            <a:r>
              <a:rPr lang="el-GR" b="1" dirty="0"/>
              <a:t> </a:t>
            </a:r>
            <a:r>
              <a:rPr lang="el-GR" b="1" dirty="0" err="1"/>
              <a:t>shutter</a:t>
            </a:r>
            <a:r>
              <a:rPr lang="el-GR" dirty="0"/>
              <a:t> (κυλιόμενο κλείστρο) είναι ένα φαινόμενο που εμφανίζεται σε κάμερες με αισθητήρες CMOS και σχετίζεται με τον τρόπο με τον οποίο </a:t>
            </a:r>
            <a:r>
              <a:rPr lang="el-GR" b="1" dirty="0"/>
              <a:t>καταγράφεται η εικόνα</a:t>
            </a:r>
            <a:r>
              <a:rPr lang="el-GR" dirty="0"/>
              <a:t>. </a:t>
            </a:r>
            <a:r>
              <a:rPr lang="en-US" dirty="0"/>
              <a:t>O</a:t>
            </a:r>
            <a:r>
              <a:rPr lang="el-GR" dirty="0"/>
              <a:t>ι σειρές (γραμμές) του αισθητήρα διαβάζονται </a:t>
            </a:r>
            <a:r>
              <a:rPr lang="el-GR" b="1" dirty="0"/>
              <a:t>διαδοχικά από πάνω προς τα κάτω</a:t>
            </a:r>
            <a:r>
              <a:rPr lang="el-GR" dirty="0"/>
              <a:t> — δηλαδή </a:t>
            </a:r>
            <a:r>
              <a:rPr lang="el-GR" b="1" dirty="0"/>
              <a:t>μία γραμμή κάθε φορά</a:t>
            </a:r>
            <a:r>
              <a:rPr lang="el-GR" dirty="0"/>
              <a:t>.</a:t>
            </a:r>
            <a:endParaRPr lang="en-US" dirty="0"/>
          </a:p>
        </p:txBody>
      </p:sp>
    </p:spTree>
    <p:extLst>
      <p:ext uri="{BB962C8B-B14F-4D97-AF65-F5344CB8AC3E}">
        <p14:creationId xmlns:p14="http://schemas.microsoft.com/office/powerpoint/2010/main" val="39236740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anim calcmode="lin" valueType="num">
                                      <p:cBhvr>
                                        <p:cTn id="17" dur="1000" fill="hold"/>
                                        <p:tgtEl>
                                          <p:spTgt spid="52"/>
                                        </p:tgtEl>
                                        <p:attrNameLst>
                                          <p:attrName>ppt_x</p:attrName>
                                        </p:attrNameLst>
                                      </p:cBhvr>
                                      <p:tavLst>
                                        <p:tav tm="0">
                                          <p:val>
                                            <p:strVal val="#ppt_x"/>
                                          </p:val>
                                        </p:tav>
                                        <p:tav tm="100000">
                                          <p:val>
                                            <p:strVal val="#ppt_x"/>
                                          </p:val>
                                        </p:tav>
                                      </p:tavLst>
                                    </p:anim>
                                    <p:anim calcmode="lin" valueType="num">
                                      <p:cBhvr>
                                        <p:cTn id="18" dur="1000" fill="hold"/>
                                        <p:tgtEl>
                                          <p:spTgt spid="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00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10" presetClass="entr" presetSubtype="0" fill="hold" grpId="1" nodeType="with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0" repeatCount="indefinite" fill="hold" display="0">
                  <p:stCondLst>
                    <p:cond delay="indefinite"/>
                  </p:stCondLst>
                </p:cTn>
                <p:tgtEl>
                  <p:spTgt spid="4"/>
                </p:tgtEl>
              </p:cMediaNode>
            </p:video>
          </p:childTnLst>
        </p:cTn>
      </p:par>
    </p:tnLst>
    <p:bldLst>
      <p:bldP spid="28" grpId="0" animBg="1"/>
      <p:bldP spid="7" grpId="0"/>
      <p:bldP spid="7" grpId="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C72C9D3-E3CC-D332-1E0C-8143E76FDFDC}"/>
              </a:ext>
            </a:extLst>
          </p:cNvPr>
          <p:cNvSpPr/>
          <p:nvPr/>
        </p:nvSpPr>
        <p:spPr>
          <a:xfrm>
            <a:off x="-2285940" y="3344348"/>
            <a:ext cx="5741150" cy="3519193"/>
          </a:xfrm>
          <a:custGeom>
            <a:avLst/>
            <a:gdLst>
              <a:gd name="connsiteX0" fmla="*/ 4432154 w 5741150"/>
              <a:gd name="connsiteY0" fmla="*/ 0 h 3519193"/>
              <a:gd name="connsiteX1" fmla="*/ 5164228 w 5741150"/>
              <a:gd name="connsiteY1" fmla="*/ 732074 h 3519193"/>
              <a:gd name="connsiteX2" fmla="*/ 5106698 w 5741150"/>
              <a:gd name="connsiteY2" fmla="*/ 1017030 h 3519193"/>
              <a:gd name="connsiteX3" fmla="*/ 5048491 w 5741150"/>
              <a:gd name="connsiteY3" fmla="*/ 1124269 h 3519193"/>
              <a:gd name="connsiteX4" fmla="*/ 5071199 w 5741150"/>
              <a:gd name="connsiteY4" fmla="*/ 1151792 h 3519193"/>
              <a:gd name="connsiteX5" fmla="*/ 5154704 w 5741150"/>
              <a:gd name="connsiteY5" fmla="*/ 1425168 h 3519193"/>
              <a:gd name="connsiteX6" fmla="*/ 5071199 w 5741150"/>
              <a:gd name="connsiteY6" fmla="*/ 1698545 h 3519193"/>
              <a:gd name="connsiteX7" fmla="*/ 5033177 w 5741150"/>
              <a:gd name="connsiteY7" fmla="*/ 1744628 h 3519193"/>
              <a:gd name="connsiteX8" fmla="*/ 5077708 w 5741150"/>
              <a:gd name="connsiteY8" fmla="*/ 1758451 h 3519193"/>
              <a:gd name="connsiteX9" fmla="*/ 5524826 w 5741150"/>
              <a:gd name="connsiteY9" fmla="*/ 2432995 h 3519193"/>
              <a:gd name="connsiteX10" fmla="*/ 5399799 w 5741150"/>
              <a:gd name="connsiteY10" fmla="*/ 2842305 h 3519193"/>
              <a:gd name="connsiteX11" fmla="*/ 5333842 w 5741150"/>
              <a:gd name="connsiteY11" fmla="*/ 2922245 h 3519193"/>
              <a:gd name="connsiteX12" fmla="*/ 5346730 w 5741150"/>
              <a:gd name="connsiteY12" fmla="*/ 2929240 h 3519193"/>
              <a:gd name="connsiteX13" fmla="*/ 5732791 w 5741150"/>
              <a:gd name="connsiteY13" fmla="*/ 3475506 h 3519193"/>
              <a:gd name="connsiteX14" fmla="*/ 5741150 w 5741150"/>
              <a:gd name="connsiteY14" fmla="*/ 3519193 h 3519193"/>
              <a:gd name="connsiteX15" fmla="*/ 0 w 5741150"/>
              <a:gd name="connsiteY15" fmla="*/ 3519193 h 3519193"/>
              <a:gd name="connsiteX16" fmla="*/ 24621 w 5741150"/>
              <a:gd name="connsiteY16" fmla="*/ 3473832 h 3519193"/>
              <a:gd name="connsiteX17" fmla="*/ 430066 w 5741150"/>
              <a:gd name="connsiteY17" fmla="*/ 3258259 h 3519193"/>
              <a:gd name="connsiteX18" fmla="*/ 528606 w 5741150"/>
              <a:gd name="connsiteY18" fmla="*/ 3268193 h 3519193"/>
              <a:gd name="connsiteX19" fmla="*/ 591404 w 5741150"/>
              <a:gd name="connsiteY19" fmla="*/ 3287686 h 3519193"/>
              <a:gd name="connsiteX20" fmla="*/ 594926 w 5741150"/>
              <a:gd name="connsiteY20" fmla="*/ 3272404 h 3519193"/>
              <a:gd name="connsiteX21" fmla="*/ 871572 w 5741150"/>
              <a:gd name="connsiteY21" fmla="*/ 2967277 h 3519193"/>
              <a:gd name="connsiteX22" fmla="*/ 952373 w 5741150"/>
              <a:gd name="connsiteY22" fmla="*/ 2942196 h 3519193"/>
              <a:gd name="connsiteX23" fmla="*/ 928949 w 5741150"/>
              <a:gd name="connsiteY23" fmla="*/ 2866736 h 3519193"/>
              <a:gd name="connsiteX24" fmla="*/ 919015 w 5741150"/>
              <a:gd name="connsiteY24" fmla="*/ 2768195 h 3519193"/>
              <a:gd name="connsiteX25" fmla="*/ 1062225 w 5741150"/>
              <a:gd name="connsiteY25" fmla="*/ 2422455 h 3519193"/>
              <a:gd name="connsiteX26" fmla="*/ 1094935 w 5741150"/>
              <a:gd name="connsiteY26" fmla="*/ 2395467 h 3519193"/>
              <a:gd name="connsiteX27" fmla="*/ 1082384 w 5741150"/>
              <a:gd name="connsiteY27" fmla="*/ 2329866 h 3519193"/>
              <a:gd name="connsiteX28" fmla="*/ 1076502 w 5741150"/>
              <a:gd name="connsiteY28" fmla="*/ 2236626 h 3519193"/>
              <a:gd name="connsiteX29" fmla="*/ 1399267 w 5741150"/>
              <a:gd name="connsiteY29" fmla="*/ 1629579 h 3519193"/>
              <a:gd name="connsiteX30" fmla="*/ 1480512 w 5741150"/>
              <a:gd name="connsiteY30" fmla="*/ 1585481 h 3519193"/>
              <a:gd name="connsiteX31" fmla="*/ 1473218 w 5741150"/>
              <a:gd name="connsiteY31" fmla="*/ 1513126 h 3519193"/>
              <a:gd name="connsiteX32" fmla="*/ 1962168 w 5741150"/>
              <a:gd name="connsiteY32" fmla="*/ 1024176 h 3519193"/>
              <a:gd name="connsiteX33" fmla="*/ 2152490 w 5741150"/>
              <a:gd name="connsiteY33" fmla="*/ 1062600 h 3519193"/>
              <a:gd name="connsiteX34" fmla="*/ 2227489 w 5741150"/>
              <a:gd name="connsiteY34" fmla="*/ 1103309 h 3519193"/>
              <a:gd name="connsiteX35" fmla="*/ 2274956 w 5741150"/>
              <a:gd name="connsiteY35" fmla="*/ 1015858 h 3519193"/>
              <a:gd name="connsiteX36" fmla="*/ 2882003 w 5741150"/>
              <a:gd name="connsiteY36" fmla="*/ 693093 h 3519193"/>
              <a:gd name="connsiteX37" fmla="*/ 3166959 w 5741150"/>
              <a:gd name="connsiteY37" fmla="*/ 750623 h 3519193"/>
              <a:gd name="connsiteX38" fmla="*/ 3240563 w 5741150"/>
              <a:gd name="connsiteY38" fmla="*/ 790574 h 3519193"/>
              <a:gd name="connsiteX39" fmla="*/ 3290771 w 5741150"/>
              <a:gd name="connsiteY39" fmla="*/ 749149 h 3519193"/>
              <a:gd name="connsiteX40" fmla="*/ 3700080 w 5741150"/>
              <a:gd name="connsiteY40" fmla="*/ 624122 h 3519193"/>
              <a:gd name="connsiteX41" fmla="*/ 3710894 w 5741150"/>
              <a:gd name="connsiteY41" fmla="*/ 624804 h 3519193"/>
              <a:gd name="connsiteX42" fmla="*/ 3714953 w 5741150"/>
              <a:gd name="connsiteY42" fmla="*/ 584536 h 3519193"/>
              <a:gd name="connsiteX43" fmla="*/ 4432154 w 5741150"/>
              <a:gd name="connsiteY43" fmla="*/ 0 h 351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41150" h="3519193">
                <a:moveTo>
                  <a:pt x="4432154" y="0"/>
                </a:moveTo>
                <a:cubicBezTo>
                  <a:pt x="4836467" y="0"/>
                  <a:pt x="5164228" y="327761"/>
                  <a:pt x="5164228" y="732074"/>
                </a:cubicBezTo>
                <a:cubicBezTo>
                  <a:pt x="5164228" y="833152"/>
                  <a:pt x="5143743" y="929446"/>
                  <a:pt x="5106698" y="1017030"/>
                </a:cubicBezTo>
                <a:lnTo>
                  <a:pt x="5048491" y="1124269"/>
                </a:lnTo>
                <a:lnTo>
                  <a:pt x="5071199" y="1151792"/>
                </a:lnTo>
                <a:cubicBezTo>
                  <a:pt x="5123920" y="1229828"/>
                  <a:pt x="5154704" y="1323903"/>
                  <a:pt x="5154704" y="1425168"/>
                </a:cubicBezTo>
                <a:cubicBezTo>
                  <a:pt x="5154704" y="1526433"/>
                  <a:pt x="5123920" y="1620508"/>
                  <a:pt x="5071199" y="1698545"/>
                </a:cubicBezTo>
                <a:lnTo>
                  <a:pt x="5033177" y="1744628"/>
                </a:lnTo>
                <a:lnTo>
                  <a:pt x="5077708" y="1758451"/>
                </a:lnTo>
                <a:cubicBezTo>
                  <a:pt x="5340461" y="1869586"/>
                  <a:pt x="5524826" y="2129761"/>
                  <a:pt x="5524826" y="2432995"/>
                </a:cubicBezTo>
                <a:cubicBezTo>
                  <a:pt x="5524826" y="2584613"/>
                  <a:pt x="5478735" y="2725465"/>
                  <a:pt x="5399799" y="2842305"/>
                </a:cubicBezTo>
                <a:lnTo>
                  <a:pt x="5333842" y="2922245"/>
                </a:lnTo>
                <a:lnTo>
                  <a:pt x="5346730" y="2929240"/>
                </a:lnTo>
                <a:cubicBezTo>
                  <a:pt x="5534855" y="3056335"/>
                  <a:pt x="5674651" y="3249533"/>
                  <a:pt x="5732791" y="3475506"/>
                </a:cubicBezTo>
                <a:lnTo>
                  <a:pt x="5741150" y="3519193"/>
                </a:lnTo>
                <a:lnTo>
                  <a:pt x="0" y="3519193"/>
                </a:lnTo>
                <a:lnTo>
                  <a:pt x="24621" y="3473832"/>
                </a:lnTo>
                <a:cubicBezTo>
                  <a:pt x="112489" y="3343771"/>
                  <a:pt x="261291" y="3258259"/>
                  <a:pt x="430066" y="3258259"/>
                </a:cubicBezTo>
                <a:cubicBezTo>
                  <a:pt x="463821" y="3258259"/>
                  <a:pt x="496777" y="3261680"/>
                  <a:pt x="528606" y="3268193"/>
                </a:cubicBezTo>
                <a:lnTo>
                  <a:pt x="591404" y="3287686"/>
                </a:lnTo>
                <a:lnTo>
                  <a:pt x="594926" y="3272404"/>
                </a:lnTo>
                <a:cubicBezTo>
                  <a:pt x="637785" y="3134610"/>
                  <a:pt x="739954" y="3022947"/>
                  <a:pt x="871572" y="2967277"/>
                </a:cubicBezTo>
                <a:lnTo>
                  <a:pt x="952373" y="2942196"/>
                </a:lnTo>
                <a:lnTo>
                  <a:pt x="928949" y="2866736"/>
                </a:lnTo>
                <a:cubicBezTo>
                  <a:pt x="922435" y="2834906"/>
                  <a:pt x="919015" y="2801950"/>
                  <a:pt x="919015" y="2768195"/>
                </a:cubicBezTo>
                <a:cubicBezTo>
                  <a:pt x="919015" y="2633175"/>
                  <a:pt x="973742" y="2510938"/>
                  <a:pt x="1062225" y="2422455"/>
                </a:cubicBezTo>
                <a:lnTo>
                  <a:pt x="1094935" y="2395467"/>
                </a:lnTo>
                <a:lnTo>
                  <a:pt x="1082384" y="2329866"/>
                </a:lnTo>
                <a:cubicBezTo>
                  <a:pt x="1078502" y="2299333"/>
                  <a:pt x="1076502" y="2268213"/>
                  <a:pt x="1076502" y="2236626"/>
                </a:cubicBezTo>
                <a:cubicBezTo>
                  <a:pt x="1076502" y="1983931"/>
                  <a:pt x="1204534" y="1761138"/>
                  <a:pt x="1399267" y="1629579"/>
                </a:cubicBezTo>
                <a:lnTo>
                  <a:pt x="1480512" y="1585481"/>
                </a:lnTo>
                <a:lnTo>
                  <a:pt x="1473218" y="1513126"/>
                </a:lnTo>
                <a:cubicBezTo>
                  <a:pt x="1473218" y="1243086"/>
                  <a:pt x="1692128" y="1024176"/>
                  <a:pt x="1962168" y="1024176"/>
                </a:cubicBezTo>
                <a:cubicBezTo>
                  <a:pt x="2029678" y="1024176"/>
                  <a:pt x="2093992" y="1037858"/>
                  <a:pt x="2152490" y="1062600"/>
                </a:cubicBezTo>
                <a:lnTo>
                  <a:pt x="2227489" y="1103309"/>
                </a:lnTo>
                <a:lnTo>
                  <a:pt x="2274956" y="1015858"/>
                </a:lnTo>
                <a:cubicBezTo>
                  <a:pt x="2406515" y="821125"/>
                  <a:pt x="2629308" y="693093"/>
                  <a:pt x="2882003" y="693093"/>
                </a:cubicBezTo>
                <a:cubicBezTo>
                  <a:pt x="2983082" y="693093"/>
                  <a:pt x="3079375" y="713578"/>
                  <a:pt x="3166959" y="750623"/>
                </a:cubicBezTo>
                <a:lnTo>
                  <a:pt x="3240563" y="790574"/>
                </a:lnTo>
                <a:lnTo>
                  <a:pt x="3290771" y="749149"/>
                </a:lnTo>
                <a:cubicBezTo>
                  <a:pt x="3407611" y="670213"/>
                  <a:pt x="3548463" y="624122"/>
                  <a:pt x="3700080" y="624122"/>
                </a:cubicBezTo>
                <a:lnTo>
                  <a:pt x="3710894" y="624804"/>
                </a:lnTo>
                <a:lnTo>
                  <a:pt x="3714953" y="584536"/>
                </a:lnTo>
                <a:cubicBezTo>
                  <a:pt x="3783217" y="250942"/>
                  <a:pt x="4078380" y="0"/>
                  <a:pt x="4432154" y="0"/>
                </a:cubicBezTo>
                <a:close/>
              </a:path>
            </a:pathLst>
          </a:custGeom>
          <a:gradFill flip="none" rotWithShape="1">
            <a:gsLst>
              <a:gs pos="0">
                <a:schemeClr val="tx2"/>
              </a:gs>
              <a:gs pos="98165">
                <a:srgbClr val="508398"/>
              </a:gs>
              <a:gs pos="6400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C78F44B-525F-14A9-2DD5-95F9508F7A54}"/>
              </a:ext>
            </a:extLst>
          </p:cNvPr>
          <p:cNvSpPr>
            <a:spLocks noGrp="1"/>
          </p:cNvSpPr>
          <p:nvPr>
            <p:ph type="title"/>
          </p:nvPr>
        </p:nvSpPr>
        <p:spPr/>
        <p:txBody>
          <a:bodyPr/>
          <a:lstStyle/>
          <a:p>
            <a:pPr algn="l"/>
            <a:r>
              <a:rPr lang="en-US" dirty="0"/>
              <a:t> </a:t>
            </a:r>
          </a:p>
        </p:txBody>
      </p:sp>
      <p:sp>
        <p:nvSpPr>
          <p:cNvPr id="3" name="Footer Placeholder 2">
            <a:extLst>
              <a:ext uri="{FF2B5EF4-FFF2-40B4-BE49-F238E27FC236}">
                <a16:creationId xmlns:a16="http://schemas.microsoft.com/office/drawing/2014/main" id="{921406F9-1337-133D-B143-F7D5E1FF0EFF}"/>
              </a:ext>
            </a:extLst>
          </p:cNvPr>
          <p:cNvSpPr>
            <a:spLocks noGrp="1"/>
          </p:cNvSpPr>
          <p:nvPr>
            <p:ph type="ftr" sz="quarter" idx="11"/>
          </p:nvPr>
        </p:nvSpPr>
        <p:spPr/>
        <p:txBody>
          <a:bodyPr/>
          <a:lstStyle/>
          <a:p>
            <a:r>
              <a:rPr lang="en-US" dirty="0">
                <a:solidFill>
                  <a:schemeClr val="bg1"/>
                </a:solidFill>
              </a:rPr>
              <a:t> </a:t>
            </a:r>
          </a:p>
        </p:txBody>
      </p:sp>
      <p:grpSp>
        <p:nvGrpSpPr>
          <p:cNvPr id="51" name="Group 50">
            <a:extLst>
              <a:ext uri="{FF2B5EF4-FFF2-40B4-BE49-F238E27FC236}">
                <a16:creationId xmlns:a16="http://schemas.microsoft.com/office/drawing/2014/main" id="{2CD08930-7DE6-2A00-31A8-BC96CFE8434B}"/>
              </a:ext>
            </a:extLst>
          </p:cNvPr>
          <p:cNvGrpSpPr/>
          <p:nvPr/>
        </p:nvGrpSpPr>
        <p:grpSpPr>
          <a:xfrm>
            <a:off x="155882" y="145570"/>
            <a:ext cx="4042362" cy="7078988"/>
            <a:chOff x="3839323" y="371088"/>
            <a:chExt cx="4042362" cy="7078988"/>
          </a:xfrm>
        </p:grpSpPr>
        <p:grpSp>
          <p:nvGrpSpPr>
            <p:cNvPr id="9" name="Group 8">
              <a:extLst>
                <a:ext uri="{FF2B5EF4-FFF2-40B4-BE49-F238E27FC236}">
                  <a16:creationId xmlns:a16="http://schemas.microsoft.com/office/drawing/2014/main" id="{0067DF62-2601-7718-5BD3-B5C0244FE714}"/>
                </a:ext>
              </a:extLst>
            </p:cNvPr>
            <p:cNvGrpSpPr/>
            <p:nvPr/>
          </p:nvGrpSpPr>
          <p:grpSpPr>
            <a:xfrm rot="1800000">
              <a:off x="4188113" y="4505906"/>
              <a:ext cx="576094" cy="417392"/>
              <a:chOff x="4188113" y="4509243"/>
              <a:chExt cx="576094" cy="417392"/>
            </a:xfrm>
          </p:grpSpPr>
          <p:sp>
            <p:nvSpPr>
              <p:cNvPr id="10" name="Isosceles Triangle 9">
                <a:extLst>
                  <a:ext uri="{FF2B5EF4-FFF2-40B4-BE49-F238E27FC236}">
                    <a16:creationId xmlns:a16="http://schemas.microsoft.com/office/drawing/2014/main" id="{A6D2D3C8-256B-FB26-0AFE-35B3685CC8A8}"/>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2D429-30F2-96F7-287A-F80CF0CC80D1}"/>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5CB0BD-8C1E-722A-4A5C-8FE27CCB07BF}"/>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C8DD2A-9E03-1E96-7E76-AECE673FD9C1}"/>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B343470-7C04-29DF-A310-FC6128BB79B2}"/>
                </a:ext>
              </a:extLst>
            </p:cNvPr>
            <p:cNvGrpSpPr/>
            <p:nvPr/>
          </p:nvGrpSpPr>
          <p:grpSpPr>
            <a:xfrm rot="1800000">
              <a:off x="5576564" y="5308035"/>
              <a:ext cx="576094" cy="417392"/>
              <a:chOff x="4188113" y="4509243"/>
              <a:chExt cx="576094" cy="417392"/>
            </a:xfrm>
          </p:grpSpPr>
          <p:sp>
            <p:nvSpPr>
              <p:cNvPr id="21" name="Isosceles Triangle 20">
                <a:extLst>
                  <a:ext uri="{FF2B5EF4-FFF2-40B4-BE49-F238E27FC236}">
                    <a16:creationId xmlns:a16="http://schemas.microsoft.com/office/drawing/2014/main" id="{48723F30-C5EA-6098-9DCE-DE3CC3D07EE2}"/>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8E0DC7-E975-B363-6D21-96816DF8BA08}"/>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A6DD89-9B42-87B4-7A6F-4BA6C9FEDE5A}"/>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F8E56-75D1-A424-9CE0-F07EB3EF3A1E}"/>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D5208B27-22D0-7B45-F55D-98A8D37E4A5A}"/>
                </a:ext>
              </a:extLst>
            </p:cNvPr>
            <p:cNvSpPr/>
            <p:nvPr/>
          </p:nvSpPr>
          <p:spPr>
            <a:xfrm rot="1800000">
              <a:off x="5476762" y="618247"/>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3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3"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AEA2B913-B102-1E8B-4FE3-E78D4134BD86}"/>
                </a:ext>
              </a:extLst>
            </p:cNvPr>
            <p:cNvSpPr/>
            <p:nvPr/>
          </p:nvSpPr>
          <p:spPr>
            <a:xfrm rot="1800000">
              <a:off x="6806651" y="1386059"/>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2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2"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0643BF05-6689-5FD2-5C73-92577032777D}"/>
                </a:ext>
              </a:extLst>
            </p:cNvPr>
            <p:cNvSpPr/>
            <p:nvPr/>
          </p:nvSpPr>
          <p:spPr>
            <a:xfrm rot="1800000">
              <a:off x="3839323" y="476825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CA03D4-6173-B1E1-5E15-0DC249A083E0}"/>
                </a:ext>
              </a:extLst>
            </p:cNvPr>
            <p:cNvSpPr/>
            <p:nvPr/>
          </p:nvSpPr>
          <p:spPr>
            <a:xfrm rot="1800000">
              <a:off x="5233011" y="557462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6EDB9E-A064-CC54-FDD4-CF19E79B8CB8}"/>
                </a:ext>
              </a:extLst>
            </p:cNvPr>
            <p:cNvSpPr/>
            <p:nvPr/>
          </p:nvSpPr>
          <p:spPr>
            <a:xfrm rot="1800000">
              <a:off x="4513241" y="4890075"/>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56B866-9B32-41ED-37F8-B37C55267914}"/>
                </a:ext>
              </a:extLst>
            </p:cNvPr>
            <p:cNvSpPr/>
            <p:nvPr/>
          </p:nvSpPr>
          <p:spPr>
            <a:xfrm rot="1800000">
              <a:off x="4901261" y="5109494"/>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5087440-5197-126F-E523-0FA9F11FC2E9}"/>
                </a:ext>
              </a:extLst>
            </p:cNvPr>
            <p:cNvGrpSpPr/>
            <p:nvPr/>
          </p:nvGrpSpPr>
          <p:grpSpPr>
            <a:xfrm rot="1800000">
              <a:off x="4869391" y="4836973"/>
              <a:ext cx="285930" cy="171788"/>
              <a:chOff x="4188113" y="4743738"/>
              <a:chExt cx="576094" cy="182897"/>
            </a:xfrm>
          </p:grpSpPr>
          <p:sp>
            <p:nvSpPr>
              <p:cNvPr id="30" name="Isosceles Triangle 29">
                <a:extLst>
                  <a:ext uri="{FF2B5EF4-FFF2-40B4-BE49-F238E27FC236}">
                    <a16:creationId xmlns:a16="http://schemas.microsoft.com/office/drawing/2014/main" id="{3C3E77BF-ACCB-A442-7852-9E593840182F}"/>
                  </a:ext>
                </a:extLst>
              </p:cNvPr>
              <p:cNvSpPr/>
              <p:nvPr/>
            </p:nvSpPr>
            <p:spPr>
              <a:xfrm>
                <a:off x="4188113" y="4817016"/>
                <a:ext cx="576094" cy="109619"/>
              </a:xfrm>
              <a:prstGeom prst="triangle">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D5F80-21A7-076C-CDAA-5A134B6F63CD}"/>
                  </a:ext>
                </a:extLst>
              </p:cNvPr>
              <p:cNvSpPr/>
              <p:nvPr/>
            </p:nvSpPr>
            <p:spPr>
              <a:xfrm>
                <a:off x="4349714" y="4743738"/>
                <a:ext cx="252892" cy="128087"/>
              </a:xfrm>
              <a:prstGeom prst="rect">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0F4094B-B9E4-D5D2-7B36-870891649478}"/>
                </a:ext>
              </a:extLst>
            </p:cNvPr>
            <p:cNvGrpSpPr/>
            <p:nvPr/>
          </p:nvGrpSpPr>
          <p:grpSpPr>
            <a:xfrm rot="1800000">
              <a:off x="5257042" y="5056522"/>
              <a:ext cx="285930" cy="171788"/>
              <a:chOff x="4188113" y="4743738"/>
              <a:chExt cx="576094" cy="182897"/>
            </a:xfrm>
          </p:grpSpPr>
          <p:sp>
            <p:nvSpPr>
              <p:cNvPr id="33" name="Isosceles Triangle 32">
                <a:extLst>
                  <a:ext uri="{FF2B5EF4-FFF2-40B4-BE49-F238E27FC236}">
                    <a16:creationId xmlns:a16="http://schemas.microsoft.com/office/drawing/2014/main" id="{2E4002DC-C36C-0127-8756-D819936F2C8A}"/>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5D6353-11D0-5996-795C-915340D47E79}"/>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E9E8D592-D0F6-6BF6-6A0E-F4911C77587F}"/>
                </a:ext>
              </a:extLst>
            </p:cNvPr>
            <p:cNvCxnSpPr>
              <a:cxnSpLocks/>
            </p:cNvCxnSpPr>
            <p:nvPr/>
          </p:nvCxnSpPr>
          <p:spPr>
            <a:xfrm>
              <a:off x="6024401" y="1630797"/>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C98DA1-309F-15C0-C12F-3E91D3A9929D}"/>
                </a:ext>
              </a:extLst>
            </p:cNvPr>
            <p:cNvCxnSpPr>
              <a:cxnSpLocks/>
            </p:cNvCxnSpPr>
            <p:nvPr/>
          </p:nvCxnSpPr>
          <p:spPr>
            <a:xfrm>
              <a:off x="7387011" y="2442402"/>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A537C9-09F5-719A-52A6-4ADB86CA331A}"/>
                </a:ext>
              </a:extLst>
            </p:cNvPr>
            <p:cNvCxnSpPr>
              <a:cxnSpLocks/>
            </p:cNvCxnSpPr>
            <p:nvPr/>
          </p:nvCxnSpPr>
          <p:spPr>
            <a:xfrm>
              <a:off x="6574634" y="3834593"/>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22C15F-B067-4FDD-63E4-4199E1F5902E}"/>
                </a:ext>
              </a:extLst>
            </p:cNvPr>
            <p:cNvCxnSpPr>
              <a:cxnSpLocks/>
            </p:cNvCxnSpPr>
            <p:nvPr/>
          </p:nvCxnSpPr>
          <p:spPr>
            <a:xfrm>
              <a:off x="6526126" y="3916466"/>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0F347-8942-C1A3-AF6D-EE82343B2E04}"/>
                </a:ext>
              </a:extLst>
            </p:cNvPr>
            <p:cNvCxnSpPr>
              <a:cxnSpLocks/>
            </p:cNvCxnSpPr>
            <p:nvPr/>
          </p:nvCxnSpPr>
          <p:spPr>
            <a:xfrm>
              <a:off x="5205628" y="3050177"/>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B662F3-0AFF-7708-0528-BD4E8DC50FA1}"/>
                </a:ext>
              </a:extLst>
            </p:cNvPr>
            <p:cNvCxnSpPr>
              <a:cxnSpLocks/>
            </p:cNvCxnSpPr>
            <p:nvPr/>
          </p:nvCxnSpPr>
          <p:spPr>
            <a:xfrm>
              <a:off x="5157120" y="3132050"/>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F96BD0D-F438-6ACD-72A7-7E597929FA4D}"/>
                </a:ext>
              </a:extLst>
            </p:cNvPr>
            <p:cNvSpPr/>
            <p:nvPr/>
          </p:nvSpPr>
          <p:spPr>
            <a:xfrm rot="1800000">
              <a:off x="5087598" y="371088"/>
              <a:ext cx="2794087" cy="4888000"/>
            </a:xfrm>
            <a:custGeom>
              <a:avLst/>
              <a:gdLst>
                <a:gd name="connsiteX0" fmla="*/ 1942559 w 3885118"/>
                <a:gd name="connsiteY0" fmla="*/ 0 h 6796660"/>
                <a:gd name="connsiteX1" fmla="*/ 2759329 w 3885118"/>
                <a:gd name="connsiteY1" fmla="*/ 1480400 h 6796660"/>
                <a:gd name="connsiteX2" fmla="*/ 2758418 w 3885118"/>
                <a:gd name="connsiteY2" fmla="*/ 1513100 h 6796660"/>
                <a:gd name="connsiteX3" fmla="*/ 2758418 w 3885118"/>
                <a:gd name="connsiteY3" fmla="*/ 5151928 h 6796660"/>
                <a:gd name="connsiteX4" fmla="*/ 2864075 w 3885118"/>
                <a:gd name="connsiteY4" fmla="*/ 5197300 h 6796660"/>
                <a:gd name="connsiteX5" fmla="*/ 3885113 w 3885118"/>
                <a:gd name="connsiteY5" fmla="*/ 6795667 h 6796660"/>
                <a:gd name="connsiteX6" fmla="*/ 2429288 w 3885118"/>
                <a:gd name="connsiteY6" fmla="*/ 6792353 h 6796660"/>
                <a:gd name="connsiteX7" fmla="*/ 1545089 w 3885118"/>
                <a:gd name="connsiteY7" fmla="*/ 6792353 h 6796660"/>
                <a:gd name="connsiteX8" fmla="*/ 8 w 3885118"/>
                <a:gd name="connsiteY8" fmla="*/ 6796660 h 6796660"/>
                <a:gd name="connsiteX9" fmla="*/ 1020201 w 3885118"/>
                <a:gd name="connsiteY9" fmla="*/ 5197723 h 6796660"/>
                <a:gd name="connsiteX10" fmla="*/ 1126700 w 3885118"/>
                <a:gd name="connsiteY10" fmla="*/ 5151931 h 6796660"/>
                <a:gd name="connsiteX11" fmla="*/ 1126700 w 3885118"/>
                <a:gd name="connsiteY11" fmla="*/ 1513099 h 6796660"/>
                <a:gd name="connsiteX12" fmla="*/ 1125789 w 3885118"/>
                <a:gd name="connsiteY12" fmla="*/ 1480400 h 6796660"/>
                <a:gd name="connsiteX13" fmla="*/ 1942559 w 3885118"/>
                <a:gd name="connsiteY13" fmla="*/ 0 h 679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5118" h="6796660">
                  <a:moveTo>
                    <a:pt x="1942559" y="0"/>
                  </a:moveTo>
                  <a:cubicBezTo>
                    <a:pt x="2393649" y="0"/>
                    <a:pt x="2759329" y="662798"/>
                    <a:pt x="2759329" y="1480400"/>
                  </a:cubicBezTo>
                  <a:lnTo>
                    <a:pt x="2758418" y="1513100"/>
                  </a:lnTo>
                  <a:lnTo>
                    <a:pt x="2758418" y="5151928"/>
                  </a:lnTo>
                  <a:lnTo>
                    <a:pt x="2864075" y="5197300"/>
                  </a:lnTo>
                  <a:cubicBezTo>
                    <a:pt x="3494482" y="5513942"/>
                    <a:pt x="3886862" y="6128187"/>
                    <a:pt x="3885113" y="6795667"/>
                  </a:cubicBezTo>
                  <a:lnTo>
                    <a:pt x="2429288" y="6792353"/>
                  </a:lnTo>
                  <a:lnTo>
                    <a:pt x="1545089" y="6792353"/>
                  </a:lnTo>
                  <a:lnTo>
                    <a:pt x="8" y="6796660"/>
                  </a:lnTo>
                  <a:cubicBezTo>
                    <a:pt x="-2134" y="6129144"/>
                    <a:pt x="389927" y="5514672"/>
                    <a:pt x="1020201" y="5197723"/>
                  </a:cubicBezTo>
                  <a:lnTo>
                    <a:pt x="1126700" y="5151931"/>
                  </a:lnTo>
                  <a:lnTo>
                    <a:pt x="1126700" y="1513099"/>
                  </a:lnTo>
                  <a:lnTo>
                    <a:pt x="1125789" y="1480400"/>
                  </a:lnTo>
                  <a:cubicBezTo>
                    <a:pt x="1125789" y="662798"/>
                    <a:pt x="1491469" y="0"/>
                    <a:pt x="1942559" y="0"/>
                  </a:cubicBezTo>
                  <a:close/>
                </a:path>
              </a:pathLst>
            </a:custGeom>
            <a:solidFill>
              <a:schemeClr val="bg1"/>
            </a:solidFill>
            <a:ln>
              <a:noFill/>
            </a:ln>
            <a:effectLst>
              <a:outerShdw blurRad="7493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22BE5393-E250-AEFB-9A24-62B317B0660E}"/>
                </a:ext>
              </a:extLst>
            </p:cNvPr>
            <p:cNvSpPr/>
            <p:nvPr/>
          </p:nvSpPr>
          <p:spPr>
            <a:xfrm rot="1800000">
              <a:off x="5924256" y="1177158"/>
              <a:ext cx="673619" cy="4050352"/>
            </a:xfrm>
            <a:custGeom>
              <a:avLst/>
              <a:gdLst>
                <a:gd name="connsiteX0" fmla="*/ 468327 w 936653"/>
                <a:gd name="connsiteY0" fmla="*/ 0 h 5631928"/>
                <a:gd name="connsiteX1" fmla="*/ 925728 w 936653"/>
                <a:gd name="connsiteY1" fmla="*/ 714326 h 5631928"/>
                <a:gd name="connsiteX2" fmla="*/ 932480 w 936653"/>
                <a:gd name="connsiteY2" fmla="*/ 842683 h 5631928"/>
                <a:gd name="connsiteX3" fmla="*/ 936653 w 936653"/>
                <a:gd name="connsiteY3" fmla="*/ 842683 h 5631928"/>
                <a:gd name="connsiteX4" fmla="*/ 936653 w 936653"/>
                <a:gd name="connsiteY4" fmla="*/ 5631928 h 5631928"/>
                <a:gd name="connsiteX5" fmla="*/ 0 w 936653"/>
                <a:gd name="connsiteY5" fmla="*/ 5631928 h 5631928"/>
                <a:gd name="connsiteX6" fmla="*/ 0 w 936653"/>
                <a:gd name="connsiteY6" fmla="*/ 842683 h 5631928"/>
                <a:gd name="connsiteX7" fmla="*/ 4174 w 936653"/>
                <a:gd name="connsiteY7" fmla="*/ 842683 h 5631928"/>
                <a:gd name="connsiteX8" fmla="*/ 10926 w 936653"/>
                <a:gd name="connsiteY8" fmla="*/ 714326 h 5631928"/>
                <a:gd name="connsiteX9" fmla="*/ 468327 w 936653"/>
                <a:gd name="connsiteY9"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653" h="5631928">
                  <a:moveTo>
                    <a:pt x="468327" y="0"/>
                  </a:moveTo>
                  <a:cubicBezTo>
                    <a:pt x="693949" y="0"/>
                    <a:pt x="882192" y="306661"/>
                    <a:pt x="925728" y="714326"/>
                  </a:cubicBezTo>
                  <a:lnTo>
                    <a:pt x="932480" y="842683"/>
                  </a:lnTo>
                  <a:lnTo>
                    <a:pt x="936653" y="842683"/>
                  </a:lnTo>
                  <a:lnTo>
                    <a:pt x="936653" y="5631928"/>
                  </a:lnTo>
                  <a:lnTo>
                    <a:pt x="0" y="5631928"/>
                  </a:lnTo>
                  <a:lnTo>
                    <a:pt x="0" y="842683"/>
                  </a:lnTo>
                  <a:lnTo>
                    <a:pt x="4174" y="842683"/>
                  </a:lnTo>
                  <a:lnTo>
                    <a:pt x="10926" y="714326"/>
                  </a:lnTo>
                  <a:cubicBezTo>
                    <a:pt x="54462" y="306661"/>
                    <a:pt x="242705" y="0"/>
                    <a:pt x="468327" y="0"/>
                  </a:cubicBezTo>
                  <a:close/>
                </a:path>
              </a:pathLst>
            </a:custGeom>
            <a:solidFill>
              <a:schemeClr val="bg1"/>
            </a:solidFill>
            <a:ln>
              <a:noFill/>
            </a:ln>
            <a:effectLst>
              <a:outerShdw blurRad="457200" dist="304800" dir="78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cxnSp>
        <p:nvCxnSpPr>
          <p:cNvPr id="52" name="Straight Connector 51">
            <a:extLst>
              <a:ext uri="{FF2B5EF4-FFF2-40B4-BE49-F238E27FC236}">
                <a16:creationId xmlns:a16="http://schemas.microsoft.com/office/drawing/2014/main" id="{0EFA1D30-6F7A-5716-4C0F-3606F7372F3C}"/>
              </a:ext>
            </a:extLst>
          </p:cNvPr>
          <p:cNvCxnSpPr>
            <a:cxnSpLocks/>
          </p:cNvCxnSpPr>
          <p:nvPr/>
        </p:nvCxnSpPr>
        <p:spPr>
          <a:xfrm>
            <a:off x="2443458" y="2540948"/>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7F0395-71C5-F743-76CF-E28D995F0416}"/>
              </a:ext>
            </a:extLst>
          </p:cNvPr>
          <p:cNvCxnSpPr>
            <a:cxnSpLocks/>
          </p:cNvCxnSpPr>
          <p:nvPr/>
        </p:nvCxnSpPr>
        <p:spPr>
          <a:xfrm>
            <a:off x="2094901" y="3205722"/>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B63961-E18C-01E6-EC17-9F2A317D0D1F}"/>
              </a:ext>
            </a:extLst>
          </p:cNvPr>
          <p:cNvSpPr txBox="1"/>
          <p:nvPr/>
        </p:nvSpPr>
        <p:spPr>
          <a:xfrm>
            <a:off x="1257358" y="267850"/>
            <a:ext cx="10426182"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CMOS PIXEL </a:t>
            </a:r>
          </a:p>
        </p:txBody>
      </p:sp>
      <p:sp>
        <p:nvSpPr>
          <p:cNvPr id="17" name="TextBox 16">
            <a:extLst>
              <a:ext uri="{FF2B5EF4-FFF2-40B4-BE49-F238E27FC236}">
                <a16:creationId xmlns:a16="http://schemas.microsoft.com/office/drawing/2014/main" id="{2CB56B9E-458C-6640-2955-FB760B9D27F7}"/>
              </a:ext>
            </a:extLst>
          </p:cNvPr>
          <p:cNvSpPr txBox="1"/>
          <p:nvPr/>
        </p:nvSpPr>
        <p:spPr>
          <a:xfrm>
            <a:off x="4859778" y="1137599"/>
            <a:ext cx="3112173" cy="800219"/>
          </a:xfrm>
          <a:prstGeom prst="rect">
            <a:avLst/>
          </a:prstGeom>
          <a:noFill/>
        </p:spPr>
        <p:txBody>
          <a:bodyPr wrap="square" rtlCol="0">
            <a:spAutoFit/>
          </a:bodyPr>
          <a:lstStyle/>
          <a:p>
            <a:r>
              <a:rPr lang="en-US" sz="2800" b="1" dirty="0"/>
              <a:t>WHAT IS A PIXEL:</a:t>
            </a:r>
          </a:p>
          <a:p>
            <a:endParaRPr lang="en-US" dirty="0"/>
          </a:p>
        </p:txBody>
      </p:sp>
      <p:pic>
        <p:nvPicPr>
          <p:cNvPr id="39" name="Picture 38">
            <a:extLst>
              <a:ext uri="{FF2B5EF4-FFF2-40B4-BE49-F238E27FC236}">
                <a16:creationId xmlns:a16="http://schemas.microsoft.com/office/drawing/2014/main" id="{A86BD027-AEF3-F9E9-5E1B-FB9C1B40640A}"/>
              </a:ext>
            </a:extLst>
          </p:cNvPr>
          <p:cNvPicPr>
            <a:picLocks noChangeAspect="1"/>
          </p:cNvPicPr>
          <p:nvPr/>
        </p:nvPicPr>
        <p:blipFill>
          <a:blip r:embed="rId2"/>
          <a:stretch>
            <a:fillRect/>
          </a:stretch>
        </p:blipFill>
        <p:spPr>
          <a:xfrm>
            <a:off x="8625709" y="1764217"/>
            <a:ext cx="2981656" cy="2988326"/>
          </a:xfrm>
          <a:prstGeom prst="rect">
            <a:avLst/>
          </a:prstGeom>
        </p:spPr>
      </p:pic>
      <p:sp>
        <p:nvSpPr>
          <p:cNvPr id="40" name="TextBox 39">
            <a:extLst>
              <a:ext uri="{FF2B5EF4-FFF2-40B4-BE49-F238E27FC236}">
                <a16:creationId xmlns:a16="http://schemas.microsoft.com/office/drawing/2014/main" id="{2E8A8288-2DA0-5558-0BAC-36465D3A8D32}"/>
              </a:ext>
            </a:extLst>
          </p:cNvPr>
          <p:cNvSpPr txBox="1"/>
          <p:nvPr/>
        </p:nvSpPr>
        <p:spPr>
          <a:xfrm>
            <a:off x="4891069" y="1651682"/>
            <a:ext cx="3448050" cy="3693319"/>
          </a:xfrm>
          <a:prstGeom prst="rect">
            <a:avLst/>
          </a:prstGeom>
          <a:noFill/>
        </p:spPr>
        <p:txBody>
          <a:bodyPr wrap="square" rtlCol="0">
            <a:spAutoFit/>
          </a:bodyPr>
          <a:lstStyle/>
          <a:p>
            <a:r>
              <a:rPr lang="el-GR" dirty="0"/>
              <a:t>Ένα </a:t>
            </a:r>
            <a:r>
              <a:rPr lang="el-GR" b="1" dirty="0" err="1"/>
              <a:t>pixel</a:t>
            </a:r>
            <a:r>
              <a:rPr lang="el-GR" dirty="0"/>
              <a:t> (ή </a:t>
            </a:r>
            <a:r>
              <a:rPr lang="el-GR" dirty="0" err="1"/>
              <a:t>εικονοστοιχείο</a:t>
            </a:r>
            <a:r>
              <a:rPr lang="el-GR" dirty="0"/>
              <a:t>) είναι η </a:t>
            </a:r>
            <a:r>
              <a:rPr lang="el-GR" b="1" dirty="0"/>
              <a:t>βασική μονάδα</a:t>
            </a:r>
            <a:r>
              <a:rPr lang="el-GR" dirty="0"/>
              <a:t> καταγραφής εικόνας σε έναν αισθητήρα CMOS. Κάθε </a:t>
            </a:r>
            <a:r>
              <a:rPr lang="el-GR" dirty="0" err="1"/>
              <a:t>pixel</a:t>
            </a:r>
            <a:r>
              <a:rPr lang="el-GR" dirty="0"/>
              <a:t> καταγράφει </a:t>
            </a:r>
            <a:r>
              <a:rPr lang="el-GR" b="1" dirty="0"/>
              <a:t>την ένταση του φωτός</a:t>
            </a:r>
            <a:r>
              <a:rPr lang="el-GR" dirty="0"/>
              <a:t> που προσπίπτει σε αυτό και συμβάλλει στη δημιουργία της συνολικής εικόνας. </a:t>
            </a:r>
            <a:r>
              <a:rPr lang="en-US" b="1" dirty="0"/>
              <a:t>P</a:t>
            </a:r>
            <a:r>
              <a:rPr lang="el-GR" b="1" dirty="0" err="1"/>
              <a:t>ixel</a:t>
            </a:r>
            <a:r>
              <a:rPr lang="el-GR" dirty="0"/>
              <a:t> είναι το μέρος του αισθητήρα που </a:t>
            </a:r>
            <a:r>
              <a:rPr lang="el-GR" b="1" dirty="0"/>
              <a:t>μετατρέπει το φως σε ηλεκτρικό φορτίο</a:t>
            </a:r>
            <a:r>
              <a:rPr lang="el-GR" dirty="0"/>
              <a:t>. Αυτή η λειτουργία ονομάζεται </a:t>
            </a:r>
            <a:r>
              <a:rPr lang="el-GR" b="1" dirty="0"/>
              <a:t>φωτοηλεκτρική μετατροπή</a:t>
            </a:r>
            <a:r>
              <a:rPr lang="el-GR" dirty="0"/>
              <a:t> (</a:t>
            </a:r>
            <a:r>
              <a:rPr lang="el-GR" dirty="0" err="1"/>
              <a:t>photoelectric</a:t>
            </a:r>
            <a:r>
              <a:rPr lang="el-GR" dirty="0"/>
              <a:t> </a:t>
            </a:r>
            <a:r>
              <a:rPr lang="el-GR" dirty="0" err="1"/>
              <a:t>conversion</a:t>
            </a:r>
            <a:r>
              <a:rPr lang="el-GR" dirty="0"/>
              <a:t>).</a:t>
            </a:r>
            <a:endParaRPr lang="en-US" dirty="0"/>
          </a:p>
        </p:txBody>
      </p:sp>
      <p:pic>
        <p:nvPicPr>
          <p:cNvPr id="41" name="Picture 40">
            <a:extLst>
              <a:ext uri="{FF2B5EF4-FFF2-40B4-BE49-F238E27FC236}">
                <a16:creationId xmlns:a16="http://schemas.microsoft.com/office/drawing/2014/main" id="{C32F079B-37BA-5623-B7C2-6DE0E8471CBD}"/>
              </a:ext>
            </a:extLst>
          </p:cNvPr>
          <p:cNvPicPr>
            <a:picLocks noChangeAspect="1"/>
          </p:cNvPicPr>
          <p:nvPr/>
        </p:nvPicPr>
        <p:blipFill>
          <a:blip r:embed="rId3"/>
          <a:stretch>
            <a:fillRect/>
          </a:stretch>
        </p:blipFill>
        <p:spPr>
          <a:xfrm>
            <a:off x="8560489" y="1451396"/>
            <a:ext cx="3130458" cy="3401764"/>
          </a:xfrm>
          <a:prstGeom prst="rect">
            <a:avLst/>
          </a:prstGeom>
        </p:spPr>
      </p:pic>
      <p:sp>
        <p:nvSpPr>
          <p:cNvPr id="43" name="TextBox 42">
            <a:extLst>
              <a:ext uri="{FF2B5EF4-FFF2-40B4-BE49-F238E27FC236}">
                <a16:creationId xmlns:a16="http://schemas.microsoft.com/office/drawing/2014/main" id="{83BDAB4C-AD85-015C-A3E9-7349DCF8A58E}"/>
              </a:ext>
            </a:extLst>
          </p:cNvPr>
          <p:cNvSpPr txBox="1"/>
          <p:nvPr/>
        </p:nvSpPr>
        <p:spPr>
          <a:xfrm>
            <a:off x="4749172" y="1137599"/>
            <a:ext cx="3448050" cy="523220"/>
          </a:xfrm>
          <a:prstGeom prst="rect">
            <a:avLst/>
          </a:prstGeom>
          <a:noFill/>
        </p:spPr>
        <p:txBody>
          <a:bodyPr wrap="square" rtlCol="0">
            <a:spAutoFit/>
          </a:bodyPr>
          <a:lstStyle/>
          <a:p>
            <a:r>
              <a:rPr lang="en-US" sz="2800" b="1" dirty="0"/>
              <a:t>STRUCTURE OF PIXEL:</a:t>
            </a:r>
          </a:p>
        </p:txBody>
      </p:sp>
      <p:sp>
        <p:nvSpPr>
          <p:cNvPr id="45" name="TextBox 44">
            <a:extLst>
              <a:ext uri="{FF2B5EF4-FFF2-40B4-BE49-F238E27FC236}">
                <a16:creationId xmlns:a16="http://schemas.microsoft.com/office/drawing/2014/main" id="{F99DE6FC-E45B-27C3-7B84-03C1EA8D4702}"/>
              </a:ext>
            </a:extLst>
          </p:cNvPr>
          <p:cNvSpPr txBox="1"/>
          <p:nvPr/>
        </p:nvSpPr>
        <p:spPr>
          <a:xfrm>
            <a:off x="4475786" y="1478174"/>
            <a:ext cx="4084703" cy="4524315"/>
          </a:xfrm>
          <a:prstGeom prst="rect">
            <a:avLst/>
          </a:prstGeom>
          <a:noFill/>
        </p:spPr>
        <p:txBody>
          <a:bodyPr wrap="square" rtlCol="0">
            <a:spAutoFit/>
          </a:bodyPr>
          <a:lstStyle/>
          <a:p>
            <a:r>
              <a:rPr lang="el-GR" dirty="0"/>
              <a:t>Η δομή του συνήθως περιλαμβάνει τόσο οπτικά όσο και ηλεκτρικά συστατικά:</a:t>
            </a:r>
          </a:p>
          <a:p>
            <a:pPr marL="342900" indent="-342900">
              <a:buFont typeface="+mj-lt"/>
              <a:buAutoNum type="arabicPeriod"/>
            </a:pPr>
            <a:r>
              <a:rPr lang="el-GR" b="1" dirty="0"/>
              <a:t>Οπτικό Στρώμα </a:t>
            </a:r>
            <a:r>
              <a:rPr lang="el-GR" dirty="0"/>
              <a:t>– Ανίχνευση Φωτός Φίλτρο Χρώματος (Κόκκινο, Πράσινο ή Μπλε):Κάθε </a:t>
            </a:r>
            <a:r>
              <a:rPr lang="el-GR" dirty="0" err="1"/>
              <a:t>pixel</a:t>
            </a:r>
            <a:r>
              <a:rPr lang="el-GR" dirty="0"/>
              <a:t> καλύπτεται από ένα φίλτρο χρώματος που επιτρέπει μόνο ένα μήκος κύματος (χρώμα) του φωτός να περάσει.</a:t>
            </a:r>
          </a:p>
          <a:p>
            <a:pPr marL="285750" indent="-285750">
              <a:buFont typeface="Arial" panose="020B0604020202020204" pitchFamily="34" charset="0"/>
              <a:buChar char="•"/>
            </a:pPr>
            <a:r>
              <a:rPr lang="el-GR" b="1" dirty="0" err="1"/>
              <a:t>Μικροφακός</a:t>
            </a:r>
            <a:r>
              <a:rPr lang="el-GR" b="1" dirty="0"/>
              <a:t> </a:t>
            </a:r>
            <a:r>
              <a:rPr lang="el-GR" dirty="0"/>
              <a:t>(προαιρετικός, αλλά συνηθισμένος):</a:t>
            </a:r>
          </a:p>
          <a:p>
            <a:pPr marL="342900" indent="-342900">
              <a:buFont typeface="+mj-lt"/>
              <a:buAutoNum type="arabicPeriod" startAt="2"/>
            </a:pPr>
            <a:r>
              <a:rPr lang="el-GR" b="1" dirty="0"/>
              <a:t> </a:t>
            </a:r>
            <a:r>
              <a:rPr lang="el-GR" b="1" dirty="0" err="1"/>
              <a:t>Φωτοδίοδος</a:t>
            </a:r>
            <a:r>
              <a:rPr lang="el-GR" b="1" dirty="0"/>
              <a:t> </a:t>
            </a:r>
            <a:r>
              <a:rPr lang="el-GR" dirty="0"/>
              <a:t>Αυτό είναι το βασικό στοιχείο ανίχνευσης του </a:t>
            </a:r>
            <a:r>
              <a:rPr lang="el-GR" dirty="0" err="1"/>
              <a:t>pixel.Μετατρέπει</a:t>
            </a:r>
            <a:r>
              <a:rPr lang="el-GR" dirty="0"/>
              <a:t> τα φωτόνια (σωματίδια φωτός) σε ηλεκτρικό </a:t>
            </a:r>
            <a:r>
              <a:rPr lang="el-GR" dirty="0" err="1"/>
              <a:t>φορτίο.Ένας</a:t>
            </a:r>
            <a:r>
              <a:rPr lang="el-GR" dirty="0"/>
              <a:t> </a:t>
            </a:r>
            <a:r>
              <a:rPr lang="el-GR" dirty="0" err="1"/>
              <a:t>φωτοδίοδος</a:t>
            </a:r>
            <a:r>
              <a:rPr lang="el-GR" dirty="0"/>
              <a:t> ανά </a:t>
            </a:r>
            <a:r>
              <a:rPr lang="el-GR" dirty="0" err="1"/>
              <a:t>pixel</a:t>
            </a:r>
            <a:r>
              <a:rPr lang="el-GR" dirty="0"/>
              <a:t>..</a:t>
            </a:r>
          </a:p>
          <a:p>
            <a:pPr marL="285750" indent="-285750">
              <a:buFont typeface="Arial" panose="020B0604020202020204" pitchFamily="34" charset="0"/>
              <a:buChar char="•"/>
            </a:pPr>
            <a:endParaRPr lang="en-US" dirty="0"/>
          </a:p>
        </p:txBody>
      </p:sp>
      <p:sp>
        <p:nvSpPr>
          <p:cNvPr id="54" name="TextBox 53">
            <a:extLst>
              <a:ext uri="{FF2B5EF4-FFF2-40B4-BE49-F238E27FC236}">
                <a16:creationId xmlns:a16="http://schemas.microsoft.com/office/drawing/2014/main" id="{0F25D87B-9871-78BB-28F6-FF36DB28CDAE}"/>
              </a:ext>
            </a:extLst>
          </p:cNvPr>
          <p:cNvSpPr txBox="1"/>
          <p:nvPr/>
        </p:nvSpPr>
        <p:spPr>
          <a:xfrm>
            <a:off x="451053" y="496165"/>
            <a:ext cx="3817322" cy="6186309"/>
          </a:xfrm>
          <a:prstGeom prst="rect">
            <a:avLst/>
          </a:prstGeom>
          <a:noFill/>
        </p:spPr>
        <p:txBody>
          <a:bodyPr wrap="square" rtlCol="0">
            <a:spAutoFit/>
          </a:bodyPr>
          <a:lstStyle/>
          <a:p>
            <a:pPr marL="342900" indent="-342900">
              <a:buFont typeface="+mj-lt"/>
              <a:buAutoNum type="arabicPeriod" startAt="3"/>
            </a:pPr>
            <a:r>
              <a:rPr lang="el-GR" b="1" dirty="0"/>
              <a:t>Τρανζίστορ</a:t>
            </a:r>
            <a:r>
              <a:rPr lang="el-GR" dirty="0"/>
              <a:t> (Ηλεκτρονικό Κύκλωμα Ανάγνωσης CMOS):</a:t>
            </a:r>
          </a:p>
          <a:p>
            <a:pPr marL="285750" indent="-285750">
              <a:buFont typeface="Arial" panose="020B0604020202020204" pitchFamily="34" charset="0"/>
              <a:buChar char="•"/>
            </a:pPr>
            <a:r>
              <a:rPr lang="el-GR" dirty="0"/>
              <a:t> Ανάλογα με την αρχιτεκτονική, συνήθως υπάρχουν 3 ή 4 τρανζίστορ ανά </a:t>
            </a:r>
            <a:r>
              <a:rPr lang="el-GR" dirty="0" err="1"/>
              <a:t>pixel</a:t>
            </a:r>
            <a:r>
              <a:rPr lang="el-GR" dirty="0"/>
              <a:t>:</a:t>
            </a:r>
          </a:p>
          <a:p>
            <a:pPr marL="285750" indent="-285750">
              <a:buFont typeface="Arial" panose="020B0604020202020204" pitchFamily="34" charset="0"/>
              <a:buChar char="•"/>
            </a:pPr>
            <a:r>
              <a:rPr lang="el-GR" dirty="0" err="1"/>
              <a:t>Μεταγωγέας</a:t>
            </a:r>
            <a:r>
              <a:rPr lang="el-GR" dirty="0"/>
              <a:t> (TX) – Μετακινεί το φορτίο από τον </a:t>
            </a:r>
            <a:r>
              <a:rPr lang="el-GR" dirty="0" err="1"/>
              <a:t>φωτοδίοδο</a:t>
            </a:r>
            <a:r>
              <a:rPr lang="el-GR" dirty="0"/>
              <a:t> σε μια περιοχή αποθήκευσης.</a:t>
            </a:r>
          </a:p>
          <a:p>
            <a:pPr marL="285750" indent="-285750">
              <a:buFont typeface="Arial" panose="020B0604020202020204" pitchFamily="34" charset="0"/>
              <a:buChar char="•"/>
            </a:pPr>
            <a:r>
              <a:rPr lang="el-GR" dirty="0"/>
              <a:t>Τρανζίστορ Επαναφοράς (RST) – Καθαρίζει την περιοχή αποθήκευσης πριν από την επόμενη ανάγνωση.</a:t>
            </a:r>
          </a:p>
          <a:p>
            <a:pPr marL="285750" indent="-285750">
              <a:buFont typeface="Arial" panose="020B0604020202020204" pitchFamily="34" charset="0"/>
              <a:buChar char="•"/>
            </a:pPr>
            <a:r>
              <a:rPr lang="el-GR" dirty="0" err="1"/>
              <a:t>Ακολουθητής</a:t>
            </a:r>
            <a:r>
              <a:rPr lang="el-GR" dirty="0"/>
              <a:t> Πηγής (SF) – Λειτουργεί ως ενισχυτής και </a:t>
            </a:r>
            <a:r>
              <a:rPr lang="el-GR" dirty="0" err="1"/>
              <a:t>απο</a:t>
            </a:r>
            <a:r>
              <a:rPr lang="el-GR" dirty="0"/>
              <a:t> </a:t>
            </a:r>
            <a:r>
              <a:rPr lang="el-GR" dirty="0" err="1"/>
              <a:t>buffer</a:t>
            </a:r>
            <a:r>
              <a:rPr lang="el-GR" dirty="0"/>
              <a:t> για το σήμα.</a:t>
            </a:r>
          </a:p>
          <a:p>
            <a:pPr marL="285750" indent="-285750">
              <a:buFont typeface="Arial" panose="020B0604020202020204" pitchFamily="34" charset="0"/>
              <a:buChar char="•"/>
            </a:pPr>
            <a:r>
              <a:rPr lang="el-GR" dirty="0"/>
              <a:t>Τρανζίστορ Επιλογής (SEL) – Συνδέει το </a:t>
            </a:r>
            <a:r>
              <a:rPr lang="el-GR" dirty="0" err="1"/>
              <a:t>pixel</a:t>
            </a:r>
            <a:r>
              <a:rPr lang="el-GR" dirty="0"/>
              <a:t> με το κύκλωμα ανάγνωσης της στήλης.🔹 </a:t>
            </a:r>
          </a:p>
          <a:p>
            <a:r>
              <a:rPr lang="el-GR" b="1" dirty="0"/>
              <a:t>4. </a:t>
            </a:r>
            <a:r>
              <a:rPr lang="el-GR" b="1" dirty="0" err="1"/>
              <a:t>Floating</a:t>
            </a:r>
            <a:r>
              <a:rPr lang="el-GR" b="1" dirty="0"/>
              <a:t> </a:t>
            </a:r>
            <a:r>
              <a:rPr lang="el-GR" b="1" dirty="0" err="1"/>
              <a:t>Diffusion</a:t>
            </a:r>
            <a:r>
              <a:rPr lang="el-GR" b="1" dirty="0"/>
              <a:t> </a:t>
            </a:r>
            <a:r>
              <a:rPr lang="el-GR" b="1" dirty="0" err="1"/>
              <a:t>Node</a:t>
            </a:r>
            <a:r>
              <a:rPr lang="el-GR" b="1" dirty="0"/>
              <a:t> :</a:t>
            </a:r>
          </a:p>
          <a:p>
            <a:r>
              <a:rPr lang="el-GR" dirty="0"/>
              <a:t>Μια προσωρινή περιοχή αποθήκευσης στην οποία μετακινείται το φορτίο πριν αναγνωστεί.</a:t>
            </a:r>
            <a:endParaRPr lang="en-US" dirty="0"/>
          </a:p>
        </p:txBody>
      </p:sp>
      <p:pic>
        <p:nvPicPr>
          <p:cNvPr id="55" name="Picture 54">
            <a:extLst>
              <a:ext uri="{FF2B5EF4-FFF2-40B4-BE49-F238E27FC236}">
                <a16:creationId xmlns:a16="http://schemas.microsoft.com/office/drawing/2014/main" id="{5E91920C-1389-6E17-C53C-286AB27293C4}"/>
              </a:ext>
            </a:extLst>
          </p:cNvPr>
          <p:cNvPicPr>
            <a:picLocks noChangeAspect="1"/>
          </p:cNvPicPr>
          <p:nvPr/>
        </p:nvPicPr>
        <p:blipFill>
          <a:blip r:embed="rId4"/>
          <a:stretch>
            <a:fillRect/>
          </a:stretch>
        </p:blipFill>
        <p:spPr>
          <a:xfrm>
            <a:off x="4653647" y="1854710"/>
            <a:ext cx="6469387" cy="4306057"/>
          </a:xfrm>
          <a:prstGeom prst="rect">
            <a:avLst/>
          </a:prstGeom>
        </p:spPr>
      </p:pic>
    </p:spTree>
    <p:extLst>
      <p:ext uri="{BB962C8B-B14F-4D97-AF65-F5344CB8AC3E}">
        <p14:creationId xmlns:p14="http://schemas.microsoft.com/office/powerpoint/2010/main" val="2399916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42"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grpId="1" nodeType="clickEffect">
                                  <p:stCondLst>
                                    <p:cond delay="0"/>
                                  </p:stCondLst>
                                  <p:childTnLst>
                                    <p:animEffect transition="out" filter="blinds(horizontal)">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51"/>
                                        </p:tgtEl>
                                        <p:attrNameLst>
                                          <p:attrName>ppt_x</p:attrName>
                                        </p:attrNameLst>
                                      </p:cBhvr>
                                      <p:tavLst>
                                        <p:tav tm="0">
                                          <p:val>
                                            <p:strVal val="ppt_x"/>
                                          </p:val>
                                        </p:tav>
                                        <p:tav tm="100000">
                                          <p:val>
                                            <p:strVal val="ppt_x"/>
                                          </p:val>
                                        </p:tav>
                                      </p:tavLst>
                                    </p:anim>
                                    <p:anim calcmode="lin" valueType="num">
                                      <p:cBhvr additive="base">
                                        <p:cTn id="60" dur="500"/>
                                        <p:tgtEl>
                                          <p:spTgt spid="51"/>
                                        </p:tgtEl>
                                        <p:attrNameLst>
                                          <p:attrName>ppt_y</p:attrName>
                                        </p:attrNameLst>
                                      </p:cBhvr>
                                      <p:tavLst>
                                        <p:tav tm="0">
                                          <p:val>
                                            <p:strVal val="ppt_y"/>
                                          </p:val>
                                        </p:tav>
                                        <p:tav tm="100000">
                                          <p:val>
                                            <p:strVal val="1+ppt_h/2"/>
                                          </p:val>
                                        </p:tav>
                                      </p:tavLst>
                                    </p:anim>
                                    <p:set>
                                      <p:cBhvr>
                                        <p:cTn id="61" dur="1" fill="hold">
                                          <p:stCondLst>
                                            <p:cond delay="499"/>
                                          </p:stCondLst>
                                        </p:cTn>
                                        <p:tgtEl>
                                          <p:spTgt spid="51"/>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52"/>
                                        </p:tgtEl>
                                        <p:attrNameLst>
                                          <p:attrName>ppt_x</p:attrName>
                                        </p:attrNameLst>
                                      </p:cBhvr>
                                      <p:tavLst>
                                        <p:tav tm="0">
                                          <p:val>
                                            <p:strVal val="ppt_x"/>
                                          </p:val>
                                        </p:tav>
                                        <p:tav tm="100000">
                                          <p:val>
                                            <p:strVal val="ppt_x"/>
                                          </p:val>
                                        </p:tav>
                                      </p:tavLst>
                                    </p:anim>
                                    <p:anim calcmode="lin" valueType="num">
                                      <p:cBhvr additive="base">
                                        <p:cTn id="64" dur="500"/>
                                        <p:tgtEl>
                                          <p:spTgt spid="52"/>
                                        </p:tgtEl>
                                        <p:attrNameLst>
                                          <p:attrName>ppt_y</p:attrName>
                                        </p:attrNameLst>
                                      </p:cBhvr>
                                      <p:tavLst>
                                        <p:tav tm="0">
                                          <p:val>
                                            <p:strVal val="ppt_y"/>
                                          </p:val>
                                        </p:tav>
                                        <p:tav tm="100000">
                                          <p:val>
                                            <p:strVal val="1+ppt_h/2"/>
                                          </p:val>
                                        </p:tav>
                                      </p:tavLst>
                                    </p:anim>
                                    <p:set>
                                      <p:cBhvr>
                                        <p:cTn id="65" dur="1" fill="hold">
                                          <p:stCondLst>
                                            <p:cond delay="499"/>
                                          </p:stCondLst>
                                        </p:cTn>
                                        <p:tgtEl>
                                          <p:spTgt spid="52"/>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53"/>
                                        </p:tgtEl>
                                        <p:attrNameLst>
                                          <p:attrName>ppt_x</p:attrName>
                                        </p:attrNameLst>
                                      </p:cBhvr>
                                      <p:tavLst>
                                        <p:tav tm="0">
                                          <p:val>
                                            <p:strVal val="ppt_x"/>
                                          </p:val>
                                        </p:tav>
                                        <p:tav tm="100000">
                                          <p:val>
                                            <p:strVal val="ppt_x"/>
                                          </p:val>
                                        </p:tav>
                                      </p:tavLst>
                                    </p:anim>
                                    <p:anim calcmode="lin" valueType="num">
                                      <p:cBhvr additive="base">
                                        <p:cTn id="68" dur="500"/>
                                        <p:tgtEl>
                                          <p:spTgt spid="53"/>
                                        </p:tgtEl>
                                        <p:attrNameLst>
                                          <p:attrName>ppt_y</p:attrName>
                                        </p:attrNameLst>
                                      </p:cBhvr>
                                      <p:tavLst>
                                        <p:tav tm="0">
                                          <p:val>
                                            <p:strVal val="ppt_y"/>
                                          </p:val>
                                        </p:tav>
                                        <p:tav tm="100000">
                                          <p:val>
                                            <p:strVal val="1+ppt_h/2"/>
                                          </p:val>
                                        </p:tav>
                                      </p:tavLst>
                                    </p:anim>
                                    <p:set>
                                      <p:cBhvr>
                                        <p:cTn id="69" dur="1" fill="hold">
                                          <p:stCondLst>
                                            <p:cond delay="499"/>
                                          </p:stCondLst>
                                        </p:cTn>
                                        <p:tgtEl>
                                          <p:spTgt spid="53"/>
                                        </p:tgtEl>
                                        <p:attrNameLst>
                                          <p:attrName>style.visibility</p:attrName>
                                        </p:attrNameLst>
                                      </p:cBhvr>
                                      <p:to>
                                        <p:strVal val="hidden"/>
                                      </p:to>
                                    </p:set>
                                  </p:childTnLst>
                                </p:cTn>
                              </p:par>
                              <p:par>
                                <p:cTn id="70" presetID="2" presetClass="exit" presetSubtype="4" fill="hold" grpId="1" nodeType="withEffect">
                                  <p:stCondLst>
                                    <p:cond delay="0"/>
                                  </p:stCondLst>
                                  <p:childTnLst>
                                    <p:anim calcmode="lin" valueType="num">
                                      <p:cBhvr additive="base">
                                        <p:cTn id="71" dur="500"/>
                                        <p:tgtEl>
                                          <p:spTgt spid="28"/>
                                        </p:tgtEl>
                                        <p:attrNameLst>
                                          <p:attrName>ppt_x</p:attrName>
                                        </p:attrNameLst>
                                      </p:cBhvr>
                                      <p:tavLst>
                                        <p:tav tm="0">
                                          <p:val>
                                            <p:strVal val="ppt_x"/>
                                          </p:val>
                                        </p:tav>
                                        <p:tav tm="100000">
                                          <p:val>
                                            <p:strVal val="ppt_x"/>
                                          </p:val>
                                        </p:tav>
                                      </p:tavLst>
                                    </p:anim>
                                    <p:anim calcmode="lin" valueType="num">
                                      <p:cBhvr additive="base">
                                        <p:cTn id="72" dur="500"/>
                                        <p:tgtEl>
                                          <p:spTgt spid="28"/>
                                        </p:tgtEl>
                                        <p:attrNameLst>
                                          <p:attrName>ppt_y</p:attrName>
                                        </p:attrNameLst>
                                      </p:cBhvr>
                                      <p:tavLst>
                                        <p:tav tm="0">
                                          <p:val>
                                            <p:strVal val="ppt_y"/>
                                          </p:val>
                                        </p:tav>
                                        <p:tav tm="100000">
                                          <p:val>
                                            <p:strVal val="1+ppt_h/2"/>
                                          </p:val>
                                        </p:tav>
                                      </p:tavLst>
                                    </p:anim>
                                    <p:set>
                                      <p:cBhvr>
                                        <p:cTn id="73" dur="1" fill="hold">
                                          <p:stCondLst>
                                            <p:cond delay="499"/>
                                          </p:stCondLst>
                                        </p:cTn>
                                        <p:tgtEl>
                                          <p:spTgt spid="28"/>
                                        </p:tgtEl>
                                        <p:attrNameLst>
                                          <p:attrName>style.visibility</p:attrName>
                                        </p:attrNameLst>
                                      </p:cBhvr>
                                      <p:to>
                                        <p:strVal val="hidden"/>
                                      </p:to>
                                    </p:set>
                                  </p:childTnLst>
                                </p:cTn>
                              </p:par>
                              <p:par>
                                <p:cTn id="74" presetID="1"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3" presetClass="exit" presetSubtype="10" fill="hold" nodeType="withEffect">
                                  <p:stCondLst>
                                    <p:cond delay="0"/>
                                  </p:stCondLst>
                                  <p:childTnLst>
                                    <p:animEffect transition="out" filter="blinds(horizontal)">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3" presetClass="exit" presetSubtype="10" fill="hold" nodeType="withEffect">
                                  <p:stCondLst>
                                    <p:cond delay="0"/>
                                  </p:stCondLst>
                                  <p:childTnLst>
                                    <p:animEffect transition="out" filter="blinds(horizontal)">
                                      <p:cBhvr>
                                        <p:cTn id="80" dur="500"/>
                                        <p:tgtEl>
                                          <p:spTgt spid="41"/>
                                        </p:tgtEl>
                                      </p:cBhvr>
                                    </p:animEffect>
                                    <p:set>
                                      <p:cBhvr>
                                        <p:cTn id="81" dur="1" fill="hold">
                                          <p:stCondLst>
                                            <p:cond delay="499"/>
                                          </p:stCondLst>
                                        </p:cTn>
                                        <p:tgtEl>
                                          <p:spTgt spid="41"/>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 grpId="0"/>
      <p:bldP spid="17" grpId="0"/>
      <p:bldP spid="17" grpId="1"/>
      <p:bldP spid="40" grpId="0"/>
      <p:bldP spid="40" grpId="1"/>
      <p:bldP spid="43" grpId="0"/>
      <p:bldP spid="45" grpId="0"/>
      <p:bldP spid="45" grpId="1"/>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C72C9D3-E3CC-D332-1E0C-8143E76FDFDC}"/>
              </a:ext>
            </a:extLst>
          </p:cNvPr>
          <p:cNvSpPr/>
          <p:nvPr/>
        </p:nvSpPr>
        <p:spPr>
          <a:xfrm>
            <a:off x="-2285940" y="3344348"/>
            <a:ext cx="5741150" cy="3519193"/>
          </a:xfrm>
          <a:custGeom>
            <a:avLst/>
            <a:gdLst>
              <a:gd name="connsiteX0" fmla="*/ 4432154 w 5741150"/>
              <a:gd name="connsiteY0" fmla="*/ 0 h 3519193"/>
              <a:gd name="connsiteX1" fmla="*/ 5164228 w 5741150"/>
              <a:gd name="connsiteY1" fmla="*/ 732074 h 3519193"/>
              <a:gd name="connsiteX2" fmla="*/ 5106698 w 5741150"/>
              <a:gd name="connsiteY2" fmla="*/ 1017030 h 3519193"/>
              <a:gd name="connsiteX3" fmla="*/ 5048491 w 5741150"/>
              <a:gd name="connsiteY3" fmla="*/ 1124269 h 3519193"/>
              <a:gd name="connsiteX4" fmla="*/ 5071199 w 5741150"/>
              <a:gd name="connsiteY4" fmla="*/ 1151792 h 3519193"/>
              <a:gd name="connsiteX5" fmla="*/ 5154704 w 5741150"/>
              <a:gd name="connsiteY5" fmla="*/ 1425168 h 3519193"/>
              <a:gd name="connsiteX6" fmla="*/ 5071199 w 5741150"/>
              <a:gd name="connsiteY6" fmla="*/ 1698545 h 3519193"/>
              <a:gd name="connsiteX7" fmla="*/ 5033177 w 5741150"/>
              <a:gd name="connsiteY7" fmla="*/ 1744628 h 3519193"/>
              <a:gd name="connsiteX8" fmla="*/ 5077708 w 5741150"/>
              <a:gd name="connsiteY8" fmla="*/ 1758451 h 3519193"/>
              <a:gd name="connsiteX9" fmla="*/ 5524826 w 5741150"/>
              <a:gd name="connsiteY9" fmla="*/ 2432995 h 3519193"/>
              <a:gd name="connsiteX10" fmla="*/ 5399799 w 5741150"/>
              <a:gd name="connsiteY10" fmla="*/ 2842305 h 3519193"/>
              <a:gd name="connsiteX11" fmla="*/ 5333842 w 5741150"/>
              <a:gd name="connsiteY11" fmla="*/ 2922245 h 3519193"/>
              <a:gd name="connsiteX12" fmla="*/ 5346730 w 5741150"/>
              <a:gd name="connsiteY12" fmla="*/ 2929240 h 3519193"/>
              <a:gd name="connsiteX13" fmla="*/ 5732791 w 5741150"/>
              <a:gd name="connsiteY13" fmla="*/ 3475506 h 3519193"/>
              <a:gd name="connsiteX14" fmla="*/ 5741150 w 5741150"/>
              <a:gd name="connsiteY14" fmla="*/ 3519193 h 3519193"/>
              <a:gd name="connsiteX15" fmla="*/ 0 w 5741150"/>
              <a:gd name="connsiteY15" fmla="*/ 3519193 h 3519193"/>
              <a:gd name="connsiteX16" fmla="*/ 24621 w 5741150"/>
              <a:gd name="connsiteY16" fmla="*/ 3473832 h 3519193"/>
              <a:gd name="connsiteX17" fmla="*/ 430066 w 5741150"/>
              <a:gd name="connsiteY17" fmla="*/ 3258259 h 3519193"/>
              <a:gd name="connsiteX18" fmla="*/ 528606 w 5741150"/>
              <a:gd name="connsiteY18" fmla="*/ 3268193 h 3519193"/>
              <a:gd name="connsiteX19" fmla="*/ 591404 w 5741150"/>
              <a:gd name="connsiteY19" fmla="*/ 3287686 h 3519193"/>
              <a:gd name="connsiteX20" fmla="*/ 594926 w 5741150"/>
              <a:gd name="connsiteY20" fmla="*/ 3272404 h 3519193"/>
              <a:gd name="connsiteX21" fmla="*/ 871572 w 5741150"/>
              <a:gd name="connsiteY21" fmla="*/ 2967277 h 3519193"/>
              <a:gd name="connsiteX22" fmla="*/ 952373 w 5741150"/>
              <a:gd name="connsiteY22" fmla="*/ 2942196 h 3519193"/>
              <a:gd name="connsiteX23" fmla="*/ 928949 w 5741150"/>
              <a:gd name="connsiteY23" fmla="*/ 2866736 h 3519193"/>
              <a:gd name="connsiteX24" fmla="*/ 919015 w 5741150"/>
              <a:gd name="connsiteY24" fmla="*/ 2768195 h 3519193"/>
              <a:gd name="connsiteX25" fmla="*/ 1062225 w 5741150"/>
              <a:gd name="connsiteY25" fmla="*/ 2422455 h 3519193"/>
              <a:gd name="connsiteX26" fmla="*/ 1094935 w 5741150"/>
              <a:gd name="connsiteY26" fmla="*/ 2395467 h 3519193"/>
              <a:gd name="connsiteX27" fmla="*/ 1082384 w 5741150"/>
              <a:gd name="connsiteY27" fmla="*/ 2329866 h 3519193"/>
              <a:gd name="connsiteX28" fmla="*/ 1076502 w 5741150"/>
              <a:gd name="connsiteY28" fmla="*/ 2236626 h 3519193"/>
              <a:gd name="connsiteX29" fmla="*/ 1399267 w 5741150"/>
              <a:gd name="connsiteY29" fmla="*/ 1629579 h 3519193"/>
              <a:gd name="connsiteX30" fmla="*/ 1480512 w 5741150"/>
              <a:gd name="connsiteY30" fmla="*/ 1585481 h 3519193"/>
              <a:gd name="connsiteX31" fmla="*/ 1473218 w 5741150"/>
              <a:gd name="connsiteY31" fmla="*/ 1513126 h 3519193"/>
              <a:gd name="connsiteX32" fmla="*/ 1962168 w 5741150"/>
              <a:gd name="connsiteY32" fmla="*/ 1024176 h 3519193"/>
              <a:gd name="connsiteX33" fmla="*/ 2152490 w 5741150"/>
              <a:gd name="connsiteY33" fmla="*/ 1062600 h 3519193"/>
              <a:gd name="connsiteX34" fmla="*/ 2227489 w 5741150"/>
              <a:gd name="connsiteY34" fmla="*/ 1103309 h 3519193"/>
              <a:gd name="connsiteX35" fmla="*/ 2274956 w 5741150"/>
              <a:gd name="connsiteY35" fmla="*/ 1015858 h 3519193"/>
              <a:gd name="connsiteX36" fmla="*/ 2882003 w 5741150"/>
              <a:gd name="connsiteY36" fmla="*/ 693093 h 3519193"/>
              <a:gd name="connsiteX37" fmla="*/ 3166959 w 5741150"/>
              <a:gd name="connsiteY37" fmla="*/ 750623 h 3519193"/>
              <a:gd name="connsiteX38" fmla="*/ 3240563 w 5741150"/>
              <a:gd name="connsiteY38" fmla="*/ 790574 h 3519193"/>
              <a:gd name="connsiteX39" fmla="*/ 3290771 w 5741150"/>
              <a:gd name="connsiteY39" fmla="*/ 749149 h 3519193"/>
              <a:gd name="connsiteX40" fmla="*/ 3700080 w 5741150"/>
              <a:gd name="connsiteY40" fmla="*/ 624122 h 3519193"/>
              <a:gd name="connsiteX41" fmla="*/ 3710894 w 5741150"/>
              <a:gd name="connsiteY41" fmla="*/ 624804 h 3519193"/>
              <a:gd name="connsiteX42" fmla="*/ 3714953 w 5741150"/>
              <a:gd name="connsiteY42" fmla="*/ 584536 h 3519193"/>
              <a:gd name="connsiteX43" fmla="*/ 4432154 w 5741150"/>
              <a:gd name="connsiteY43" fmla="*/ 0 h 351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41150" h="3519193">
                <a:moveTo>
                  <a:pt x="4432154" y="0"/>
                </a:moveTo>
                <a:cubicBezTo>
                  <a:pt x="4836467" y="0"/>
                  <a:pt x="5164228" y="327761"/>
                  <a:pt x="5164228" y="732074"/>
                </a:cubicBezTo>
                <a:cubicBezTo>
                  <a:pt x="5164228" y="833152"/>
                  <a:pt x="5143743" y="929446"/>
                  <a:pt x="5106698" y="1017030"/>
                </a:cubicBezTo>
                <a:lnTo>
                  <a:pt x="5048491" y="1124269"/>
                </a:lnTo>
                <a:lnTo>
                  <a:pt x="5071199" y="1151792"/>
                </a:lnTo>
                <a:cubicBezTo>
                  <a:pt x="5123920" y="1229828"/>
                  <a:pt x="5154704" y="1323903"/>
                  <a:pt x="5154704" y="1425168"/>
                </a:cubicBezTo>
                <a:cubicBezTo>
                  <a:pt x="5154704" y="1526433"/>
                  <a:pt x="5123920" y="1620508"/>
                  <a:pt x="5071199" y="1698545"/>
                </a:cubicBezTo>
                <a:lnTo>
                  <a:pt x="5033177" y="1744628"/>
                </a:lnTo>
                <a:lnTo>
                  <a:pt x="5077708" y="1758451"/>
                </a:lnTo>
                <a:cubicBezTo>
                  <a:pt x="5340461" y="1869586"/>
                  <a:pt x="5524826" y="2129761"/>
                  <a:pt x="5524826" y="2432995"/>
                </a:cubicBezTo>
                <a:cubicBezTo>
                  <a:pt x="5524826" y="2584613"/>
                  <a:pt x="5478735" y="2725465"/>
                  <a:pt x="5399799" y="2842305"/>
                </a:cubicBezTo>
                <a:lnTo>
                  <a:pt x="5333842" y="2922245"/>
                </a:lnTo>
                <a:lnTo>
                  <a:pt x="5346730" y="2929240"/>
                </a:lnTo>
                <a:cubicBezTo>
                  <a:pt x="5534855" y="3056335"/>
                  <a:pt x="5674651" y="3249533"/>
                  <a:pt x="5732791" y="3475506"/>
                </a:cubicBezTo>
                <a:lnTo>
                  <a:pt x="5741150" y="3519193"/>
                </a:lnTo>
                <a:lnTo>
                  <a:pt x="0" y="3519193"/>
                </a:lnTo>
                <a:lnTo>
                  <a:pt x="24621" y="3473832"/>
                </a:lnTo>
                <a:cubicBezTo>
                  <a:pt x="112489" y="3343771"/>
                  <a:pt x="261291" y="3258259"/>
                  <a:pt x="430066" y="3258259"/>
                </a:cubicBezTo>
                <a:cubicBezTo>
                  <a:pt x="463821" y="3258259"/>
                  <a:pt x="496777" y="3261680"/>
                  <a:pt x="528606" y="3268193"/>
                </a:cubicBezTo>
                <a:lnTo>
                  <a:pt x="591404" y="3287686"/>
                </a:lnTo>
                <a:lnTo>
                  <a:pt x="594926" y="3272404"/>
                </a:lnTo>
                <a:cubicBezTo>
                  <a:pt x="637785" y="3134610"/>
                  <a:pt x="739954" y="3022947"/>
                  <a:pt x="871572" y="2967277"/>
                </a:cubicBezTo>
                <a:lnTo>
                  <a:pt x="952373" y="2942196"/>
                </a:lnTo>
                <a:lnTo>
                  <a:pt x="928949" y="2866736"/>
                </a:lnTo>
                <a:cubicBezTo>
                  <a:pt x="922435" y="2834906"/>
                  <a:pt x="919015" y="2801950"/>
                  <a:pt x="919015" y="2768195"/>
                </a:cubicBezTo>
                <a:cubicBezTo>
                  <a:pt x="919015" y="2633175"/>
                  <a:pt x="973742" y="2510938"/>
                  <a:pt x="1062225" y="2422455"/>
                </a:cubicBezTo>
                <a:lnTo>
                  <a:pt x="1094935" y="2395467"/>
                </a:lnTo>
                <a:lnTo>
                  <a:pt x="1082384" y="2329866"/>
                </a:lnTo>
                <a:cubicBezTo>
                  <a:pt x="1078502" y="2299333"/>
                  <a:pt x="1076502" y="2268213"/>
                  <a:pt x="1076502" y="2236626"/>
                </a:cubicBezTo>
                <a:cubicBezTo>
                  <a:pt x="1076502" y="1983931"/>
                  <a:pt x="1204534" y="1761138"/>
                  <a:pt x="1399267" y="1629579"/>
                </a:cubicBezTo>
                <a:lnTo>
                  <a:pt x="1480512" y="1585481"/>
                </a:lnTo>
                <a:lnTo>
                  <a:pt x="1473218" y="1513126"/>
                </a:lnTo>
                <a:cubicBezTo>
                  <a:pt x="1473218" y="1243086"/>
                  <a:pt x="1692128" y="1024176"/>
                  <a:pt x="1962168" y="1024176"/>
                </a:cubicBezTo>
                <a:cubicBezTo>
                  <a:pt x="2029678" y="1024176"/>
                  <a:pt x="2093992" y="1037858"/>
                  <a:pt x="2152490" y="1062600"/>
                </a:cubicBezTo>
                <a:lnTo>
                  <a:pt x="2227489" y="1103309"/>
                </a:lnTo>
                <a:lnTo>
                  <a:pt x="2274956" y="1015858"/>
                </a:lnTo>
                <a:cubicBezTo>
                  <a:pt x="2406515" y="821125"/>
                  <a:pt x="2629308" y="693093"/>
                  <a:pt x="2882003" y="693093"/>
                </a:cubicBezTo>
                <a:cubicBezTo>
                  <a:pt x="2983082" y="693093"/>
                  <a:pt x="3079375" y="713578"/>
                  <a:pt x="3166959" y="750623"/>
                </a:cubicBezTo>
                <a:lnTo>
                  <a:pt x="3240563" y="790574"/>
                </a:lnTo>
                <a:lnTo>
                  <a:pt x="3290771" y="749149"/>
                </a:lnTo>
                <a:cubicBezTo>
                  <a:pt x="3407611" y="670213"/>
                  <a:pt x="3548463" y="624122"/>
                  <a:pt x="3700080" y="624122"/>
                </a:cubicBezTo>
                <a:lnTo>
                  <a:pt x="3710894" y="624804"/>
                </a:lnTo>
                <a:lnTo>
                  <a:pt x="3714953" y="584536"/>
                </a:lnTo>
                <a:cubicBezTo>
                  <a:pt x="3783217" y="250942"/>
                  <a:pt x="4078380" y="0"/>
                  <a:pt x="4432154" y="0"/>
                </a:cubicBezTo>
                <a:close/>
              </a:path>
            </a:pathLst>
          </a:custGeom>
          <a:gradFill flip="none" rotWithShape="1">
            <a:gsLst>
              <a:gs pos="0">
                <a:schemeClr val="tx2"/>
              </a:gs>
              <a:gs pos="98165">
                <a:srgbClr val="508398"/>
              </a:gs>
              <a:gs pos="6400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C78F44B-525F-14A9-2DD5-95F9508F7A54}"/>
              </a:ext>
            </a:extLst>
          </p:cNvPr>
          <p:cNvSpPr>
            <a:spLocks noGrp="1"/>
          </p:cNvSpPr>
          <p:nvPr>
            <p:ph type="title"/>
          </p:nvPr>
        </p:nvSpPr>
        <p:spPr>
          <a:xfrm>
            <a:off x="838200" y="174076"/>
            <a:ext cx="10515600" cy="768096"/>
          </a:xfrm>
        </p:spPr>
        <p:txBody>
          <a:bodyPr/>
          <a:lstStyle/>
          <a:p>
            <a:pPr algn="l"/>
            <a:r>
              <a:rPr lang="en-US" dirty="0"/>
              <a:t> </a:t>
            </a:r>
          </a:p>
        </p:txBody>
      </p:sp>
      <p:sp>
        <p:nvSpPr>
          <p:cNvPr id="3" name="Footer Placeholder 2">
            <a:extLst>
              <a:ext uri="{FF2B5EF4-FFF2-40B4-BE49-F238E27FC236}">
                <a16:creationId xmlns:a16="http://schemas.microsoft.com/office/drawing/2014/main" id="{921406F9-1337-133D-B143-F7D5E1FF0EFF}"/>
              </a:ext>
            </a:extLst>
          </p:cNvPr>
          <p:cNvSpPr>
            <a:spLocks noGrp="1"/>
          </p:cNvSpPr>
          <p:nvPr>
            <p:ph type="ftr" sz="quarter" idx="11"/>
          </p:nvPr>
        </p:nvSpPr>
        <p:spPr/>
        <p:txBody>
          <a:bodyPr/>
          <a:lstStyle/>
          <a:p>
            <a:r>
              <a:rPr lang="en-US" dirty="0">
                <a:solidFill>
                  <a:schemeClr val="bg1"/>
                </a:solidFill>
              </a:rPr>
              <a:t> </a:t>
            </a:r>
          </a:p>
        </p:txBody>
      </p:sp>
      <p:grpSp>
        <p:nvGrpSpPr>
          <p:cNvPr id="51" name="Group 50">
            <a:extLst>
              <a:ext uri="{FF2B5EF4-FFF2-40B4-BE49-F238E27FC236}">
                <a16:creationId xmlns:a16="http://schemas.microsoft.com/office/drawing/2014/main" id="{2CD08930-7DE6-2A00-31A8-BC96CFE8434B}"/>
              </a:ext>
            </a:extLst>
          </p:cNvPr>
          <p:cNvGrpSpPr/>
          <p:nvPr/>
        </p:nvGrpSpPr>
        <p:grpSpPr>
          <a:xfrm>
            <a:off x="155882" y="145570"/>
            <a:ext cx="4042362" cy="7078988"/>
            <a:chOff x="3839323" y="371088"/>
            <a:chExt cx="4042362" cy="7078988"/>
          </a:xfrm>
        </p:grpSpPr>
        <p:grpSp>
          <p:nvGrpSpPr>
            <p:cNvPr id="9" name="Group 8">
              <a:extLst>
                <a:ext uri="{FF2B5EF4-FFF2-40B4-BE49-F238E27FC236}">
                  <a16:creationId xmlns:a16="http://schemas.microsoft.com/office/drawing/2014/main" id="{0067DF62-2601-7718-5BD3-B5C0244FE714}"/>
                </a:ext>
              </a:extLst>
            </p:cNvPr>
            <p:cNvGrpSpPr/>
            <p:nvPr/>
          </p:nvGrpSpPr>
          <p:grpSpPr>
            <a:xfrm rot="1800000">
              <a:off x="4188113" y="4505906"/>
              <a:ext cx="576094" cy="417392"/>
              <a:chOff x="4188113" y="4509243"/>
              <a:chExt cx="576094" cy="417392"/>
            </a:xfrm>
          </p:grpSpPr>
          <p:sp>
            <p:nvSpPr>
              <p:cNvPr id="10" name="Isosceles Triangle 9">
                <a:extLst>
                  <a:ext uri="{FF2B5EF4-FFF2-40B4-BE49-F238E27FC236}">
                    <a16:creationId xmlns:a16="http://schemas.microsoft.com/office/drawing/2014/main" id="{A6D2D3C8-256B-FB26-0AFE-35B3685CC8A8}"/>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2D429-30F2-96F7-287A-F80CF0CC80D1}"/>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5CB0BD-8C1E-722A-4A5C-8FE27CCB07BF}"/>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C8DD2A-9E03-1E96-7E76-AECE673FD9C1}"/>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B343470-7C04-29DF-A310-FC6128BB79B2}"/>
                </a:ext>
              </a:extLst>
            </p:cNvPr>
            <p:cNvGrpSpPr/>
            <p:nvPr/>
          </p:nvGrpSpPr>
          <p:grpSpPr>
            <a:xfrm rot="1800000">
              <a:off x="5576564" y="5308035"/>
              <a:ext cx="576094" cy="417392"/>
              <a:chOff x="4188113" y="4509243"/>
              <a:chExt cx="576094" cy="417392"/>
            </a:xfrm>
          </p:grpSpPr>
          <p:sp>
            <p:nvSpPr>
              <p:cNvPr id="21" name="Isosceles Triangle 20">
                <a:extLst>
                  <a:ext uri="{FF2B5EF4-FFF2-40B4-BE49-F238E27FC236}">
                    <a16:creationId xmlns:a16="http://schemas.microsoft.com/office/drawing/2014/main" id="{48723F30-C5EA-6098-9DCE-DE3CC3D07EE2}"/>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8E0DC7-E975-B363-6D21-96816DF8BA08}"/>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A6DD89-9B42-87B4-7A6F-4BA6C9FEDE5A}"/>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F8E56-75D1-A424-9CE0-F07EB3EF3A1E}"/>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D5208B27-22D0-7B45-F55D-98A8D37E4A5A}"/>
                </a:ext>
              </a:extLst>
            </p:cNvPr>
            <p:cNvSpPr/>
            <p:nvPr/>
          </p:nvSpPr>
          <p:spPr>
            <a:xfrm rot="1800000">
              <a:off x="5476762" y="618247"/>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3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3"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AEA2B913-B102-1E8B-4FE3-E78D4134BD86}"/>
                </a:ext>
              </a:extLst>
            </p:cNvPr>
            <p:cNvSpPr/>
            <p:nvPr/>
          </p:nvSpPr>
          <p:spPr>
            <a:xfrm rot="1800000">
              <a:off x="6806651" y="1386059"/>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2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2"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0643BF05-6689-5FD2-5C73-92577032777D}"/>
                </a:ext>
              </a:extLst>
            </p:cNvPr>
            <p:cNvSpPr/>
            <p:nvPr/>
          </p:nvSpPr>
          <p:spPr>
            <a:xfrm rot="1800000">
              <a:off x="3839323" y="476825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CA03D4-6173-B1E1-5E15-0DC249A083E0}"/>
                </a:ext>
              </a:extLst>
            </p:cNvPr>
            <p:cNvSpPr/>
            <p:nvPr/>
          </p:nvSpPr>
          <p:spPr>
            <a:xfrm rot="1800000">
              <a:off x="5233011" y="557462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6EDB9E-A064-CC54-FDD4-CF19E79B8CB8}"/>
                </a:ext>
              </a:extLst>
            </p:cNvPr>
            <p:cNvSpPr/>
            <p:nvPr/>
          </p:nvSpPr>
          <p:spPr>
            <a:xfrm rot="1800000">
              <a:off x="4513241" y="4890075"/>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56B866-9B32-41ED-37F8-B37C55267914}"/>
                </a:ext>
              </a:extLst>
            </p:cNvPr>
            <p:cNvSpPr/>
            <p:nvPr/>
          </p:nvSpPr>
          <p:spPr>
            <a:xfrm rot="1800000">
              <a:off x="4901261" y="5109494"/>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5087440-5197-126F-E523-0FA9F11FC2E9}"/>
                </a:ext>
              </a:extLst>
            </p:cNvPr>
            <p:cNvGrpSpPr/>
            <p:nvPr/>
          </p:nvGrpSpPr>
          <p:grpSpPr>
            <a:xfrm rot="1800000">
              <a:off x="4869391" y="4836973"/>
              <a:ext cx="285930" cy="171788"/>
              <a:chOff x="4188113" y="4743738"/>
              <a:chExt cx="576094" cy="182897"/>
            </a:xfrm>
          </p:grpSpPr>
          <p:sp>
            <p:nvSpPr>
              <p:cNvPr id="30" name="Isosceles Triangle 29">
                <a:extLst>
                  <a:ext uri="{FF2B5EF4-FFF2-40B4-BE49-F238E27FC236}">
                    <a16:creationId xmlns:a16="http://schemas.microsoft.com/office/drawing/2014/main" id="{3C3E77BF-ACCB-A442-7852-9E593840182F}"/>
                  </a:ext>
                </a:extLst>
              </p:cNvPr>
              <p:cNvSpPr/>
              <p:nvPr/>
            </p:nvSpPr>
            <p:spPr>
              <a:xfrm>
                <a:off x="4188113" y="4817016"/>
                <a:ext cx="576094" cy="109619"/>
              </a:xfrm>
              <a:prstGeom prst="triangle">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D5F80-21A7-076C-CDAA-5A134B6F63CD}"/>
                  </a:ext>
                </a:extLst>
              </p:cNvPr>
              <p:cNvSpPr/>
              <p:nvPr/>
            </p:nvSpPr>
            <p:spPr>
              <a:xfrm>
                <a:off x="4349714" y="4743738"/>
                <a:ext cx="252892" cy="128087"/>
              </a:xfrm>
              <a:prstGeom prst="rect">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0F4094B-B9E4-D5D2-7B36-870891649478}"/>
                </a:ext>
              </a:extLst>
            </p:cNvPr>
            <p:cNvGrpSpPr/>
            <p:nvPr/>
          </p:nvGrpSpPr>
          <p:grpSpPr>
            <a:xfrm rot="1800000">
              <a:off x="5257042" y="5056522"/>
              <a:ext cx="285930" cy="171788"/>
              <a:chOff x="4188113" y="4743738"/>
              <a:chExt cx="576094" cy="182897"/>
            </a:xfrm>
          </p:grpSpPr>
          <p:sp>
            <p:nvSpPr>
              <p:cNvPr id="33" name="Isosceles Triangle 32">
                <a:extLst>
                  <a:ext uri="{FF2B5EF4-FFF2-40B4-BE49-F238E27FC236}">
                    <a16:creationId xmlns:a16="http://schemas.microsoft.com/office/drawing/2014/main" id="{2E4002DC-C36C-0127-8756-D819936F2C8A}"/>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5D6353-11D0-5996-795C-915340D47E79}"/>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E9E8D592-D0F6-6BF6-6A0E-F4911C77587F}"/>
                </a:ext>
              </a:extLst>
            </p:cNvPr>
            <p:cNvCxnSpPr>
              <a:cxnSpLocks/>
            </p:cNvCxnSpPr>
            <p:nvPr/>
          </p:nvCxnSpPr>
          <p:spPr>
            <a:xfrm>
              <a:off x="6024401" y="1630797"/>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C98DA1-309F-15C0-C12F-3E91D3A9929D}"/>
                </a:ext>
              </a:extLst>
            </p:cNvPr>
            <p:cNvCxnSpPr>
              <a:cxnSpLocks/>
            </p:cNvCxnSpPr>
            <p:nvPr/>
          </p:nvCxnSpPr>
          <p:spPr>
            <a:xfrm>
              <a:off x="7387011" y="2442402"/>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A537C9-09F5-719A-52A6-4ADB86CA331A}"/>
                </a:ext>
              </a:extLst>
            </p:cNvPr>
            <p:cNvCxnSpPr>
              <a:cxnSpLocks/>
            </p:cNvCxnSpPr>
            <p:nvPr/>
          </p:nvCxnSpPr>
          <p:spPr>
            <a:xfrm>
              <a:off x="6574634" y="3834593"/>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22C15F-B067-4FDD-63E4-4199E1F5902E}"/>
                </a:ext>
              </a:extLst>
            </p:cNvPr>
            <p:cNvCxnSpPr>
              <a:cxnSpLocks/>
            </p:cNvCxnSpPr>
            <p:nvPr/>
          </p:nvCxnSpPr>
          <p:spPr>
            <a:xfrm>
              <a:off x="6526126" y="3916466"/>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0F347-8942-C1A3-AF6D-EE82343B2E04}"/>
                </a:ext>
              </a:extLst>
            </p:cNvPr>
            <p:cNvCxnSpPr>
              <a:cxnSpLocks/>
            </p:cNvCxnSpPr>
            <p:nvPr/>
          </p:nvCxnSpPr>
          <p:spPr>
            <a:xfrm>
              <a:off x="5205628" y="3050177"/>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B662F3-0AFF-7708-0528-BD4E8DC50FA1}"/>
                </a:ext>
              </a:extLst>
            </p:cNvPr>
            <p:cNvCxnSpPr>
              <a:cxnSpLocks/>
            </p:cNvCxnSpPr>
            <p:nvPr/>
          </p:nvCxnSpPr>
          <p:spPr>
            <a:xfrm>
              <a:off x="5157120" y="3132050"/>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F96BD0D-F438-6ACD-72A7-7E597929FA4D}"/>
                </a:ext>
              </a:extLst>
            </p:cNvPr>
            <p:cNvSpPr/>
            <p:nvPr/>
          </p:nvSpPr>
          <p:spPr>
            <a:xfrm rot="1800000">
              <a:off x="5087598" y="371088"/>
              <a:ext cx="2794087" cy="4888000"/>
            </a:xfrm>
            <a:custGeom>
              <a:avLst/>
              <a:gdLst>
                <a:gd name="connsiteX0" fmla="*/ 1942559 w 3885118"/>
                <a:gd name="connsiteY0" fmla="*/ 0 h 6796660"/>
                <a:gd name="connsiteX1" fmla="*/ 2759329 w 3885118"/>
                <a:gd name="connsiteY1" fmla="*/ 1480400 h 6796660"/>
                <a:gd name="connsiteX2" fmla="*/ 2758418 w 3885118"/>
                <a:gd name="connsiteY2" fmla="*/ 1513100 h 6796660"/>
                <a:gd name="connsiteX3" fmla="*/ 2758418 w 3885118"/>
                <a:gd name="connsiteY3" fmla="*/ 5151928 h 6796660"/>
                <a:gd name="connsiteX4" fmla="*/ 2864075 w 3885118"/>
                <a:gd name="connsiteY4" fmla="*/ 5197300 h 6796660"/>
                <a:gd name="connsiteX5" fmla="*/ 3885113 w 3885118"/>
                <a:gd name="connsiteY5" fmla="*/ 6795667 h 6796660"/>
                <a:gd name="connsiteX6" fmla="*/ 2429288 w 3885118"/>
                <a:gd name="connsiteY6" fmla="*/ 6792353 h 6796660"/>
                <a:gd name="connsiteX7" fmla="*/ 1545089 w 3885118"/>
                <a:gd name="connsiteY7" fmla="*/ 6792353 h 6796660"/>
                <a:gd name="connsiteX8" fmla="*/ 8 w 3885118"/>
                <a:gd name="connsiteY8" fmla="*/ 6796660 h 6796660"/>
                <a:gd name="connsiteX9" fmla="*/ 1020201 w 3885118"/>
                <a:gd name="connsiteY9" fmla="*/ 5197723 h 6796660"/>
                <a:gd name="connsiteX10" fmla="*/ 1126700 w 3885118"/>
                <a:gd name="connsiteY10" fmla="*/ 5151931 h 6796660"/>
                <a:gd name="connsiteX11" fmla="*/ 1126700 w 3885118"/>
                <a:gd name="connsiteY11" fmla="*/ 1513099 h 6796660"/>
                <a:gd name="connsiteX12" fmla="*/ 1125789 w 3885118"/>
                <a:gd name="connsiteY12" fmla="*/ 1480400 h 6796660"/>
                <a:gd name="connsiteX13" fmla="*/ 1942559 w 3885118"/>
                <a:gd name="connsiteY13" fmla="*/ 0 h 679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5118" h="6796660">
                  <a:moveTo>
                    <a:pt x="1942559" y="0"/>
                  </a:moveTo>
                  <a:cubicBezTo>
                    <a:pt x="2393649" y="0"/>
                    <a:pt x="2759329" y="662798"/>
                    <a:pt x="2759329" y="1480400"/>
                  </a:cubicBezTo>
                  <a:lnTo>
                    <a:pt x="2758418" y="1513100"/>
                  </a:lnTo>
                  <a:lnTo>
                    <a:pt x="2758418" y="5151928"/>
                  </a:lnTo>
                  <a:lnTo>
                    <a:pt x="2864075" y="5197300"/>
                  </a:lnTo>
                  <a:cubicBezTo>
                    <a:pt x="3494482" y="5513942"/>
                    <a:pt x="3886862" y="6128187"/>
                    <a:pt x="3885113" y="6795667"/>
                  </a:cubicBezTo>
                  <a:lnTo>
                    <a:pt x="2429288" y="6792353"/>
                  </a:lnTo>
                  <a:lnTo>
                    <a:pt x="1545089" y="6792353"/>
                  </a:lnTo>
                  <a:lnTo>
                    <a:pt x="8" y="6796660"/>
                  </a:lnTo>
                  <a:cubicBezTo>
                    <a:pt x="-2134" y="6129144"/>
                    <a:pt x="389927" y="5514672"/>
                    <a:pt x="1020201" y="5197723"/>
                  </a:cubicBezTo>
                  <a:lnTo>
                    <a:pt x="1126700" y="5151931"/>
                  </a:lnTo>
                  <a:lnTo>
                    <a:pt x="1126700" y="1513099"/>
                  </a:lnTo>
                  <a:lnTo>
                    <a:pt x="1125789" y="1480400"/>
                  </a:lnTo>
                  <a:cubicBezTo>
                    <a:pt x="1125789" y="662798"/>
                    <a:pt x="1491469" y="0"/>
                    <a:pt x="1942559" y="0"/>
                  </a:cubicBezTo>
                  <a:close/>
                </a:path>
              </a:pathLst>
            </a:custGeom>
            <a:solidFill>
              <a:schemeClr val="bg1"/>
            </a:solidFill>
            <a:ln>
              <a:noFill/>
            </a:ln>
            <a:effectLst>
              <a:outerShdw blurRad="7493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2BE5393-E250-AEFB-9A24-62B317B0660E}"/>
                </a:ext>
              </a:extLst>
            </p:cNvPr>
            <p:cNvSpPr/>
            <p:nvPr/>
          </p:nvSpPr>
          <p:spPr>
            <a:xfrm rot="1800000">
              <a:off x="5924256" y="1177158"/>
              <a:ext cx="673619" cy="4050352"/>
            </a:xfrm>
            <a:custGeom>
              <a:avLst/>
              <a:gdLst>
                <a:gd name="connsiteX0" fmla="*/ 468327 w 936653"/>
                <a:gd name="connsiteY0" fmla="*/ 0 h 5631928"/>
                <a:gd name="connsiteX1" fmla="*/ 925728 w 936653"/>
                <a:gd name="connsiteY1" fmla="*/ 714326 h 5631928"/>
                <a:gd name="connsiteX2" fmla="*/ 932480 w 936653"/>
                <a:gd name="connsiteY2" fmla="*/ 842683 h 5631928"/>
                <a:gd name="connsiteX3" fmla="*/ 936653 w 936653"/>
                <a:gd name="connsiteY3" fmla="*/ 842683 h 5631928"/>
                <a:gd name="connsiteX4" fmla="*/ 936653 w 936653"/>
                <a:gd name="connsiteY4" fmla="*/ 5631928 h 5631928"/>
                <a:gd name="connsiteX5" fmla="*/ 0 w 936653"/>
                <a:gd name="connsiteY5" fmla="*/ 5631928 h 5631928"/>
                <a:gd name="connsiteX6" fmla="*/ 0 w 936653"/>
                <a:gd name="connsiteY6" fmla="*/ 842683 h 5631928"/>
                <a:gd name="connsiteX7" fmla="*/ 4174 w 936653"/>
                <a:gd name="connsiteY7" fmla="*/ 842683 h 5631928"/>
                <a:gd name="connsiteX8" fmla="*/ 10926 w 936653"/>
                <a:gd name="connsiteY8" fmla="*/ 714326 h 5631928"/>
                <a:gd name="connsiteX9" fmla="*/ 468327 w 936653"/>
                <a:gd name="connsiteY9"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653" h="5631928">
                  <a:moveTo>
                    <a:pt x="468327" y="0"/>
                  </a:moveTo>
                  <a:cubicBezTo>
                    <a:pt x="693949" y="0"/>
                    <a:pt x="882192" y="306661"/>
                    <a:pt x="925728" y="714326"/>
                  </a:cubicBezTo>
                  <a:lnTo>
                    <a:pt x="932480" y="842683"/>
                  </a:lnTo>
                  <a:lnTo>
                    <a:pt x="936653" y="842683"/>
                  </a:lnTo>
                  <a:lnTo>
                    <a:pt x="936653" y="5631928"/>
                  </a:lnTo>
                  <a:lnTo>
                    <a:pt x="0" y="5631928"/>
                  </a:lnTo>
                  <a:lnTo>
                    <a:pt x="0" y="842683"/>
                  </a:lnTo>
                  <a:lnTo>
                    <a:pt x="4174" y="842683"/>
                  </a:lnTo>
                  <a:lnTo>
                    <a:pt x="10926" y="714326"/>
                  </a:lnTo>
                  <a:cubicBezTo>
                    <a:pt x="54462" y="306661"/>
                    <a:pt x="242705" y="0"/>
                    <a:pt x="468327" y="0"/>
                  </a:cubicBezTo>
                  <a:close/>
                </a:path>
              </a:pathLst>
            </a:custGeom>
            <a:solidFill>
              <a:schemeClr val="bg1"/>
            </a:solidFill>
            <a:ln>
              <a:noFill/>
            </a:ln>
            <a:effectLst>
              <a:outerShdw blurRad="457200" dist="304800" dir="78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cxnSp>
        <p:nvCxnSpPr>
          <p:cNvPr id="52" name="Straight Connector 51">
            <a:extLst>
              <a:ext uri="{FF2B5EF4-FFF2-40B4-BE49-F238E27FC236}">
                <a16:creationId xmlns:a16="http://schemas.microsoft.com/office/drawing/2014/main" id="{0EFA1D30-6F7A-5716-4C0F-3606F7372F3C}"/>
              </a:ext>
            </a:extLst>
          </p:cNvPr>
          <p:cNvCxnSpPr>
            <a:cxnSpLocks/>
          </p:cNvCxnSpPr>
          <p:nvPr/>
        </p:nvCxnSpPr>
        <p:spPr>
          <a:xfrm>
            <a:off x="2443458" y="2540948"/>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7F0395-71C5-F743-76CF-E28D995F0416}"/>
              </a:ext>
            </a:extLst>
          </p:cNvPr>
          <p:cNvCxnSpPr>
            <a:cxnSpLocks/>
          </p:cNvCxnSpPr>
          <p:nvPr/>
        </p:nvCxnSpPr>
        <p:spPr>
          <a:xfrm>
            <a:off x="2071054" y="3209024"/>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32CA4E5-5AC3-EE2B-BAB1-2C7BD4429B03}"/>
              </a:ext>
            </a:extLst>
          </p:cNvPr>
          <p:cNvSpPr txBox="1"/>
          <p:nvPr/>
        </p:nvSpPr>
        <p:spPr>
          <a:xfrm>
            <a:off x="438915" y="257709"/>
            <a:ext cx="1138376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3T PIXELS</a:t>
            </a:r>
          </a:p>
        </p:txBody>
      </p:sp>
      <p:sp>
        <p:nvSpPr>
          <p:cNvPr id="5" name="TextBox 4">
            <a:extLst>
              <a:ext uri="{FF2B5EF4-FFF2-40B4-BE49-F238E27FC236}">
                <a16:creationId xmlns:a16="http://schemas.microsoft.com/office/drawing/2014/main" id="{9FBDF90A-1DDE-2310-50AD-D0C21207009F}"/>
              </a:ext>
            </a:extLst>
          </p:cNvPr>
          <p:cNvSpPr txBox="1"/>
          <p:nvPr/>
        </p:nvSpPr>
        <p:spPr>
          <a:xfrm>
            <a:off x="429346" y="1070915"/>
            <a:ext cx="5681129" cy="5355312"/>
          </a:xfrm>
          <a:prstGeom prst="rect">
            <a:avLst/>
          </a:prstGeom>
          <a:noFill/>
        </p:spPr>
        <p:txBody>
          <a:bodyPr wrap="square" rtlCol="0">
            <a:spAutoFit/>
          </a:bodyPr>
          <a:lstStyle/>
          <a:p>
            <a:pPr marL="285750" indent="-285750" algn="just">
              <a:buFont typeface="Arial" panose="020B0604020202020204" pitchFamily="34" charset="0"/>
              <a:buChar char="•"/>
            </a:pPr>
            <a:r>
              <a:rPr lang="el-G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H</a:t>
            </a:r>
            <a:r>
              <a:rPr lang="el-GR" b="1" dirty="0">
                <a:latin typeface="Arial" panose="020B0604020202020204" pitchFamily="34" charset="0"/>
                <a:cs typeface="Arial" panose="020B0604020202020204" pitchFamily="34" charset="0"/>
              </a:rPr>
              <a:t> </a:t>
            </a:r>
            <a:r>
              <a:rPr lang="el-GR" b="1" dirty="0" err="1">
                <a:latin typeface="Arial" panose="020B0604020202020204" pitchFamily="34" charset="0"/>
                <a:cs typeface="Arial" panose="020B0604020202020204" pitchFamily="34" charset="0"/>
              </a:rPr>
              <a:t>φωτοδίοδος</a:t>
            </a:r>
            <a:r>
              <a:rPr lang="el-GR" b="1"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(PD) είναι αντίστροφα πολωμένος και η πλευρά n είναι «αιωρούμενη» κατά τη διάρκεια της καταγραφής εικόνας. Ο PD λειτουργεί ως πυκνωτής. Η τάση του πέφτει αναλογικά με το </a:t>
            </a:r>
            <a:r>
              <a:rPr lang="el-GR" dirty="0" err="1">
                <a:latin typeface="Arial" panose="020B0604020202020204" pitchFamily="34" charset="0"/>
                <a:cs typeface="Arial" panose="020B0604020202020204" pitchFamily="34" charset="0"/>
              </a:rPr>
              <a:t>φωτορεύμα</a:t>
            </a:r>
            <a:r>
              <a:rPr lang="el-GR"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Ο </a:t>
            </a:r>
            <a:r>
              <a:rPr lang="el-GR" b="1" dirty="0" err="1">
                <a:latin typeface="Arial" panose="020B0604020202020204" pitchFamily="34" charset="0"/>
                <a:cs typeface="Arial" panose="020B0604020202020204" pitchFamily="34" charset="0"/>
              </a:rPr>
              <a:t>Mrs</a:t>
            </a:r>
            <a:r>
              <a:rPr lang="el-GR" dirty="0" err="1">
                <a:latin typeface="Arial" panose="020B0604020202020204" pitchFamily="34" charset="0"/>
                <a:cs typeface="Arial" panose="020B0604020202020204" pitchFamily="34" charset="0"/>
              </a:rPr>
              <a:t>t</a:t>
            </a:r>
            <a:r>
              <a:rPr lang="el-GR" dirty="0">
                <a:latin typeface="Arial" panose="020B0604020202020204" pitchFamily="34" charset="0"/>
                <a:cs typeface="Arial" panose="020B0604020202020204" pitchFamily="34" charset="0"/>
              </a:rPr>
              <a:t> είναι ένας διακόπτης επαναφοράς. Ο σκοπός του είναι να </a:t>
            </a:r>
            <a:r>
              <a:rPr lang="el-GR" dirty="0" err="1">
                <a:latin typeface="Arial" panose="020B0604020202020204" pitchFamily="34" charset="0"/>
                <a:cs typeface="Arial" panose="020B0604020202020204" pitchFamily="34" charset="0"/>
              </a:rPr>
              <a:t>προφορτίσει</a:t>
            </a:r>
            <a:r>
              <a:rPr lang="el-GR" dirty="0">
                <a:latin typeface="Arial" panose="020B0604020202020204" pitchFamily="34" charset="0"/>
                <a:cs typeface="Arial" panose="020B0604020202020204" pitchFamily="34" charset="0"/>
              </a:rPr>
              <a:t> τον </a:t>
            </a:r>
            <a:r>
              <a:rPr lang="el-GR" dirty="0" err="1">
                <a:latin typeface="Arial" panose="020B0604020202020204" pitchFamily="34" charset="0"/>
                <a:cs typeface="Arial" panose="020B0604020202020204" pitchFamily="34" charset="0"/>
              </a:rPr>
              <a:t>φωτοδίοδο</a:t>
            </a:r>
            <a:r>
              <a:rPr lang="el-GR" dirty="0">
                <a:latin typeface="Arial" panose="020B0604020202020204" pitchFamily="34" charset="0"/>
                <a:cs typeface="Arial" panose="020B0604020202020204" pitchFamily="34" charset="0"/>
              </a:rPr>
              <a:t> σε μια αρχική τάση VRST πριν ξεκινήσει η καταγραφή της εικόνας. </a:t>
            </a: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Ο </a:t>
            </a:r>
            <a:r>
              <a:rPr lang="el-GR" b="1" dirty="0" err="1">
                <a:latin typeface="Arial" panose="020B0604020202020204" pitchFamily="34" charset="0"/>
                <a:cs typeface="Arial" panose="020B0604020202020204" pitchFamily="34" charset="0"/>
              </a:rPr>
              <a:t>Msf</a:t>
            </a:r>
            <a:r>
              <a:rPr lang="el-GR" b="1"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λειτουργεί ως ενισχυτής κοινής αποχέτευσης (γνωστός και ως </a:t>
            </a:r>
            <a:r>
              <a:rPr lang="en-US" dirty="0">
                <a:latin typeface="Arial" panose="020B0604020202020204" pitchFamily="34" charset="0"/>
                <a:cs typeface="Arial" panose="020B0604020202020204" pitchFamily="34" charset="0"/>
              </a:rPr>
              <a:t>source follower</a:t>
            </a:r>
            <a:r>
              <a:rPr lang="el-GR" dirty="0">
                <a:latin typeface="Arial" panose="020B0604020202020204" pitchFamily="34" charset="0"/>
                <a:cs typeface="Arial" panose="020B0604020202020204" pitchFamily="34" charset="0"/>
              </a:rPr>
              <a:t>). Σημειώστε ότι η πηγή ρεύματος του είναι τοποθετημένη έξω από τον πίνακα των </a:t>
            </a:r>
            <a:r>
              <a:rPr lang="el-GR" dirty="0" err="1">
                <a:latin typeface="Arial" panose="020B0604020202020204" pitchFamily="34" charset="0"/>
                <a:cs typeface="Arial" panose="020B0604020202020204" pitchFamily="34" charset="0"/>
              </a:rPr>
              <a:t>pixels</a:t>
            </a:r>
            <a:r>
              <a:rPr lang="el-GR" dirty="0">
                <a:latin typeface="Arial" panose="020B0604020202020204" pitchFamily="34" charset="0"/>
                <a:cs typeface="Arial" panose="020B0604020202020204" pitchFamily="34" charset="0"/>
              </a:rPr>
              <a:t> και χρησιμοποιείται από όλα τα </a:t>
            </a:r>
            <a:r>
              <a:rPr lang="el-GR" dirty="0" err="1">
                <a:latin typeface="Arial" panose="020B0604020202020204" pitchFamily="34" charset="0"/>
                <a:cs typeface="Arial" panose="020B0604020202020204" pitchFamily="34" charset="0"/>
              </a:rPr>
              <a:t>pixels</a:t>
            </a:r>
            <a:r>
              <a:rPr lang="el-GR" dirty="0">
                <a:latin typeface="Arial" panose="020B0604020202020204" pitchFamily="34" charset="0"/>
                <a:cs typeface="Arial" panose="020B0604020202020204" pitchFamily="34" charset="0"/>
              </a:rPr>
              <a:t> σε αυτήν τη στήλη. </a:t>
            </a:r>
            <a:endParaRPr lang="en-U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Ο </a:t>
            </a:r>
            <a:r>
              <a:rPr lang="el-GR" b="1" dirty="0" err="1">
                <a:latin typeface="Arial" panose="020B0604020202020204" pitchFamily="34" charset="0"/>
                <a:cs typeface="Arial" panose="020B0604020202020204" pitchFamily="34" charset="0"/>
              </a:rPr>
              <a:t>Msel</a:t>
            </a:r>
            <a:r>
              <a:rPr lang="el-GR" dirty="0">
                <a:latin typeface="Arial" panose="020B0604020202020204" pitchFamily="34" charset="0"/>
                <a:cs typeface="Arial" panose="020B0604020202020204" pitchFamily="34" charset="0"/>
              </a:rPr>
              <a:t> είναι ένας διακόπτης επιλογής γραμμής. Όταν ενεργοποιηθεί, η ακολουθία πηγής αυτού του </a:t>
            </a:r>
            <a:r>
              <a:rPr lang="el-GR" dirty="0" err="1">
                <a:latin typeface="Arial" panose="020B0604020202020204" pitchFamily="34" charset="0"/>
                <a:cs typeface="Arial" panose="020B0604020202020204" pitchFamily="34" charset="0"/>
              </a:rPr>
              <a:t>pixel</a:t>
            </a:r>
            <a:r>
              <a:rPr lang="el-GR" dirty="0">
                <a:latin typeface="Arial" panose="020B0604020202020204" pitchFamily="34" charset="0"/>
                <a:cs typeface="Arial" panose="020B0604020202020204" pitchFamily="34" charset="0"/>
              </a:rPr>
              <a:t> θα οδηγεί τη γραμμή στήλης (γνωστή και ως γραμμή </a:t>
            </a:r>
            <a:r>
              <a:rPr lang="el-GR" dirty="0" err="1">
                <a:latin typeface="Arial" panose="020B0604020202020204" pitchFamily="34" charset="0"/>
                <a:cs typeface="Arial" panose="020B0604020202020204" pitchFamily="34" charset="0"/>
              </a:rPr>
              <a:t>bit</a:t>
            </a:r>
            <a:r>
              <a:rPr lang="el-GR" dirty="0">
                <a:latin typeface="Arial" panose="020B0604020202020204" pitchFamily="34" charset="0"/>
                <a:cs typeface="Arial" panose="020B0604020202020204" pitchFamily="34" charset="0"/>
              </a:rPr>
              <a:t> ).</a:t>
            </a:r>
            <a:endParaRPr lang="en-US" b="0" i="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C33DC43-0F33-63F3-6AE7-93DC8590D532}"/>
              </a:ext>
            </a:extLst>
          </p:cNvPr>
          <p:cNvPicPr>
            <a:picLocks noChangeAspect="1"/>
          </p:cNvPicPr>
          <p:nvPr/>
        </p:nvPicPr>
        <p:blipFill>
          <a:blip r:embed="rId2"/>
          <a:stretch>
            <a:fillRect/>
          </a:stretch>
        </p:blipFill>
        <p:spPr>
          <a:xfrm>
            <a:off x="6918432" y="1406882"/>
            <a:ext cx="4111412" cy="4070298"/>
          </a:xfrm>
          <a:prstGeom prst="rect">
            <a:avLst/>
          </a:prstGeom>
        </p:spPr>
      </p:pic>
      <p:sp>
        <p:nvSpPr>
          <p:cNvPr id="7" name="TextBox 6">
            <a:extLst>
              <a:ext uri="{FF2B5EF4-FFF2-40B4-BE49-F238E27FC236}">
                <a16:creationId xmlns:a16="http://schemas.microsoft.com/office/drawing/2014/main" id="{9E50779A-D187-20E7-F1C6-58AE2D81AABC}"/>
              </a:ext>
            </a:extLst>
          </p:cNvPr>
          <p:cNvSpPr txBox="1"/>
          <p:nvPr/>
        </p:nvSpPr>
        <p:spPr>
          <a:xfrm>
            <a:off x="739684" y="1118703"/>
            <a:ext cx="5681129" cy="5078313"/>
          </a:xfrm>
          <a:prstGeom prst="rect">
            <a:avLst/>
          </a:prstGeom>
          <a:noFill/>
        </p:spPr>
        <p:txBody>
          <a:bodyPr wrap="square" rtlCol="0">
            <a:spAutoFit/>
          </a:bodyPr>
          <a:lstStyle/>
          <a:p>
            <a:pPr>
              <a:buNone/>
            </a:pPr>
            <a:r>
              <a:rPr lang="el-GR" dirty="0">
                <a:latin typeface="Arial" panose="020B0604020202020204" pitchFamily="34" charset="0"/>
                <a:cs typeface="Arial" panose="020B0604020202020204" pitchFamily="34" charset="0"/>
              </a:rPr>
              <a:t>Διαδικασία καταγραφής εικόνας με 3T </a:t>
            </a:r>
            <a:r>
              <a:rPr lang="el-GR" dirty="0" err="1">
                <a:latin typeface="Arial" panose="020B0604020202020204" pitchFamily="34" charset="0"/>
                <a:cs typeface="Arial" panose="020B0604020202020204" pitchFamily="34" charset="0"/>
              </a:rPr>
              <a:t>pixel</a:t>
            </a:r>
            <a:endParaRPr lang="el-GR" dirty="0">
              <a:latin typeface="Arial" panose="020B0604020202020204" pitchFamily="34" charset="0"/>
              <a:cs typeface="Arial" panose="020B0604020202020204" pitchFamily="34" charset="0"/>
            </a:endParaRPr>
          </a:p>
          <a:p>
            <a:pPr>
              <a:buNone/>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Βήμα-1:</a:t>
            </a:r>
            <a:r>
              <a:rPr lang="el-GR" dirty="0">
                <a:latin typeface="Arial" panose="020B0604020202020204" pitchFamily="34" charset="0"/>
                <a:cs typeface="Arial" panose="020B0604020202020204" pitchFamily="34" charset="0"/>
              </a:rPr>
              <a:t> Παράγουμε παλμό στο </a:t>
            </a:r>
            <a:r>
              <a:rPr lang="el-GR" b="1" dirty="0">
                <a:latin typeface="Arial" panose="020B0604020202020204" pitchFamily="34" charset="0"/>
                <a:cs typeface="Arial" panose="020B0604020202020204" pitchFamily="34" charset="0"/>
              </a:rPr>
              <a:t>RST</a:t>
            </a:r>
            <a:r>
              <a:rPr lang="el-GR" dirty="0">
                <a:latin typeface="Arial" panose="020B0604020202020204" pitchFamily="34" charset="0"/>
                <a:cs typeface="Arial" panose="020B0604020202020204" pitchFamily="34" charset="0"/>
              </a:rPr>
              <a:t> (</a:t>
            </a:r>
            <a:r>
              <a:rPr lang="el-GR" dirty="0" err="1">
                <a:latin typeface="Arial" panose="020B0604020202020204" pitchFamily="34" charset="0"/>
                <a:cs typeface="Arial" panose="020B0604020202020204" pitchFamily="34" charset="0"/>
              </a:rPr>
              <a:t>προφορτίζουμε</a:t>
            </a:r>
            <a:r>
              <a:rPr lang="el-GR" dirty="0">
                <a:latin typeface="Arial" panose="020B0604020202020204" pitchFamily="34" charset="0"/>
                <a:cs typeface="Arial" panose="020B0604020202020204" pitchFamily="34" charset="0"/>
              </a:rPr>
              <a:t> τον </a:t>
            </a:r>
            <a:r>
              <a:rPr lang="el-GR" dirty="0" err="1">
                <a:latin typeface="Arial" panose="020B0604020202020204" pitchFamily="34" charset="0"/>
                <a:cs typeface="Arial" panose="020B0604020202020204" pitchFamily="34" charset="0"/>
              </a:rPr>
              <a:t>φωτοδίοδο</a:t>
            </a:r>
            <a:r>
              <a:rPr lang="el-GR" dirty="0">
                <a:latin typeface="Arial" panose="020B0604020202020204" pitchFamily="34" charset="0"/>
                <a:cs typeface="Arial" panose="020B0604020202020204" pitchFamily="34" charset="0"/>
              </a:rPr>
              <a:t> (PD) στην τάση </a:t>
            </a:r>
            <a:r>
              <a:rPr lang="el-GR" b="1" dirty="0">
                <a:latin typeface="Arial" panose="020B0604020202020204" pitchFamily="34" charset="0"/>
                <a:cs typeface="Arial" panose="020B0604020202020204" pitchFamily="34" charset="0"/>
              </a:rPr>
              <a:t>VRST</a:t>
            </a:r>
            <a:r>
              <a:rPr lang="el-GR" dirty="0">
                <a:latin typeface="Arial" panose="020B0604020202020204" pitchFamily="34" charset="0"/>
                <a:cs typeface="Arial" panose="020B0604020202020204" pitchFamily="34" charset="0"/>
              </a:rPr>
              <a:t>) – Αφαιρεί οποιοδήποτε </a:t>
            </a:r>
            <a:r>
              <a:rPr lang="el-GR" dirty="0" err="1">
                <a:latin typeface="Arial" panose="020B0604020202020204" pitchFamily="34" charset="0"/>
                <a:cs typeface="Arial" panose="020B0604020202020204" pitchFamily="34" charset="0"/>
              </a:rPr>
              <a:t>φωτο</a:t>
            </a:r>
            <a:r>
              <a:rPr lang="el-GR" dirty="0">
                <a:latin typeface="Arial" panose="020B0604020202020204" pitchFamily="34" charset="0"/>
                <a:cs typeface="Arial" panose="020B0604020202020204" pitchFamily="34" charset="0"/>
              </a:rPr>
              <a:t>-φορτίο από την προηγούμενη καταγραφή.</a:t>
            </a:r>
          </a:p>
          <a:p>
            <a:pPr>
              <a:buNone/>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Βήμα-2:</a:t>
            </a:r>
            <a:r>
              <a:rPr lang="el-GR" dirty="0">
                <a:latin typeface="Arial" panose="020B0604020202020204" pitchFamily="34" charset="0"/>
                <a:cs typeface="Arial" panose="020B0604020202020204" pitchFamily="34" charset="0"/>
              </a:rPr>
              <a:t> Περιμένουμε να περάσει ο χρόνος έκθεσης.</a:t>
            </a:r>
          </a:p>
          <a:p>
            <a:pPr>
              <a:buNone/>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Βήμα-3:</a:t>
            </a:r>
            <a:r>
              <a:rPr lang="el-GR" dirty="0">
                <a:latin typeface="Arial" panose="020B0604020202020204" pitchFamily="34" charset="0"/>
                <a:cs typeface="Arial" panose="020B0604020202020204" pitchFamily="34" charset="0"/>
              </a:rPr>
              <a:t> Ενεργοποιούμε τον </a:t>
            </a:r>
            <a:r>
              <a:rPr lang="el-GR" b="1" dirty="0" err="1">
                <a:latin typeface="Arial" panose="020B0604020202020204" pitchFamily="34" charset="0"/>
                <a:cs typeface="Arial" panose="020B0604020202020204" pitchFamily="34" charset="0"/>
              </a:rPr>
              <a:t>Msel</a:t>
            </a:r>
            <a:r>
              <a:rPr lang="el-GR" dirty="0">
                <a:latin typeface="Arial" panose="020B0604020202020204" pitchFamily="34" charset="0"/>
                <a:cs typeface="Arial" panose="020B0604020202020204" pitchFamily="34" charset="0"/>
              </a:rPr>
              <a:t> – Για να επιτραπεί στον </a:t>
            </a:r>
            <a:r>
              <a:rPr lang="el-GR" dirty="0" err="1">
                <a:latin typeface="Arial" panose="020B0604020202020204" pitchFamily="34" charset="0"/>
                <a:cs typeface="Arial" panose="020B0604020202020204" pitchFamily="34" charset="0"/>
              </a:rPr>
              <a:t>ακολούθο</a:t>
            </a:r>
            <a:r>
              <a:rPr lang="el-GR" dirty="0">
                <a:latin typeface="Arial" panose="020B0604020202020204" pitchFamily="34" charset="0"/>
                <a:cs typeface="Arial" panose="020B0604020202020204" pitchFamily="34" charset="0"/>
              </a:rPr>
              <a:t> της πηγής (SF) του </a:t>
            </a:r>
            <a:r>
              <a:rPr lang="el-GR" dirty="0" err="1">
                <a:latin typeface="Arial" panose="020B0604020202020204" pitchFamily="34" charset="0"/>
                <a:cs typeface="Arial" panose="020B0604020202020204" pitchFamily="34" charset="0"/>
              </a:rPr>
              <a:t>pixel</a:t>
            </a:r>
            <a:r>
              <a:rPr lang="el-GR" dirty="0">
                <a:latin typeface="Arial" panose="020B0604020202020204" pitchFamily="34" charset="0"/>
                <a:cs typeface="Arial" panose="020B0604020202020204" pitchFamily="34" charset="0"/>
              </a:rPr>
              <a:t> να οδηγεί τη γραμμή στήλης.</a:t>
            </a:r>
          </a:p>
          <a:p>
            <a:pPr>
              <a:buNone/>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Βήμα-4:</a:t>
            </a:r>
            <a:r>
              <a:rPr lang="el-GR" dirty="0">
                <a:latin typeface="Arial" panose="020B0604020202020204" pitchFamily="34" charset="0"/>
                <a:cs typeface="Arial" panose="020B0604020202020204" pitchFamily="34" charset="0"/>
              </a:rPr>
              <a:t> Δειγματοληψία της τάσης στη στήλη (</a:t>
            </a:r>
            <a:r>
              <a:rPr lang="el-GR" b="1" dirty="0">
                <a:latin typeface="Arial" panose="020B0604020202020204" pitchFamily="34" charset="0"/>
                <a:cs typeface="Arial" panose="020B0604020202020204" pitchFamily="34" charset="0"/>
              </a:rPr>
              <a:t>V1 = Vout</a:t>
            </a:r>
            <a:r>
              <a:rPr lang="el-GR" dirty="0">
                <a:latin typeface="Arial" panose="020B0604020202020204" pitchFamily="34" charset="0"/>
                <a:cs typeface="Arial" panose="020B0604020202020204" pitchFamily="34" charset="0"/>
              </a:rPr>
              <a:t>) – Αυτή η τάση ονομάζεται «επίπεδο σήματος».</a:t>
            </a:r>
          </a:p>
          <a:p>
            <a:pPr>
              <a:buNone/>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Βήμα-5:</a:t>
            </a:r>
            <a:r>
              <a:rPr lang="el-GR" dirty="0">
                <a:latin typeface="Arial" panose="020B0604020202020204" pitchFamily="34" charset="0"/>
                <a:cs typeface="Arial" panose="020B0604020202020204" pitchFamily="34" charset="0"/>
              </a:rPr>
              <a:t> Παράγουμε παλμό στο διακόπτη </a:t>
            </a:r>
            <a:r>
              <a:rPr lang="el-GR" b="1" dirty="0">
                <a:latin typeface="Arial" panose="020B0604020202020204" pitchFamily="34" charset="0"/>
                <a:cs typeface="Arial" panose="020B0604020202020204" pitchFamily="34" charset="0"/>
              </a:rPr>
              <a:t>RST</a:t>
            </a:r>
            <a:r>
              <a:rPr lang="el-GR" dirty="0">
                <a:latin typeface="Arial" panose="020B0604020202020204" pitchFamily="34" charset="0"/>
                <a:cs typeface="Arial" panose="020B0604020202020204" pitchFamily="34" charset="0"/>
              </a:rPr>
              <a:t> – Υποχρεώνει την </a:t>
            </a:r>
            <a:r>
              <a:rPr lang="el-GR" dirty="0" err="1">
                <a:latin typeface="Arial" panose="020B0604020202020204" pitchFamily="34" charset="0"/>
                <a:cs typeface="Arial" panose="020B0604020202020204" pitchFamily="34" charset="0"/>
              </a:rPr>
              <a:t>φωτοδίοδο</a:t>
            </a:r>
            <a:r>
              <a:rPr lang="el-GR" dirty="0">
                <a:latin typeface="Arial" panose="020B0604020202020204" pitchFamily="34" charset="0"/>
                <a:cs typeface="Arial" panose="020B0604020202020204" pitchFamily="34" charset="0"/>
              </a:rPr>
              <a:t> (PD) να επιστρέψει στην αρχική του </a:t>
            </a:r>
            <a:r>
              <a:rPr lang="el-GR" dirty="0" err="1">
                <a:latin typeface="Arial" panose="020B0604020202020204" pitchFamily="34" charset="0"/>
                <a:cs typeface="Arial" panose="020B0604020202020204" pitchFamily="34" charset="0"/>
              </a:rPr>
              <a:t>προφορτισμένη</a:t>
            </a:r>
            <a:r>
              <a:rPr lang="el-GR" dirty="0">
                <a:latin typeface="Arial" panose="020B0604020202020204" pitchFamily="34" charset="0"/>
                <a:cs typeface="Arial" panose="020B0604020202020204" pitchFamily="34" charset="0"/>
              </a:rPr>
              <a:t> τάση (</a:t>
            </a:r>
            <a:r>
              <a:rPr lang="el-GR" b="1" dirty="0">
                <a:latin typeface="Arial" panose="020B0604020202020204" pitchFamily="34" charset="0"/>
                <a:cs typeface="Arial" panose="020B0604020202020204" pitchFamily="34" charset="0"/>
              </a:rPr>
              <a:t>VRST</a:t>
            </a:r>
            <a:r>
              <a:rPr lang="el-GR" dirty="0">
                <a:latin typeface="Arial" panose="020B0604020202020204" pitchFamily="34" charset="0"/>
                <a:cs typeface="Arial" panose="020B0604020202020204" pitchFamily="34" charset="0"/>
              </a:rPr>
              <a:t>).</a:t>
            </a:r>
          </a:p>
          <a:p>
            <a:pPr>
              <a:buNone/>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Βήμα-6:</a:t>
            </a:r>
            <a:r>
              <a:rPr lang="el-GR" dirty="0">
                <a:latin typeface="Arial" panose="020B0604020202020204" pitchFamily="34" charset="0"/>
                <a:cs typeface="Arial" panose="020B0604020202020204" pitchFamily="34" charset="0"/>
              </a:rPr>
              <a:t> Δειγματοληψία της τάσης στη στήλη (</a:t>
            </a:r>
            <a:r>
              <a:rPr lang="el-GR" b="1" dirty="0">
                <a:latin typeface="Arial" panose="020B0604020202020204" pitchFamily="34" charset="0"/>
                <a:cs typeface="Arial" panose="020B0604020202020204" pitchFamily="34" charset="0"/>
              </a:rPr>
              <a:t>V2 = Vout</a:t>
            </a:r>
            <a:r>
              <a:rPr lang="el-GR" dirty="0">
                <a:latin typeface="Arial" panose="020B0604020202020204" pitchFamily="34" charset="0"/>
                <a:cs typeface="Arial" panose="020B0604020202020204" pitchFamily="34" charset="0"/>
              </a:rPr>
              <a:t>).</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Τελικό αποτέλεσμα:</a:t>
            </a:r>
            <a:r>
              <a:rPr lang="el-GR" dirty="0">
                <a:latin typeface="Arial" panose="020B0604020202020204" pitchFamily="34" charset="0"/>
                <a:cs typeface="Arial" panose="020B0604020202020204" pitchFamily="34" charset="0"/>
              </a:rPr>
              <a:t> ΔV = V2 – V1.</a:t>
            </a:r>
          </a:p>
          <a:p>
            <a:endParaRPr lang="en-US" dirty="0"/>
          </a:p>
        </p:txBody>
      </p:sp>
      <p:sp>
        <p:nvSpPr>
          <p:cNvPr id="17" name="TextBox 16">
            <a:extLst>
              <a:ext uri="{FF2B5EF4-FFF2-40B4-BE49-F238E27FC236}">
                <a16:creationId xmlns:a16="http://schemas.microsoft.com/office/drawing/2014/main" id="{3BE68774-C515-791B-D7BC-8A07356F344F}"/>
              </a:ext>
            </a:extLst>
          </p:cNvPr>
          <p:cNvSpPr txBox="1"/>
          <p:nvPr/>
        </p:nvSpPr>
        <p:spPr>
          <a:xfrm>
            <a:off x="5431992" y="257709"/>
            <a:ext cx="2290218" cy="461665"/>
          </a:xfrm>
          <a:prstGeom prst="rect">
            <a:avLst/>
          </a:prstGeom>
          <a:noFill/>
        </p:spPr>
        <p:txBody>
          <a:bodyPr wrap="square" rtlCol="0">
            <a:spAutoFit/>
          </a:bodyPr>
          <a:lstStyle/>
          <a:p>
            <a:r>
              <a:rPr lang="el-GR" sz="2400" b="1" dirty="0">
                <a:effectLst>
                  <a:outerShdw blurRad="38100" dist="38100" dir="2700000" algn="tl">
                    <a:srgbClr val="000000">
                      <a:alpha val="43137"/>
                    </a:srgbClr>
                  </a:outerShdw>
                </a:effectLst>
              </a:rPr>
              <a:t>4</a:t>
            </a:r>
            <a:r>
              <a:rPr lang="en-US" sz="2400" b="1" dirty="0">
                <a:effectLst>
                  <a:outerShdw blurRad="38100" dist="38100" dir="2700000" algn="tl">
                    <a:srgbClr val="000000">
                      <a:alpha val="43137"/>
                    </a:srgbClr>
                  </a:outerShdw>
                </a:effectLst>
              </a:rPr>
              <a:t>T PIXELS</a:t>
            </a:r>
          </a:p>
        </p:txBody>
      </p:sp>
      <p:pic>
        <p:nvPicPr>
          <p:cNvPr id="27" name="Picture 26" descr="A diagram of a circuit&#10;&#10;AI-generated content may be incorrect.">
            <a:extLst>
              <a:ext uri="{FF2B5EF4-FFF2-40B4-BE49-F238E27FC236}">
                <a16:creationId xmlns:a16="http://schemas.microsoft.com/office/drawing/2014/main" id="{BAA870B2-9EA0-AFFF-66F3-ED7295025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258" y="1417351"/>
            <a:ext cx="4387760" cy="3992937"/>
          </a:xfrm>
          <a:prstGeom prst="rect">
            <a:avLst/>
          </a:prstGeom>
        </p:spPr>
      </p:pic>
      <p:sp>
        <p:nvSpPr>
          <p:cNvPr id="37" name="TextBox 36">
            <a:extLst>
              <a:ext uri="{FF2B5EF4-FFF2-40B4-BE49-F238E27FC236}">
                <a16:creationId xmlns:a16="http://schemas.microsoft.com/office/drawing/2014/main" id="{9013A774-7952-4A57-6A5B-9D375E285882}"/>
              </a:ext>
            </a:extLst>
          </p:cNvPr>
          <p:cNvSpPr txBox="1"/>
          <p:nvPr/>
        </p:nvSpPr>
        <p:spPr>
          <a:xfrm>
            <a:off x="1244632" y="1406711"/>
            <a:ext cx="5104679" cy="4801314"/>
          </a:xfrm>
          <a:prstGeom prst="rect">
            <a:avLst/>
          </a:prstGeom>
          <a:noFill/>
        </p:spPr>
        <p:txBody>
          <a:bodyPr wrap="square" rtlCol="0">
            <a:spAutoFit/>
          </a:bodyPr>
          <a:lstStyle/>
          <a:p>
            <a:pPr>
              <a:buNone/>
            </a:pPr>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Ο </a:t>
            </a:r>
            <a:r>
              <a:rPr lang="el-GR" b="1" dirty="0" err="1">
                <a:latin typeface="Arial" panose="020B0604020202020204" pitchFamily="34" charset="0"/>
                <a:cs typeface="Arial" panose="020B0604020202020204" pitchFamily="34" charset="0"/>
              </a:rPr>
              <a:t>φωτοδίοδος</a:t>
            </a:r>
            <a:r>
              <a:rPr lang="el-GR" b="1"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(PD) συμπεριφέρεται παρόμοια με το 3T </a:t>
            </a:r>
            <a:r>
              <a:rPr lang="el-GR" dirty="0" err="1">
                <a:latin typeface="Arial" panose="020B0604020202020204" pitchFamily="34" charset="0"/>
                <a:cs typeface="Arial" panose="020B0604020202020204" pitchFamily="34" charset="0"/>
              </a:rPr>
              <a:t>pixel</a:t>
            </a:r>
            <a:r>
              <a:rPr lang="el-GR" dirty="0">
                <a:latin typeface="Arial" panose="020B0604020202020204" pitchFamily="34" charset="0"/>
                <a:cs typeface="Arial" panose="020B0604020202020204" pitchFamily="34" charset="0"/>
              </a:rPr>
              <a:t>, δηλαδή πάντα είναι αντίστροφα πολωμένος και παράγει φορτίο αναλογικό με το επίπεδο φωτός.</a:t>
            </a:r>
          </a:p>
          <a:p>
            <a:pPr>
              <a:buNone/>
            </a:pPr>
            <a:r>
              <a:rPr lang="el-GR" dirty="0">
                <a:latin typeface="Arial" panose="020B0604020202020204" pitchFamily="34" charset="0"/>
                <a:cs typeface="Arial" panose="020B0604020202020204" pitchFamily="34" charset="0"/>
              </a:rPr>
              <a:t>• Ο </a:t>
            </a:r>
            <a:r>
              <a:rPr lang="el-GR" b="1" dirty="0" err="1">
                <a:latin typeface="Arial" panose="020B0604020202020204" pitchFamily="34" charset="0"/>
                <a:cs typeface="Arial" panose="020B0604020202020204" pitchFamily="34" charset="0"/>
              </a:rPr>
              <a:t>Mtx</a:t>
            </a:r>
            <a:r>
              <a:rPr lang="el-GR" dirty="0">
                <a:latin typeface="Arial" panose="020B0604020202020204" pitchFamily="34" charset="0"/>
                <a:cs typeface="Arial" panose="020B0604020202020204" pitchFamily="34" charset="0"/>
              </a:rPr>
              <a:t> ονομάζεται </a:t>
            </a:r>
            <a:r>
              <a:rPr lang="el-GR" dirty="0" err="1">
                <a:latin typeface="Arial" panose="020B0604020202020204" pitchFamily="34" charset="0"/>
                <a:cs typeface="Arial" panose="020B0604020202020204" pitchFamily="34" charset="0"/>
              </a:rPr>
              <a:t>μεταγωγέας</a:t>
            </a:r>
            <a:r>
              <a:rPr lang="el-GR" dirty="0">
                <a:latin typeface="Arial" panose="020B0604020202020204" pitchFamily="34" charset="0"/>
                <a:cs typeface="Arial" panose="020B0604020202020204" pitchFamily="34" charset="0"/>
              </a:rPr>
              <a:t>. Ο σκοπός του είναι να επιτρέπει/απαγορεύει τη ροή φορτίου μεταξύ του </a:t>
            </a:r>
            <a:r>
              <a:rPr lang="el-GR" dirty="0" err="1">
                <a:latin typeface="Arial" panose="020B0604020202020204" pitchFamily="34" charset="0"/>
                <a:cs typeface="Arial" panose="020B0604020202020204" pitchFamily="34" charset="0"/>
              </a:rPr>
              <a:t>φωτοδιόδου</a:t>
            </a:r>
            <a:r>
              <a:rPr lang="el-GR" dirty="0">
                <a:latin typeface="Arial" panose="020B0604020202020204" pitchFamily="34" charset="0"/>
                <a:cs typeface="Arial" panose="020B0604020202020204" pitchFamily="34" charset="0"/>
              </a:rPr>
              <a:t> (PD) και της περιοχής αποθήκευσης φορτίου (FD).</a:t>
            </a:r>
          </a:p>
          <a:p>
            <a:pPr>
              <a:buNone/>
            </a:pPr>
            <a:r>
              <a:rPr lang="el-GR" dirty="0">
                <a:latin typeface="Arial" panose="020B0604020202020204" pitchFamily="34" charset="0"/>
                <a:cs typeface="Arial" panose="020B0604020202020204" pitchFamily="34" charset="0"/>
              </a:rPr>
              <a:t>• Ο διακόπτης </a:t>
            </a:r>
            <a:r>
              <a:rPr lang="el-GR" b="1" dirty="0" err="1">
                <a:latin typeface="Arial" panose="020B0604020202020204" pitchFamily="34" charset="0"/>
                <a:cs typeface="Arial" panose="020B0604020202020204" pitchFamily="34" charset="0"/>
              </a:rPr>
              <a:t>Mrst</a:t>
            </a:r>
            <a:r>
              <a:rPr lang="el-GR" dirty="0">
                <a:latin typeface="Arial" panose="020B0604020202020204" pitchFamily="34" charset="0"/>
                <a:cs typeface="Arial" panose="020B0604020202020204" pitchFamily="34" charset="0"/>
              </a:rPr>
              <a:t> επαναφοράς ελέγχει (i) την </a:t>
            </a:r>
            <a:r>
              <a:rPr lang="el-GR" dirty="0" err="1">
                <a:latin typeface="Arial" panose="020B0604020202020204" pitchFamily="34" charset="0"/>
                <a:cs typeface="Arial" panose="020B0604020202020204" pitchFamily="34" charset="0"/>
              </a:rPr>
              <a:t>προφόρτιση</a:t>
            </a:r>
            <a:r>
              <a:rPr lang="el-GR" dirty="0">
                <a:latin typeface="Arial" panose="020B0604020202020204" pitchFamily="34" charset="0"/>
                <a:cs typeface="Arial" panose="020B0604020202020204" pitchFamily="34" charset="0"/>
              </a:rPr>
              <a:t> του </a:t>
            </a:r>
            <a:r>
              <a:rPr lang="el-GR" dirty="0" err="1">
                <a:latin typeface="Arial" panose="020B0604020202020204" pitchFamily="34" charset="0"/>
                <a:cs typeface="Arial" panose="020B0604020202020204" pitchFamily="34" charset="0"/>
              </a:rPr>
              <a:t>φωτοδιόδου</a:t>
            </a:r>
            <a:r>
              <a:rPr lang="el-GR" dirty="0">
                <a:latin typeface="Arial" panose="020B0604020202020204" pitchFamily="34" charset="0"/>
                <a:cs typeface="Arial" panose="020B0604020202020204" pitchFamily="34" charset="0"/>
              </a:rPr>
              <a:t> (PD) και (</a:t>
            </a:r>
            <a:r>
              <a:rPr lang="el-GR" dirty="0" err="1">
                <a:latin typeface="Arial" panose="020B0604020202020204" pitchFamily="34" charset="0"/>
                <a:cs typeface="Arial" panose="020B0604020202020204" pitchFamily="34" charset="0"/>
              </a:rPr>
              <a:t>ii</a:t>
            </a:r>
            <a:r>
              <a:rPr lang="el-GR" dirty="0">
                <a:latin typeface="Arial" panose="020B0604020202020204" pitchFamily="34" charset="0"/>
                <a:cs typeface="Arial" panose="020B0604020202020204" pitchFamily="34" charset="0"/>
              </a:rPr>
              <a:t>) την </a:t>
            </a:r>
            <a:r>
              <a:rPr lang="el-GR" dirty="0" err="1">
                <a:latin typeface="Arial" panose="020B0604020202020204" pitchFamily="34" charset="0"/>
                <a:cs typeface="Arial" panose="020B0604020202020204" pitchFamily="34" charset="0"/>
              </a:rPr>
              <a:t>προφόρτιση</a:t>
            </a:r>
            <a:r>
              <a:rPr lang="el-GR" dirty="0">
                <a:latin typeface="Arial" panose="020B0604020202020204" pitchFamily="34" charset="0"/>
                <a:cs typeface="Arial" panose="020B0604020202020204" pitchFamily="34" charset="0"/>
              </a:rPr>
              <a:t> της περιοχής αποθήκευσης φορτίου (FD) κατά τη διάρκεια της ανάγνωσης με </a:t>
            </a:r>
            <a:r>
              <a:rPr lang="el-GR" b="1" dirty="0">
                <a:latin typeface="Arial" panose="020B0604020202020204" pitchFamily="34" charset="0"/>
                <a:cs typeface="Arial" panose="020B0604020202020204" pitchFamily="34" charset="0"/>
              </a:rPr>
              <a:t>CDS</a:t>
            </a:r>
            <a:r>
              <a:rPr lang="el-GR" dirty="0">
                <a:latin typeface="Arial" panose="020B0604020202020204" pitchFamily="34" charset="0"/>
                <a:cs typeface="Arial" panose="020B0604020202020204" pitchFamily="34" charset="0"/>
              </a:rPr>
              <a:t>.</a:t>
            </a:r>
          </a:p>
          <a:p>
            <a:pPr>
              <a:buNone/>
            </a:pPr>
            <a:r>
              <a:rPr lang="el-GR" dirty="0">
                <a:latin typeface="Arial" panose="020B0604020202020204" pitchFamily="34" charset="0"/>
                <a:cs typeface="Arial" panose="020B0604020202020204" pitchFamily="34" charset="0"/>
              </a:rPr>
              <a:t>• Ο </a:t>
            </a:r>
            <a:r>
              <a:rPr lang="el-GR" b="1" dirty="0" err="1">
                <a:latin typeface="Arial" panose="020B0604020202020204" pitchFamily="34" charset="0"/>
                <a:cs typeface="Arial" panose="020B0604020202020204" pitchFamily="34" charset="0"/>
              </a:rPr>
              <a:t>Msf</a:t>
            </a:r>
            <a:r>
              <a:rPr lang="el-GR" dirty="0">
                <a:latin typeface="Arial" panose="020B0604020202020204" pitchFamily="34" charset="0"/>
                <a:cs typeface="Arial" panose="020B0604020202020204" pitchFamily="34" charset="0"/>
              </a:rPr>
              <a:t> λειτουργεί ως </a:t>
            </a:r>
            <a:r>
              <a:rPr lang="el-GR" dirty="0" err="1">
                <a:latin typeface="Arial" panose="020B0604020202020204" pitchFamily="34" charset="0"/>
                <a:cs typeface="Arial" panose="020B0604020202020204" pitchFamily="34" charset="0"/>
              </a:rPr>
              <a:t>ακολούθηση</a:t>
            </a:r>
            <a:r>
              <a:rPr lang="el-GR" dirty="0">
                <a:latin typeface="Arial" panose="020B0604020202020204" pitchFamily="34" charset="0"/>
                <a:cs typeface="Arial" panose="020B0604020202020204" pitchFamily="34" charset="0"/>
              </a:rPr>
              <a:t> πηγής, όπως στο 3T </a:t>
            </a:r>
            <a:r>
              <a:rPr lang="el-GR" dirty="0" err="1">
                <a:latin typeface="Arial" panose="020B0604020202020204" pitchFamily="34" charset="0"/>
                <a:cs typeface="Arial" panose="020B0604020202020204" pitchFamily="34" charset="0"/>
              </a:rPr>
              <a:t>pixel</a:t>
            </a:r>
            <a:r>
              <a:rPr lang="el-GR" dirty="0">
                <a:latin typeface="Arial" panose="020B0604020202020204" pitchFamily="34" charset="0"/>
                <a:cs typeface="Arial" panose="020B0604020202020204" pitchFamily="34" charset="0"/>
              </a:rPr>
              <a:t>.</a:t>
            </a:r>
          </a:p>
          <a:p>
            <a:r>
              <a:rPr lang="el-GR" dirty="0">
                <a:latin typeface="Arial" panose="020B0604020202020204" pitchFamily="34" charset="0"/>
                <a:cs typeface="Arial" panose="020B0604020202020204" pitchFamily="34" charset="0"/>
              </a:rPr>
              <a:t>• Ο </a:t>
            </a:r>
            <a:r>
              <a:rPr lang="el-GR" b="1" dirty="0" err="1">
                <a:latin typeface="Arial" panose="020B0604020202020204" pitchFamily="34" charset="0"/>
                <a:cs typeface="Arial" panose="020B0604020202020204" pitchFamily="34" charset="0"/>
              </a:rPr>
              <a:t>Msel</a:t>
            </a:r>
            <a:r>
              <a:rPr lang="el-GR" dirty="0">
                <a:latin typeface="Arial" panose="020B0604020202020204" pitchFamily="34" charset="0"/>
                <a:cs typeface="Arial" panose="020B0604020202020204" pitchFamily="34" charset="0"/>
              </a:rPr>
              <a:t> είναι ένας διακόπτης επιλογής γραμμής. Όπως και στο 3T </a:t>
            </a:r>
            <a:r>
              <a:rPr lang="el-GR" dirty="0" err="1">
                <a:latin typeface="Arial" panose="020B0604020202020204" pitchFamily="34" charset="0"/>
                <a:cs typeface="Arial" panose="020B0604020202020204" pitchFamily="34" charset="0"/>
              </a:rPr>
              <a:t>pixel</a:t>
            </a:r>
            <a:r>
              <a:rPr lang="el-GR" dirty="0">
                <a:latin typeface="Arial" panose="020B0604020202020204" pitchFamily="34" charset="0"/>
                <a:cs typeface="Arial" panose="020B0604020202020204" pitchFamily="34" charset="0"/>
              </a:rPr>
              <a:t>.</a:t>
            </a:r>
          </a:p>
          <a:p>
            <a:endParaRPr lang="en-US" dirty="0"/>
          </a:p>
        </p:txBody>
      </p:sp>
      <p:sp>
        <p:nvSpPr>
          <p:cNvPr id="38" name="TextBox 37">
            <a:extLst>
              <a:ext uri="{FF2B5EF4-FFF2-40B4-BE49-F238E27FC236}">
                <a16:creationId xmlns:a16="http://schemas.microsoft.com/office/drawing/2014/main" id="{6617F197-A107-AFDF-F23A-C9DD49526E9E}"/>
              </a:ext>
            </a:extLst>
          </p:cNvPr>
          <p:cNvSpPr txBox="1"/>
          <p:nvPr/>
        </p:nvSpPr>
        <p:spPr>
          <a:xfrm>
            <a:off x="369325" y="562143"/>
            <a:ext cx="6204159" cy="5909310"/>
          </a:xfrm>
          <a:prstGeom prst="rect">
            <a:avLst/>
          </a:prstGeom>
          <a:noFill/>
        </p:spPr>
        <p:txBody>
          <a:bodyPr wrap="square" rtlCol="0">
            <a:spAutoFit/>
          </a:bodyPr>
          <a:lstStyle/>
          <a:p>
            <a:r>
              <a:rPr lang="el-GR" b="1" dirty="0">
                <a:latin typeface="Arial" panose="020B0604020202020204" pitchFamily="34" charset="0"/>
                <a:cs typeface="Arial" panose="020B0604020202020204" pitchFamily="34" charset="0"/>
              </a:rPr>
              <a:t>Διαδικασία καταγραφής εικόνας με 4T </a:t>
            </a:r>
            <a:r>
              <a:rPr lang="el-GR" b="1" dirty="0" err="1">
                <a:latin typeface="Arial" panose="020B0604020202020204" pitchFamily="34" charset="0"/>
                <a:cs typeface="Arial" panose="020B0604020202020204" pitchFamily="34" charset="0"/>
              </a:rPr>
              <a:t>pixel</a:t>
            </a:r>
            <a:r>
              <a:rPr lang="el-GR" b="1" dirty="0">
                <a:latin typeface="Arial" panose="020B0604020202020204" pitchFamily="34" charset="0"/>
                <a:cs typeface="Arial" panose="020B0604020202020204" pitchFamily="34" charset="0"/>
              </a:rPr>
              <a:t>:</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Βήμα-1: </a:t>
            </a:r>
            <a:r>
              <a:rPr lang="el-GR" dirty="0">
                <a:latin typeface="Arial" panose="020B0604020202020204" pitchFamily="34" charset="0"/>
                <a:cs typeface="Arial" panose="020B0604020202020204" pitchFamily="34" charset="0"/>
              </a:rPr>
              <a:t>Παράγουμε παλμό στο RST και TX ταυτόχρονα– Επαναφέρει την </a:t>
            </a:r>
            <a:r>
              <a:rPr lang="el-GR" dirty="0" err="1">
                <a:latin typeface="Arial" panose="020B0604020202020204" pitchFamily="34" charset="0"/>
                <a:cs typeface="Arial" panose="020B0604020202020204" pitchFamily="34" charset="0"/>
              </a:rPr>
              <a:t>φωτοδίοδο</a:t>
            </a:r>
            <a:r>
              <a:rPr lang="el-GR" dirty="0">
                <a:latin typeface="Arial" panose="020B0604020202020204" pitchFamily="34" charset="0"/>
                <a:cs typeface="Arial" panose="020B0604020202020204" pitchFamily="34" charset="0"/>
              </a:rPr>
              <a:t> (PD). Αφαιρεί οποιοδήποτε </a:t>
            </a:r>
            <a:r>
              <a:rPr lang="el-GR" dirty="0" err="1">
                <a:latin typeface="Arial" panose="020B0604020202020204" pitchFamily="34" charset="0"/>
                <a:cs typeface="Arial" panose="020B0604020202020204" pitchFamily="34" charset="0"/>
              </a:rPr>
              <a:t>φωτο</a:t>
            </a:r>
            <a:r>
              <a:rPr lang="el-GR" dirty="0">
                <a:latin typeface="Arial" panose="020B0604020202020204" pitchFamily="34" charset="0"/>
                <a:cs typeface="Arial" panose="020B0604020202020204" pitchFamily="34" charset="0"/>
              </a:rPr>
              <a:t>-φορτίο από την προηγούμενη καταγραφή– Η πλευρά N του διόδου αποστραγγίζεται 100%. Επομένως, η τάση του PD μετά την </a:t>
            </a:r>
            <a:r>
              <a:rPr lang="el-GR" dirty="0" err="1">
                <a:latin typeface="Arial" panose="020B0604020202020204" pitchFamily="34" charset="0"/>
                <a:cs typeface="Arial" panose="020B0604020202020204" pitchFamily="34" charset="0"/>
              </a:rPr>
              <a:t>προφόρτιση</a:t>
            </a:r>
            <a:r>
              <a:rPr lang="el-GR" dirty="0">
                <a:latin typeface="Arial" panose="020B0604020202020204" pitchFamily="34" charset="0"/>
                <a:cs typeface="Arial" panose="020B0604020202020204" pitchFamily="34" charset="0"/>
              </a:rPr>
              <a:t> είναι σταθερή στο </a:t>
            </a:r>
            <a:r>
              <a:rPr lang="el-GR" dirty="0" err="1">
                <a:latin typeface="Arial" panose="020B0604020202020204" pitchFamily="34" charset="0"/>
                <a:cs typeface="Arial" panose="020B0604020202020204" pitchFamily="34" charset="0"/>
              </a:rPr>
              <a:t>Vpin</a:t>
            </a:r>
            <a:r>
              <a:rPr lang="el-GR" dirty="0">
                <a:latin typeface="Arial" panose="020B0604020202020204" pitchFamily="34" charset="0"/>
                <a:cs typeface="Arial" panose="020B0604020202020204" pitchFamily="34" charset="0"/>
              </a:rPr>
              <a:t> (καθορισμένη από τις εμφυτεύσεις ND) με μηδενικό θόρυβο </a:t>
            </a:r>
            <a:r>
              <a:rPr lang="el-GR" dirty="0" err="1">
                <a:latin typeface="Arial" panose="020B0604020202020204" pitchFamily="34" charset="0"/>
                <a:cs typeface="Arial" panose="020B0604020202020204" pitchFamily="34" charset="0"/>
              </a:rPr>
              <a:t>kTC</a:t>
            </a:r>
            <a:r>
              <a:rPr lang="el-GR" dirty="0">
                <a:latin typeface="Arial" panose="020B0604020202020204" pitchFamily="34" charset="0"/>
                <a:cs typeface="Arial" panose="020B0604020202020204" pitchFamily="34" charset="0"/>
              </a:rPr>
              <a:t>.</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Βήμα-2: </a:t>
            </a:r>
            <a:r>
              <a:rPr lang="el-GR" dirty="0">
                <a:latin typeface="Arial" panose="020B0604020202020204" pitchFamily="34" charset="0"/>
                <a:cs typeface="Arial" panose="020B0604020202020204" pitchFamily="34" charset="0"/>
              </a:rPr>
              <a:t>Περιμένουμε να περάσει ο χρόνος έκθεσης.</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Βήμα-3: </a:t>
            </a:r>
            <a:r>
              <a:rPr lang="el-GR" dirty="0">
                <a:latin typeface="Arial" panose="020B0604020202020204" pitchFamily="34" charset="0"/>
                <a:cs typeface="Arial" panose="020B0604020202020204" pitchFamily="34" charset="0"/>
              </a:rPr>
              <a:t>Ενεργοποιούμε τη ROW– Για να επιτραπεί η τάση του </a:t>
            </a:r>
            <a:r>
              <a:rPr lang="el-GR" dirty="0" err="1">
                <a:latin typeface="Arial" panose="020B0604020202020204" pitchFamily="34" charset="0"/>
                <a:cs typeface="Arial" panose="020B0604020202020204" pitchFamily="34" charset="0"/>
              </a:rPr>
              <a:t>pixel</a:t>
            </a:r>
            <a:r>
              <a:rPr lang="el-GR" dirty="0">
                <a:latin typeface="Arial" panose="020B0604020202020204" pitchFamily="34" charset="0"/>
                <a:cs typeface="Arial" panose="020B0604020202020204" pitchFamily="34" charset="0"/>
              </a:rPr>
              <a:t> στη γραμμή στήλης.</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Βήμα-4: </a:t>
            </a:r>
            <a:r>
              <a:rPr lang="el-GR" dirty="0">
                <a:latin typeface="Arial" panose="020B0604020202020204" pitchFamily="34" charset="0"/>
                <a:cs typeface="Arial" panose="020B0604020202020204" pitchFamily="34" charset="0"/>
              </a:rPr>
              <a:t>Παράγουμε παλμό στο RST (διατηρώντας το TX απενεργοποιημένο).</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Βήμα-5: </a:t>
            </a:r>
            <a:r>
              <a:rPr lang="el-GR" dirty="0">
                <a:latin typeface="Arial" panose="020B0604020202020204" pitchFamily="34" charset="0"/>
                <a:cs typeface="Arial" panose="020B0604020202020204" pitchFamily="34" charset="0"/>
              </a:rPr>
              <a:t>Δειγματοληψία της τάσης εξόδου της στήλης (V1 = Vout)– Αυτό αντιστοιχεί στο επίπεδο επαναφοράς του FD.</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Βήμα-6: </a:t>
            </a:r>
            <a:r>
              <a:rPr lang="el-GR" dirty="0">
                <a:latin typeface="Arial" panose="020B0604020202020204" pitchFamily="34" charset="0"/>
                <a:cs typeface="Arial" panose="020B0604020202020204" pitchFamily="34" charset="0"/>
              </a:rPr>
              <a:t>Παράγουμε παλμό στο διακόπτη TX (τυπικό πλάτος παλμού 0,5-1us)– Τα </a:t>
            </a:r>
            <a:r>
              <a:rPr lang="el-GR" dirty="0" err="1">
                <a:latin typeface="Arial" panose="020B0604020202020204" pitchFamily="34" charset="0"/>
                <a:cs typeface="Arial" panose="020B0604020202020204" pitchFamily="34" charset="0"/>
              </a:rPr>
              <a:t>φωτοηλεκτρόνια</a:t>
            </a:r>
            <a:r>
              <a:rPr lang="el-GR" dirty="0">
                <a:latin typeface="Arial" panose="020B0604020202020204" pitchFamily="34" charset="0"/>
                <a:cs typeface="Arial" panose="020B0604020202020204" pitchFamily="34" charset="0"/>
              </a:rPr>
              <a:t> του PD μεταφέρονται στο FD το οποίο έχει υψηλότερο δυναμικό– Μόλις ολοκληρωθεί η μεταφορά του φορτίου, η τάση του PD επιστρέφει στο </a:t>
            </a:r>
            <a:r>
              <a:rPr lang="el-GR" dirty="0" err="1">
                <a:latin typeface="Arial" panose="020B0604020202020204" pitchFamily="34" charset="0"/>
                <a:cs typeface="Arial" panose="020B0604020202020204" pitchFamily="34" charset="0"/>
              </a:rPr>
              <a:t>Vpin</a:t>
            </a:r>
            <a:r>
              <a:rPr lang="el-GR" dirty="0">
                <a:latin typeface="Arial" panose="020B0604020202020204" pitchFamily="34" charset="0"/>
                <a:cs typeface="Arial" panose="020B0604020202020204" pitchFamily="34" charset="0"/>
              </a:rPr>
              <a:t>.</a:t>
            </a:r>
          </a:p>
          <a:p>
            <a:r>
              <a:rPr lang="el-GR" dirty="0">
                <a:latin typeface="Arial" panose="020B0604020202020204" pitchFamily="34" charset="0"/>
                <a:cs typeface="Arial" panose="020B0604020202020204" pitchFamily="34" charset="0"/>
              </a:rPr>
              <a:t>• </a:t>
            </a:r>
            <a:r>
              <a:rPr lang="el-GR" b="1" dirty="0">
                <a:latin typeface="Arial" panose="020B0604020202020204" pitchFamily="34" charset="0"/>
                <a:cs typeface="Arial" panose="020B0604020202020204" pitchFamily="34" charset="0"/>
              </a:rPr>
              <a:t>Βήμα-7:</a:t>
            </a:r>
            <a:r>
              <a:rPr lang="el-GR" dirty="0">
                <a:latin typeface="Arial" panose="020B0604020202020204" pitchFamily="34" charset="0"/>
                <a:cs typeface="Arial" panose="020B0604020202020204" pitchFamily="34" charset="0"/>
              </a:rPr>
              <a:t> Δειγματοληψία της τάσης στη στήλη (V2 = Vout).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870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51"/>
                                        </p:tgtEl>
                                        <p:attrNameLst>
                                          <p:attrName>ppt_x</p:attrName>
                                        </p:attrNameLst>
                                      </p:cBhvr>
                                      <p:tavLst>
                                        <p:tav tm="0">
                                          <p:val>
                                            <p:strVal val="ppt_x"/>
                                          </p:val>
                                        </p:tav>
                                        <p:tav tm="100000">
                                          <p:val>
                                            <p:strVal val="ppt_x"/>
                                          </p:val>
                                        </p:tav>
                                      </p:tavLst>
                                    </p:anim>
                                    <p:anim calcmode="lin" valueType="num">
                                      <p:cBhvr additive="base">
                                        <p:cTn id="21" dur="500"/>
                                        <p:tgtEl>
                                          <p:spTgt spid="51"/>
                                        </p:tgtEl>
                                        <p:attrNameLst>
                                          <p:attrName>ppt_y</p:attrName>
                                        </p:attrNameLst>
                                      </p:cBhvr>
                                      <p:tavLst>
                                        <p:tav tm="0">
                                          <p:val>
                                            <p:strVal val="ppt_y"/>
                                          </p:val>
                                        </p:tav>
                                        <p:tav tm="100000">
                                          <p:val>
                                            <p:strVal val="1+ppt_h/2"/>
                                          </p:val>
                                        </p:tav>
                                      </p:tavLst>
                                    </p:anim>
                                    <p:set>
                                      <p:cBhvr>
                                        <p:cTn id="22" dur="1" fill="hold">
                                          <p:stCondLst>
                                            <p:cond delay="499"/>
                                          </p:stCondLst>
                                        </p:cTn>
                                        <p:tgtEl>
                                          <p:spTgt spid="51"/>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53"/>
                                        </p:tgtEl>
                                        <p:attrNameLst>
                                          <p:attrName>ppt_x</p:attrName>
                                        </p:attrNameLst>
                                      </p:cBhvr>
                                      <p:tavLst>
                                        <p:tav tm="0">
                                          <p:val>
                                            <p:strVal val="ppt_x"/>
                                          </p:val>
                                        </p:tav>
                                        <p:tav tm="100000">
                                          <p:val>
                                            <p:strVal val="ppt_x"/>
                                          </p:val>
                                        </p:tav>
                                      </p:tavLst>
                                    </p:anim>
                                    <p:anim calcmode="lin" valueType="num">
                                      <p:cBhvr additive="base">
                                        <p:cTn id="25" dur="500"/>
                                        <p:tgtEl>
                                          <p:spTgt spid="53"/>
                                        </p:tgtEl>
                                        <p:attrNameLst>
                                          <p:attrName>ppt_y</p:attrName>
                                        </p:attrNameLst>
                                      </p:cBhvr>
                                      <p:tavLst>
                                        <p:tav tm="0">
                                          <p:val>
                                            <p:strVal val="ppt_y"/>
                                          </p:val>
                                        </p:tav>
                                        <p:tav tm="100000">
                                          <p:val>
                                            <p:strVal val="1+ppt_h/2"/>
                                          </p:val>
                                        </p:tav>
                                      </p:tavLst>
                                    </p:anim>
                                    <p:set>
                                      <p:cBhvr>
                                        <p:cTn id="26" dur="1" fill="hold">
                                          <p:stCondLst>
                                            <p:cond delay="499"/>
                                          </p:stCondLst>
                                        </p:cTn>
                                        <p:tgtEl>
                                          <p:spTgt spid="53"/>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52"/>
                                        </p:tgtEl>
                                        <p:attrNameLst>
                                          <p:attrName>ppt_x</p:attrName>
                                        </p:attrNameLst>
                                      </p:cBhvr>
                                      <p:tavLst>
                                        <p:tav tm="0">
                                          <p:val>
                                            <p:strVal val="ppt_x"/>
                                          </p:val>
                                        </p:tav>
                                        <p:tav tm="100000">
                                          <p:val>
                                            <p:strVal val="ppt_x"/>
                                          </p:val>
                                        </p:tav>
                                      </p:tavLst>
                                    </p:anim>
                                    <p:anim calcmode="lin" valueType="num">
                                      <p:cBhvr additive="base">
                                        <p:cTn id="29" dur="500"/>
                                        <p:tgtEl>
                                          <p:spTgt spid="52"/>
                                        </p:tgtEl>
                                        <p:attrNameLst>
                                          <p:attrName>ppt_y</p:attrName>
                                        </p:attrNameLst>
                                      </p:cBhvr>
                                      <p:tavLst>
                                        <p:tav tm="0">
                                          <p:val>
                                            <p:strVal val="ppt_y"/>
                                          </p:val>
                                        </p:tav>
                                        <p:tav tm="100000">
                                          <p:val>
                                            <p:strVal val="1+ppt_h/2"/>
                                          </p:val>
                                        </p:tav>
                                      </p:tavLst>
                                    </p:anim>
                                    <p:set>
                                      <p:cBhvr>
                                        <p:cTn id="30" dur="1" fill="hold">
                                          <p:stCondLst>
                                            <p:cond delay="499"/>
                                          </p:stCondLst>
                                        </p:cTn>
                                        <p:tgtEl>
                                          <p:spTgt spid="52"/>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28"/>
                                        </p:tgtEl>
                                        <p:attrNameLst>
                                          <p:attrName>ppt_x</p:attrName>
                                        </p:attrNameLst>
                                      </p:cBhvr>
                                      <p:tavLst>
                                        <p:tav tm="0">
                                          <p:val>
                                            <p:strVal val="ppt_x"/>
                                          </p:val>
                                        </p:tav>
                                        <p:tav tm="100000">
                                          <p:val>
                                            <p:strVal val="ppt_x"/>
                                          </p:val>
                                        </p:tav>
                                      </p:tavLst>
                                    </p:anim>
                                    <p:anim calcmode="lin" valueType="num">
                                      <p:cBhvr additive="base">
                                        <p:cTn id="33" dur="500"/>
                                        <p:tgtEl>
                                          <p:spTgt spid="28"/>
                                        </p:tgtEl>
                                        <p:attrNameLst>
                                          <p:attrName>ppt_y</p:attrName>
                                        </p:attrNameLst>
                                      </p:cBhvr>
                                      <p:tavLst>
                                        <p:tav tm="0">
                                          <p:val>
                                            <p:strVal val="ppt_y"/>
                                          </p:val>
                                        </p:tav>
                                        <p:tav tm="100000">
                                          <p:val>
                                            <p:strVal val="1+ppt_h/2"/>
                                          </p:val>
                                        </p:tav>
                                      </p:tavLst>
                                    </p:anim>
                                    <p:set>
                                      <p:cBhvr>
                                        <p:cTn id="34" dur="1" fill="hold">
                                          <p:stCondLst>
                                            <p:cond delay="499"/>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 presetClass="exit" presetSubtype="32" fill="hold" grpId="1" nodeType="clickEffect">
                                  <p:stCondLst>
                                    <p:cond delay="0"/>
                                  </p:stCondLst>
                                  <p:childTnLst>
                                    <p:animEffect transition="out" filter="box(out)">
                                      <p:cBhvr>
                                        <p:cTn id="54" dur="2000"/>
                                        <p:tgtEl>
                                          <p:spTgt spid="7"/>
                                        </p:tgtEl>
                                      </p:cBhvr>
                                    </p:animEffect>
                                    <p:set>
                                      <p:cBhvr>
                                        <p:cTn id="55" dur="1" fill="hold">
                                          <p:stCondLst>
                                            <p:cond delay="1999"/>
                                          </p:stCondLst>
                                        </p:cTn>
                                        <p:tgtEl>
                                          <p:spTgt spid="7"/>
                                        </p:tgtEl>
                                        <p:attrNameLst>
                                          <p:attrName>style.visibility</p:attrName>
                                        </p:attrNameLst>
                                      </p:cBhvr>
                                      <p:to>
                                        <p:strVal val="hidden"/>
                                      </p:to>
                                    </p:set>
                                  </p:childTnLst>
                                </p:cTn>
                              </p:par>
                              <p:par>
                                <p:cTn id="56" presetID="4" presetClass="exit" presetSubtype="32" fill="hold" nodeType="withEffect">
                                  <p:stCondLst>
                                    <p:cond delay="0"/>
                                  </p:stCondLst>
                                  <p:childTnLst>
                                    <p:animEffect transition="out" filter="box(out)">
                                      <p:cBhvr>
                                        <p:cTn id="57" dur="2000"/>
                                        <p:tgtEl>
                                          <p:spTgt spid="6"/>
                                        </p:tgtEl>
                                      </p:cBhvr>
                                    </p:animEffect>
                                    <p:set>
                                      <p:cBhvr>
                                        <p:cTn id="58" dur="1" fill="hold">
                                          <p:stCondLst>
                                            <p:cond delay="1999"/>
                                          </p:stCondLst>
                                        </p:cTn>
                                        <p:tgtEl>
                                          <p:spTgt spid="6"/>
                                        </p:tgtEl>
                                        <p:attrNameLst>
                                          <p:attrName>style.visibility</p:attrName>
                                        </p:attrNameLst>
                                      </p:cBhvr>
                                      <p:to>
                                        <p:strVal val="hidden"/>
                                      </p:to>
                                    </p:set>
                                  </p:childTnLst>
                                </p:cTn>
                              </p:par>
                              <p:par>
                                <p:cTn id="59" presetID="4" presetClass="exit" presetSubtype="32" fill="hold" grpId="0" nodeType="withEffect">
                                  <p:stCondLst>
                                    <p:cond delay="0"/>
                                  </p:stCondLst>
                                  <p:childTnLst>
                                    <p:animEffect transition="out" filter="box(out)">
                                      <p:cBhvr>
                                        <p:cTn id="60" dur="2000"/>
                                        <p:tgtEl>
                                          <p:spTgt spid="4"/>
                                        </p:tgtEl>
                                      </p:cBhvr>
                                    </p:animEffect>
                                    <p:set>
                                      <p:cBhvr>
                                        <p:cTn id="61" dur="1" fill="hold">
                                          <p:stCondLst>
                                            <p:cond delay="1999"/>
                                          </p:stCondLst>
                                        </p:cTn>
                                        <p:tgtEl>
                                          <p:spTgt spid="4"/>
                                        </p:tgtEl>
                                        <p:attrNameLst>
                                          <p:attrName>style.visibility</p:attrName>
                                        </p:attrNameLst>
                                      </p:cBhvr>
                                      <p:to>
                                        <p:strVal val="hidden"/>
                                      </p:to>
                                    </p:set>
                                  </p:childTnLst>
                                </p:cTn>
                              </p:par>
                              <p:par>
                                <p:cTn id="62" presetID="16" presetClass="entr" presetSubtype="21"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cTn>
                              </p:par>
                              <p:par>
                                <p:cTn id="65" presetID="10"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100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1" nodeType="clickEffect">
                                  <p:stCondLst>
                                    <p:cond delay="0"/>
                                  </p:stCondLst>
                                  <p:childTnLst>
                                    <p:animEffect transition="out" filter="blinds(horizontal)">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 grpId="0"/>
      <p:bldP spid="5" grpId="0"/>
      <p:bldP spid="5" grpId="1"/>
      <p:bldP spid="7" grpId="0"/>
      <p:bldP spid="7" grpId="1"/>
      <p:bldP spid="17" grpId="0"/>
      <p:bldP spid="37" grpId="0"/>
      <p:bldP spid="37" grpId="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C72C9D3-E3CC-D332-1E0C-8143E76FDFDC}"/>
              </a:ext>
            </a:extLst>
          </p:cNvPr>
          <p:cNvSpPr/>
          <p:nvPr/>
        </p:nvSpPr>
        <p:spPr>
          <a:xfrm>
            <a:off x="-2285940" y="3344348"/>
            <a:ext cx="5741150" cy="3519193"/>
          </a:xfrm>
          <a:custGeom>
            <a:avLst/>
            <a:gdLst>
              <a:gd name="connsiteX0" fmla="*/ 4432154 w 5741150"/>
              <a:gd name="connsiteY0" fmla="*/ 0 h 3519193"/>
              <a:gd name="connsiteX1" fmla="*/ 5164228 w 5741150"/>
              <a:gd name="connsiteY1" fmla="*/ 732074 h 3519193"/>
              <a:gd name="connsiteX2" fmla="*/ 5106698 w 5741150"/>
              <a:gd name="connsiteY2" fmla="*/ 1017030 h 3519193"/>
              <a:gd name="connsiteX3" fmla="*/ 5048491 w 5741150"/>
              <a:gd name="connsiteY3" fmla="*/ 1124269 h 3519193"/>
              <a:gd name="connsiteX4" fmla="*/ 5071199 w 5741150"/>
              <a:gd name="connsiteY4" fmla="*/ 1151792 h 3519193"/>
              <a:gd name="connsiteX5" fmla="*/ 5154704 w 5741150"/>
              <a:gd name="connsiteY5" fmla="*/ 1425168 h 3519193"/>
              <a:gd name="connsiteX6" fmla="*/ 5071199 w 5741150"/>
              <a:gd name="connsiteY6" fmla="*/ 1698545 h 3519193"/>
              <a:gd name="connsiteX7" fmla="*/ 5033177 w 5741150"/>
              <a:gd name="connsiteY7" fmla="*/ 1744628 h 3519193"/>
              <a:gd name="connsiteX8" fmla="*/ 5077708 w 5741150"/>
              <a:gd name="connsiteY8" fmla="*/ 1758451 h 3519193"/>
              <a:gd name="connsiteX9" fmla="*/ 5524826 w 5741150"/>
              <a:gd name="connsiteY9" fmla="*/ 2432995 h 3519193"/>
              <a:gd name="connsiteX10" fmla="*/ 5399799 w 5741150"/>
              <a:gd name="connsiteY10" fmla="*/ 2842305 h 3519193"/>
              <a:gd name="connsiteX11" fmla="*/ 5333842 w 5741150"/>
              <a:gd name="connsiteY11" fmla="*/ 2922245 h 3519193"/>
              <a:gd name="connsiteX12" fmla="*/ 5346730 w 5741150"/>
              <a:gd name="connsiteY12" fmla="*/ 2929240 h 3519193"/>
              <a:gd name="connsiteX13" fmla="*/ 5732791 w 5741150"/>
              <a:gd name="connsiteY13" fmla="*/ 3475506 h 3519193"/>
              <a:gd name="connsiteX14" fmla="*/ 5741150 w 5741150"/>
              <a:gd name="connsiteY14" fmla="*/ 3519193 h 3519193"/>
              <a:gd name="connsiteX15" fmla="*/ 0 w 5741150"/>
              <a:gd name="connsiteY15" fmla="*/ 3519193 h 3519193"/>
              <a:gd name="connsiteX16" fmla="*/ 24621 w 5741150"/>
              <a:gd name="connsiteY16" fmla="*/ 3473832 h 3519193"/>
              <a:gd name="connsiteX17" fmla="*/ 430066 w 5741150"/>
              <a:gd name="connsiteY17" fmla="*/ 3258259 h 3519193"/>
              <a:gd name="connsiteX18" fmla="*/ 528606 w 5741150"/>
              <a:gd name="connsiteY18" fmla="*/ 3268193 h 3519193"/>
              <a:gd name="connsiteX19" fmla="*/ 591404 w 5741150"/>
              <a:gd name="connsiteY19" fmla="*/ 3287686 h 3519193"/>
              <a:gd name="connsiteX20" fmla="*/ 594926 w 5741150"/>
              <a:gd name="connsiteY20" fmla="*/ 3272404 h 3519193"/>
              <a:gd name="connsiteX21" fmla="*/ 871572 w 5741150"/>
              <a:gd name="connsiteY21" fmla="*/ 2967277 h 3519193"/>
              <a:gd name="connsiteX22" fmla="*/ 952373 w 5741150"/>
              <a:gd name="connsiteY22" fmla="*/ 2942196 h 3519193"/>
              <a:gd name="connsiteX23" fmla="*/ 928949 w 5741150"/>
              <a:gd name="connsiteY23" fmla="*/ 2866736 h 3519193"/>
              <a:gd name="connsiteX24" fmla="*/ 919015 w 5741150"/>
              <a:gd name="connsiteY24" fmla="*/ 2768195 h 3519193"/>
              <a:gd name="connsiteX25" fmla="*/ 1062225 w 5741150"/>
              <a:gd name="connsiteY25" fmla="*/ 2422455 h 3519193"/>
              <a:gd name="connsiteX26" fmla="*/ 1094935 w 5741150"/>
              <a:gd name="connsiteY26" fmla="*/ 2395467 h 3519193"/>
              <a:gd name="connsiteX27" fmla="*/ 1082384 w 5741150"/>
              <a:gd name="connsiteY27" fmla="*/ 2329866 h 3519193"/>
              <a:gd name="connsiteX28" fmla="*/ 1076502 w 5741150"/>
              <a:gd name="connsiteY28" fmla="*/ 2236626 h 3519193"/>
              <a:gd name="connsiteX29" fmla="*/ 1399267 w 5741150"/>
              <a:gd name="connsiteY29" fmla="*/ 1629579 h 3519193"/>
              <a:gd name="connsiteX30" fmla="*/ 1480512 w 5741150"/>
              <a:gd name="connsiteY30" fmla="*/ 1585481 h 3519193"/>
              <a:gd name="connsiteX31" fmla="*/ 1473218 w 5741150"/>
              <a:gd name="connsiteY31" fmla="*/ 1513126 h 3519193"/>
              <a:gd name="connsiteX32" fmla="*/ 1962168 w 5741150"/>
              <a:gd name="connsiteY32" fmla="*/ 1024176 h 3519193"/>
              <a:gd name="connsiteX33" fmla="*/ 2152490 w 5741150"/>
              <a:gd name="connsiteY33" fmla="*/ 1062600 h 3519193"/>
              <a:gd name="connsiteX34" fmla="*/ 2227489 w 5741150"/>
              <a:gd name="connsiteY34" fmla="*/ 1103309 h 3519193"/>
              <a:gd name="connsiteX35" fmla="*/ 2274956 w 5741150"/>
              <a:gd name="connsiteY35" fmla="*/ 1015858 h 3519193"/>
              <a:gd name="connsiteX36" fmla="*/ 2882003 w 5741150"/>
              <a:gd name="connsiteY36" fmla="*/ 693093 h 3519193"/>
              <a:gd name="connsiteX37" fmla="*/ 3166959 w 5741150"/>
              <a:gd name="connsiteY37" fmla="*/ 750623 h 3519193"/>
              <a:gd name="connsiteX38" fmla="*/ 3240563 w 5741150"/>
              <a:gd name="connsiteY38" fmla="*/ 790574 h 3519193"/>
              <a:gd name="connsiteX39" fmla="*/ 3290771 w 5741150"/>
              <a:gd name="connsiteY39" fmla="*/ 749149 h 3519193"/>
              <a:gd name="connsiteX40" fmla="*/ 3700080 w 5741150"/>
              <a:gd name="connsiteY40" fmla="*/ 624122 h 3519193"/>
              <a:gd name="connsiteX41" fmla="*/ 3710894 w 5741150"/>
              <a:gd name="connsiteY41" fmla="*/ 624804 h 3519193"/>
              <a:gd name="connsiteX42" fmla="*/ 3714953 w 5741150"/>
              <a:gd name="connsiteY42" fmla="*/ 584536 h 3519193"/>
              <a:gd name="connsiteX43" fmla="*/ 4432154 w 5741150"/>
              <a:gd name="connsiteY43" fmla="*/ 0 h 351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41150" h="3519193">
                <a:moveTo>
                  <a:pt x="4432154" y="0"/>
                </a:moveTo>
                <a:cubicBezTo>
                  <a:pt x="4836467" y="0"/>
                  <a:pt x="5164228" y="327761"/>
                  <a:pt x="5164228" y="732074"/>
                </a:cubicBezTo>
                <a:cubicBezTo>
                  <a:pt x="5164228" y="833152"/>
                  <a:pt x="5143743" y="929446"/>
                  <a:pt x="5106698" y="1017030"/>
                </a:cubicBezTo>
                <a:lnTo>
                  <a:pt x="5048491" y="1124269"/>
                </a:lnTo>
                <a:lnTo>
                  <a:pt x="5071199" y="1151792"/>
                </a:lnTo>
                <a:cubicBezTo>
                  <a:pt x="5123920" y="1229828"/>
                  <a:pt x="5154704" y="1323903"/>
                  <a:pt x="5154704" y="1425168"/>
                </a:cubicBezTo>
                <a:cubicBezTo>
                  <a:pt x="5154704" y="1526433"/>
                  <a:pt x="5123920" y="1620508"/>
                  <a:pt x="5071199" y="1698545"/>
                </a:cubicBezTo>
                <a:lnTo>
                  <a:pt x="5033177" y="1744628"/>
                </a:lnTo>
                <a:lnTo>
                  <a:pt x="5077708" y="1758451"/>
                </a:lnTo>
                <a:cubicBezTo>
                  <a:pt x="5340461" y="1869586"/>
                  <a:pt x="5524826" y="2129761"/>
                  <a:pt x="5524826" y="2432995"/>
                </a:cubicBezTo>
                <a:cubicBezTo>
                  <a:pt x="5524826" y="2584613"/>
                  <a:pt x="5478735" y="2725465"/>
                  <a:pt x="5399799" y="2842305"/>
                </a:cubicBezTo>
                <a:lnTo>
                  <a:pt x="5333842" y="2922245"/>
                </a:lnTo>
                <a:lnTo>
                  <a:pt x="5346730" y="2929240"/>
                </a:lnTo>
                <a:cubicBezTo>
                  <a:pt x="5534855" y="3056335"/>
                  <a:pt x="5674651" y="3249533"/>
                  <a:pt x="5732791" y="3475506"/>
                </a:cubicBezTo>
                <a:lnTo>
                  <a:pt x="5741150" y="3519193"/>
                </a:lnTo>
                <a:lnTo>
                  <a:pt x="0" y="3519193"/>
                </a:lnTo>
                <a:lnTo>
                  <a:pt x="24621" y="3473832"/>
                </a:lnTo>
                <a:cubicBezTo>
                  <a:pt x="112489" y="3343771"/>
                  <a:pt x="261291" y="3258259"/>
                  <a:pt x="430066" y="3258259"/>
                </a:cubicBezTo>
                <a:cubicBezTo>
                  <a:pt x="463821" y="3258259"/>
                  <a:pt x="496777" y="3261680"/>
                  <a:pt x="528606" y="3268193"/>
                </a:cubicBezTo>
                <a:lnTo>
                  <a:pt x="591404" y="3287686"/>
                </a:lnTo>
                <a:lnTo>
                  <a:pt x="594926" y="3272404"/>
                </a:lnTo>
                <a:cubicBezTo>
                  <a:pt x="637785" y="3134610"/>
                  <a:pt x="739954" y="3022947"/>
                  <a:pt x="871572" y="2967277"/>
                </a:cubicBezTo>
                <a:lnTo>
                  <a:pt x="952373" y="2942196"/>
                </a:lnTo>
                <a:lnTo>
                  <a:pt x="928949" y="2866736"/>
                </a:lnTo>
                <a:cubicBezTo>
                  <a:pt x="922435" y="2834906"/>
                  <a:pt x="919015" y="2801950"/>
                  <a:pt x="919015" y="2768195"/>
                </a:cubicBezTo>
                <a:cubicBezTo>
                  <a:pt x="919015" y="2633175"/>
                  <a:pt x="973742" y="2510938"/>
                  <a:pt x="1062225" y="2422455"/>
                </a:cubicBezTo>
                <a:lnTo>
                  <a:pt x="1094935" y="2395467"/>
                </a:lnTo>
                <a:lnTo>
                  <a:pt x="1082384" y="2329866"/>
                </a:lnTo>
                <a:cubicBezTo>
                  <a:pt x="1078502" y="2299333"/>
                  <a:pt x="1076502" y="2268213"/>
                  <a:pt x="1076502" y="2236626"/>
                </a:cubicBezTo>
                <a:cubicBezTo>
                  <a:pt x="1076502" y="1983931"/>
                  <a:pt x="1204534" y="1761138"/>
                  <a:pt x="1399267" y="1629579"/>
                </a:cubicBezTo>
                <a:lnTo>
                  <a:pt x="1480512" y="1585481"/>
                </a:lnTo>
                <a:lnTo>
                  <a:pt x="1473218" y="1513126"/>
                </a:lnTo>
                <a:cubicBezTo>
                  <a:pt x="1473218" y="1243086"/>
                  <a:pt x="1692128" y="1024176"/>
                  <a:pt x="1962168" y="1024176"/>
                </a:cubicBezTo>
                <a:cubicBezTo>
                  <a:pt x="2029678" y="1024176"/>
                  <a:pt x="2093992" y="1037858"/>
                  <a:pt x="2152490" y="1062600"/>
                </a:cubicBezTo>
                <a:lnTo>
                  <a:pt x="2227489" y="1103309"/>
                </a:lnTo>
                <a:lnTo>
                  <a:pt x="2274956" y="1015858"/>
                </a:lnTo>
                <a:cubicBezTo>
                  <a:pt x="2406515" y="821125"/>
                  <a:pt x="2629308" y="693093"/>
                  <a:pt x="2882003" y="693093"/>
                </a:cubicBezTo>
                <a:cubicBezTo>
                  <a:pt x="2983082" y="693093"/>
                  <a:pt x="3079375" y="713578"/>
                  <a:pt x="3166959" y="750623"/>
                </a:cubicBezTo>
                <a:lnTo>
                  <a:pt x="3240563" y="790574"/>
                </a:lnTo>
                <a:lnTo>
                  <a:pt x="3290771" y="749149"/>
                </a:lnTo>
                <a:cubicBezTo>
                  <a:pt x="3407611" y="670213"/>
                  <a:pt x="3548463" y="624122"/>
                  <a:pt x="3700080" y="624122"/>
                </a:cubicBezTo>
                <a:lnTo>
                  <a:pt x="3710894" y="624804"/>
                </a:lnTo>
                <a:lnTo>
                  <a:pt x="3714953" y="584536"/>
                </a:lnTo>
                <a:cubicBezTo>
                  <a:pt x="3783217" y="250942"/>
                  <a:pt x="4078380" y="0"/>
                  <a:pt x="4432154" y="0"/>
                </a:cubicBezTo>
                <a:close/>
              </a:path>
            </a:pathLst>
          </a:custGeom>
          <a:gradFill flip="none" rotWithShape="1">
            <a:gsLst>
              <a:gs pos="0">
                <a:schemeClr val="tx2"/>
              </a:gs>
              <a:gs pos="98165">
                <a:srgbClr val="508398"/>
              </a:gs>
              <a:gs pos="9400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C78F44B-525F-14A9-2DD5-95F9508F7A54}"/>
              </a:ext>
            </a:extLst>
          </p:cNvPr>
          <p:cNvSpPr>
            <a:spLocks noGrp="1"/>
          </p:cNvSpPr>
          <p:nvPr>
            <p:ph type="title"/>
          </p:nvPr>
        </p:nvSpPr>
        <p:spPr/>
        <p:txBody>
          <a:bodyPr/>
          <a:lstStyle/>
          <a:p>
            <a:pPr algn="l"/>
            <a:r>
              <a:rPr lang="en-US" dirty="0"/>
              <a:t> </a:t>
            </a:r>
          </a:p>
        </p:txBody>
      </p:sp>
      <p:sp>
        <p:nvSpPr>
          <p:cNvPr id="3" name="Footer Placeholder 2">
            <a:extLst>
              <a:ext uri="{FF2B5EF4-FFF2-40B4-BE49-F238E27FC236}">
                <a16:creationId xmlns:a16="http://schemas.microsoft.com/office/drawing/2014/main" id="{921406F9-1337-133D-B143-F7D5E1FF0EFF}"/>
              </a:ext>
            </a:extLst>
          </p:cNvPr>
          <p:cNvSpPr>
            <a:spLocks noGrp="1"/>
          </p:cNvSpPr>
          <p:nvPr>
            <p:ph type="ftr" sz="quarter" idx="11"/>
          </p:nvPr>
        </p:nvSpPr>
        <p:spPr/>
        <p:txBody>
          <a:bodyPr/>
          <a:lstStyle/>
          <a:p>
            <a:r>
              <a:rPr lang="en-US" dirty="0">
                <a:solidFill>
                  <a:schemeClr val="bg1"/>
                </a:solidFill>
              </a:rPr>
              <a:t> </a:t>
            </a:r>
          </a:p>
        </p:txBody>
      </p:sp>
      <p:grpSp>
        <p:nvGrpSpPr>
          <p:cNvPr id="51" name="Group 50">
            <a:extLst>
              <a:ext uri="{FF2B5EF4-FFF2-40B4-BE49-F238E27FC236}">
                <a16:creationId xmlns:a16="http://schemas.microsoft.com/office/drawing/2014/main" id="{2CD08930-7DE6-2A00-31A8-BC96CFE8434B}"/>
              </a:ext>
            </a:extLst>
          </p:cNvPr>
          <p:cNvGrpSpPr/>
          <p:nvPr/>
        </p:nvGrpSpPr>
        <p:grpSpPr>
          <a:xfrm>
            <a:off x="155882" y="145570"/>
            <a:ext cx="4042362" cy="7078988"/>
            <a:chOff x="3839323" y="371088"/>
            <a:chExt cx="4042362" cy="7078988"/>
          </a:xfrm>
        </p:grpSpPr>
        <p:grpSp>
          <p:nvGrpSpPr>
            <p:cNvPr id="9" name="Group 8">
              <a:extLst>
                <a:ext uri="{FF2B5EF4-FFF2-40B4-BE49-F238E27FC236}">
                  <a16:creationId xmlns:a16="http://schemas.microsoft.com/office/drawing/2014/main" id="{0067DF62-2601-7718-5BD3-B5C0244FE714}"/>
                </a:ext>
              </a:extLst>
            </p:cNvPr>
            <p:cNvGrpSpPr/>
            <p:nvPr/>
          </p:nvGrpSpPr>
          <p:grpSpPr>
            <a:xfrm rot="1800000">
              <a:off x="4188113" y="4505906"/>
              <a:ext cx="576094" cy="417392"/>
              <a:chOff x="4188113" y="4509243"/>
              <a:chExt cx="576094" cy="417392"/>
            </a:xfrm>
          </p:grpSpPr>
          <p:sp>
            <p:nvSpPr>
              <p:cNvPr id="10" name="Isosceles Triangle 9">
                <a:extLst>
                  <a:ext uri="{FF2B5EF4-FFF2-40B4-BE49-F238E27FC236}">
                    <a16:creationId xmlns:a16="http://schemas.microsoft.com/office/drawing/2014/main" id="{A6D2D3C8-256B-FB26-0AFE-35B3685CC8A8}"/>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22D429-30F2-96F7-287A-F80CF0CC80D1}"/>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5CB0BD-8C1E-722A-4A5C-8FE27CCB07BF}"/>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C8DD2A-9E03-1E96-7E76-AECE673FD9C1}"/>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B343470-7C04-29DF-A310-FC6128BB79B2}"/>
                </a:ext>
              </a:extLst>
            </p:cNvPr>
            <p:cNvGrpSpPr/>
            <p:nvPr/>
          </p:nvGrpSpPr>
          <p:grpSpPr>
            <a:xfrm rot="1800000">
              <a:off x="5576564" y="5308035"/>
              <a:ext cx="576094" cy="417392"/>
              <a:chOff x="4188113" y="4509243"/>
              <a:chExt cx="576094" cy="417392"/>
            </a:xfrm>
          </p:grpSpPr>
          <p:sp>
            <p:nvSpPr>
              <p:cNvPr id="21" name="Isosceles Triangle 20">
                <a:extLst>
                  <a:ext uri="{FF2B5EF4-FFF2-40B4-BE49-F238E27FC236}">
                    <a16:creationId xmlns:a16="http://schemas.microsoft.com/office/drawing/2014/main" id="{48723F30-C5EA-6098-9DCE-DE3CC3D07EE2}"/>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08E0DC7-E975-B363-6D21-96816DF8BA08}"/>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8A6DD89-9B42-87B4-7A6F-4BA6C9FEDE5A}"/>
                  </a:ext>
                </a:extLst>
              </p:cNvPr>
              <p:cNvSpPr/>
              <p:nvPr/>
            </p:nvSpPr>
            <p:spPr>
              <a:xfrm>
                <a:off x="4265848" y="4509243"/>
                <a:ext cx="420624" cy="646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1BF8E56-75D1-A424-9CE0-F07EB3EF3A1E}"/>
                  </a:ext>
                </a:extLst>
              </p:cNvPr>
              <p:cNvSpPr/>
              <p:nvPr/>
            </p:nvSpPr>
            <p:spPr>
              <a:xfrm>
                <a:off x="4267175" y="4560436"/>
                <a:ext cx="417970" cy="211698"/>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D5208B27-22D0-7B45-F55D-98A8D37E4A5A}"/>
                </a:ext>
              </a:extLst>
            </p:cNvPr>
            <p:cNvSpPr/>
            <p:nvPr/>
          </p:nvSpPr>
          <p:spPr>
            <a:xfrm rot="1800000">
              <a:off x="5476762" y="618247"/>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3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3"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AEA2B913-B102-1E8B-4FE3-E78D4134BD86}"/>
                </a:ext>
              </a:extLst>
            </p:cNvPr>
            <p:cNvSpPr/>
            <p:nvPr/>
          </p:nvSpPr>
          <p:spPr>
            <a:xfrm rot="1800000">
              <a:off x="6806651" y="1386059"/>
              <a:ext cx="447866" cy="4050352"/>
            </a:xfrm>
            <a:custGeom>
              <a:avLst/>
              <a:gdLst>
                <a:gd name="connsiteX0" fmla="*/ 311852 w 622748"/>
                <a:gd name="connsiteY0" fmla="*/ 0 h 5631928"/>
                <a:gd name="connsiteX1" fmla="*/ 616432 w 622748"/>
                <a:gd name="connsiteY1" fmla="*/ 714326 h 5631928"/>
                <a:gd name="connsiteX2" fmla="*/ 620928 w 622748"/>
                <a:gd name="connsiteY2" fmla="*/ 842683 h 5631928"/>
                <a:gd name="connsiteX3" fmla="*/ 621607 w 622748"/>
                <a:gd name="connsiteY3" fmla="*/ 842683 h 5631928"/>
                <a:gd name="connsiteX4" fmla="*/ 621607 w 622748"/>
                <a:gd name="connsiteY4" fmla="*/ 862055 h 5631928"/>
                <a:gd name="connsiteX5" fmla="*/ 622748 w 622748"/>
                <a:gd name="connsiteY5" fmla="*/ 894624 h 5631928"/>
                <a:gd name="connsiteX6" fmla="*/ 621607 w 622748"/>
                <a:gd name="connsiteY6" fmla="*/ 927194 h 5631928"/>
                <a:gd name="connsiteX7" fmla="*/ 621607 w 622748"/>
                <a:gd name="connsiteY7" fmla="*/ 5631928 h 5631928"/>
                <a:gd name="connsiteX8" fmla="*/ 0 w 622748"/>
                <a:gd name="connsiteY8" fmla="*/ 5631928 h 5631928"/>
                <a:gd name="connsiteX9" fmla="*/ 0 w 622748"/>
                <a:gd name="connsiteY9" fmla="*/ 842683 h 5631928"/>
                <a:gd name="connsiteX10" fmla="*/ 2776 w 622748"/>
                <a:gd name="connsiteY10" fmla="*/ 842683 h 5631928"/>
                <a:gd name="connsiteX11" fmla="*/ 7272 w 622748"/>
                <a:gd name="connsiteY11" fmla="*/ 714326 h 5631928"/>
                <a:gd name="connsiteX12" fmla="*/ 311852 w 622748"/>
                <a:gd name="connsiteY12"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748" h="5631928">
                  <a:moveTo>
                    <a:pt x="311852" y="0"/>
                  </a:moveTo>
                  <a:cubicBezTo>
                    <a:pt x="462092" y="0"/>
                    <a:pt x="587442" y="306661"/>
                    <a:pt x="616432" y="714326"/>
                  </a:cubicBezTo>
                  <a:lnTo>
                    <a:pt x="620928" y="842683"/>
                  </a:lnTo>
                  <a:lnTo>
                    <a:pt x="621607" y="842683"/>
                  </a:lnTo>
                  <a:lnTo>
                    <a:pt x="621607" y="862055"/>
                  </a:lnTo>
                  <a:lnTo>
                    <a:pt x="622748" y="894624"/>
                  </a:lnTo>
                  <a:lnTo>
                    <a:pt x="621607" y="927194"/>
                  </a:lnTo>
                  <a:lnTo>
                    <a:pt x="621607" y="5631928"/>
                  </a:lnTo>
                  <a:lnTo>
                    <a:pt x="0" y="5631928"/>
                  </a:lnTo>
                  <a:lnTo>
                    <a:pt x="0" y="842683"/>
                  </a:lnTo>
                  <a:lnTo>
                    <a:pt x="2776" y="842683"/>
                  </a:lnTo>
                  <a:lnTo>
                    <a:pt x="7272" y="714326"/>
                  </a:lnTo>
                  <a:cubicBezTo>
                    <a:pt x="36262" y="306661"/>
                    <a:pt x="161612" y="0"/>
                    <a:pt x="311852" y="0"/>
                  </a:cubicBezTo>
                  <a:close/>
                </a:path>
              </a:pathLst>
            </a:custGeom>
            <a:solidFill>
              <a:schemeClr val="bg1"/>
            </a:solidFill>
            <a:ln>
              <a:noFill/>
            </a:ln>
            <a:effectLst>
              <a:outerShdw blurRad="4572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0643BF05-6689-5FD2-5C73-92577032777D}"/>
                </a:ext>
              </a:extLst>
            </p:cNvPr>
            <p:cNvSpPr/>
            <p:nvPr/>
          </p:nvSpPr>
          <p:spPr>
            <a:xfrm rot="1800000">
              <a:off x="3839323" y="476825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3CA03D4-6173-B1E1-5E15-0DC249A083E0}"/>
                </a:ext>
              </a:extLst>
            </p:cNvPr>
            <p:cNvSpPr/>
            <p:nvPr/>
          </p:nvSpPr>
          <p:spPr>
            <a:xfrm rot="1800000">
              <a:off x="5233011" y="5574623"/>
              <a:ext cx="126274" cy="1875453"/>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6EDB9E-A064-CC54-FDD4-CF19E79B8CB8}"/>
                </a:ext>
              </a:extLst>
            </p:cNvPr>
            <p:cNvSpPr/>
            <p:nvPr/>
          </p:nvSpPr>
          <p:spPr>
            <a:xfrm rot="1800000">
              <a:off x="4513241" y="4890075"/>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456B866-9B32-41ED-37F8-B37C55267914}"/>
                </a:ext>
              </a:extLst>
            </p:cNvPr>
            <p:cNvSpPr/>
            <p:nvPr/>
          </p:nvSpPr>
          <p:spPr>
            <a:xfrm rot="1800000">
              <a:off x="4901261" y="5109494"/>
              <a:ext cx="90775" cy="1652254"/>
            </a:xfrm>
            <a:prstGeom prst="rect">
              <a:avLst/>
            </a:prstGeom>
            <a:gradFill flip="none" rotWithShape="1">
              <a:gsLst>
                <a:gs pos="0">
                  <a:schemeClr val="bg1">
                    <a:alpha val="75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5087440-5197-126F-E523-0FA9F11FC2E9}"/>
                </a:ext>
              </a:extLst>
            </p:cNvPr>
            <p:cNvGrpSpPr/>
            <p:nvPr/>
          </p:nvGrpSpPr>
          <p:grpSpPr>
            <a:xfrm rot="1800000">
              <a:off x="4869391" y="4836973"/>
              <a:ext cx="285930" cy="171788"/>
              <a:chOff x="4188113" y="4743738"/>
              <a:chExt cx="576094" cy="182897"/>
            </a:xfrm>
          </p:grpSpPr>
          <p:sp>
            <p:nvSpPr>
              <p:cNvPr id="30" name="Isosceles Triangle 29">
                <a:extLst>
                  <a:ext uri="{FF2B5EF4-FFF2-40B4-BE49-F238E27FC236}">
                    <a16:creationId xmlns:a16="http://schemas.microsoft.com/office/drawing/2014/main" id="{3C3E77BF-ACCB-A442-7852-9E593840182F}"/>
                  </a:ext>
                </a:extLst>
              </p:cNvPr>
              <p:cNvSpPr/>
              <p:nvPr/>
            </p:nvSpPr>
            <p:spPr>
              <a:xfrm>
                <a:off x="4188113" y="4817016"/>
                <a:ext cx="576094" cy="109619"/>
              </a:xfrm>
              <a:prstGeom prst="triangle">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5D5F80-21A7-076C-CDAA-5A134B6F63CD}"/>
                  </a:ext>
                </a:extLst>
              </p:cNvPr>
              <p:cNvSpPr/>
              <p:nvPr/>
            </p:nvSpPr>
            <p:spPr>
              <a:xfrm>
                <a:off x="4349714" y="4743738"/>
                <a:ext cx="252892" cy="128087"/>
              </a:xfrm>
              <a:prstGeom prst="rect">
                <a:avLst/>
              </a:prstGeom>
              <a:gradFill>
                <a:gsLst>
                  <a:gs pos="100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0F4094B-B9E4-D5D2-7B36-870891649478}"/>
                </a:ext>
              </a:extLst>
            </p:cNvPr>
            <p:cNvGrpSpPr/>
            <p:nvPr/>
          </p:nvGrpSpPr>
          <p:grpSpPr>
            <a:xfrm rot="1800000">
              <a:off x="5257042" y="5056522"/>
              <a:ext cx="285930" cy="171788"/>
              <a:chOff x="4188113" y="4743738"/>
              <a:chExt cx="576094" cy="182897"/>
            </a:xfrm>
          </p:grpSpPr>
          <p:sp>
            <p:nvSpPr>
              <p:cNvPr id="33" name="Isosceles Triangle 32">
                <a:extLst>
                  <a:ext uri="{FF2B5EF4-FFF2-40B4-BE49-F238E27FC236}">
                    <a16:creationId xmlns:a16="http://schemas.microsoft.com/office/drawing/2014/main" id="{2E4002DC-C36C-0127-8756-D819936F2C8A}"/>
                  </a:ext>
                </a:extLst>
              </p:cNvPr>
              <p:cNvSpPr/>
              <p:nvPr/>
            </p:nvSpPr>
            <p:spPr>
              <a:xfrm>
                <a:off x="4188113" y="4817016"/>
                <a:ext cx="576094" cy="109619"/>
              </a:xfrm>
              <a:prstGeom prst="triangle">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45D6353-11D0-5996-795C-915340D47E79}"/>
                  </a:ext>
                </a:extLst>
              </p:cNvPr>
              <p:cNvSpPr/>
              <p:nvPr/>
            </p:nvSpPr>
            <p:spPr>
              <a:xfrm>
                <a:off x="4349714" y="4743738"/>
                <a:ext cx="252892" cy="128087"/>
              </a:xfrm>
              <a:prstGeom prst="rect">
                <a:avLst/>
              </a:prstGeom>
              <a:gradFill>
                <a:gsLst>
                  <a:gs pos="0">
                    <a:schemeClr val="tx1">
                      <a:lumMod val="75000"/>
                      <a:lumOff val="25000"/>
                    </a:schemeClr>
                  </a:gs>
                  <a:gs pos="100000">
                    <a:schemeClr val="tx1">
                      <a:lumMod val="50000"/>
                      <a:lumOff val="5000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E9E8D592-D0F6-6BF6-6A0E-F4911C77587F}"/>
                </a:ext>
              </a:extLst>
            </p:cNvPr>
            <p:cNvCxnSpPr>
              <a:cxnSpLocks/>
            </p:cNvCxnSpPr>
            <p:nvPr/>
          </p:nvCxnSpPr>
          <p:spPr>
            <a:xfrm>
              <a:off x="6024401" y="1630797"/>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6C98DA1-309F-15C0-C12F-3E91D3A9929D}"/>
                </a:ext>
              </a:extLst>
            </p:cNvPr>
            <p:cNvCxnSpPr>
              <a:cxnSpLocks/>
            </p:cNvCxnSpPr>
            <p:nvPr/>
          </p:nvCxnSpPr>
          <p:spPr>
            <a:xfrm>
              <a:off x="7387011" y="2442402"/>
              <a:ext cx="340185" cy="201021"/>
            </a:xfrm>
            <a:prstGeom prst="line">
              <a:avLst/>
            </a:prstGeom>
            <a:ln w="381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9A537C9-09F5-719A-52A6-4ADB86CA331A}"/>
                </a:ext>
              </a:extLst>
            </p:cNvPr>
            <p:cNvCxnSpPr>
              <a:cxnSpLocks/>
            </p:cNvCxnSpPr>
            <p:nvPr/>
          </p:nvCxnSpPr>
          <p:spPr>
            <a:xfrm>
              <a:off x="6574634" y="3834593"/>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F22C15F-B067-4FDD-63E4-4199E1F5902E}"/>
                </a:ext>
              </a:extLst>
            </p:cNvPr>
            <p:cNvCxnSpPr>
              <a:cxnSpLocks/>
            </p:cNvCxnSpPr>
            <p:nvPr/>
          </p:nvCxnSpPr>
          <p:spPr>
            <a:xfrm>
              <a:off x="6526126" y="3916466"/>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40F347-8942-C1A3-AF6D-EE82343B2E04}"/>
                </a:ext>
              </a:extLst>
            </p:cNvPr>
            <p:cNvCxnSpPr>
              <a:cxnSpLocks/>
            </p:cNvCxnSpPr>
            <p:nvPr/>
          </p:nvCxnSpPr>
          <p:spPr>
            <a:xfrm>
              <a:off x="5205628" y="3050177"/>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B662F3-0AFF-7708-0528-BD4E8DC50FA1}"/>
                </a:ext>
              </a:extLst>
            </p:cNvPr>
            <p:cNvCxnSpPr>
              <a:cxnSpLocks/>
            </p:cNvCxnSpPr>
            <p:nvPr/>
          </p:nvCxnSpPr>
          <p:spPr>
            <a:xfrm>
              <a:off x="5157120" y="3132050"/>
              <a:ext cx="340185" cy="201021"/>
            </a:xfrm>
            <a:prstGeom prst="line">
              <a:avLst/>
            </a:prstGeom>
            <a:ln w="76200">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3F96BD0D-F438-6ACD-72A7-7E597929FA4D}"/>
                </a:ext>
              </a:extLst>
            </p:cNvPr>
            <p:cNvSpPr/>
            <p:nvPr/>
          </p:nvSpPr>
          <p:spPr>
            <a:xfrm rot="1800000">
              <a:off x="5087598" y="371088"/>
              <a:ext cx="2794087" cy="4888000"/>
            </a:xfrm>
            <a:custGeom>
              <a:avLst/>
              <a:gdLst>
                <a:gd name="connsiteX0" fmla="*/ 1942559 w 3885118"/>
                <a:gd name="connsiteY0" fmla="*/ 0 h 6796660"/>
                <a:gd name="connsiteX1" fmla="*/ 2759329 w 3885118"/>
                <a:gd name="connsiteY1" fmla="*/ 1480400 h 6796660"/>
                <a:gd name="connsiteX2" fmla="*/ 2758418 w 3885118"/>
                <a:gd name="connsiteY2" fmla="*/ 1513100 h 6796660"/>
                <a:gd name="connsiteX3" fmla="*/ 2758418 w 3885118"/>
                <a:gd name="connsiteY3" fmla="*/ 5151928 h 6796660"/>
                <a:gd name="connsiteX4" fmla="*/ 2864075 w 3885118"/>
                <a:gd name="connsiteY4" fmla="*/ 5197300 h 6796660"/>
                <a:gd name="connsiteX5" fmla="*/ 3885113 w 3885118"/>
                <a:gd name="connsiteY5" fmla="*/ 6795667 h 6796660"/>
                <a:gd name="connsiteX6" fmla="*/ 2429288 w 3885118"/>
                <a:gd name="connsiteY6" fmla="*/ 6792353 h 6796660"/>
                <a:gd name="connsiteX7" fmla="*/ 1545089 w 3885118"/>
                <a:gd name="connsiteY7" fmla="*/ 6792353 h 6796660"/>
                <a:gd name="connsiteX8" fmla="*/ 8 w 3885118"/>
                <a:gd name="connsiteY8" fmla="*/ 6796660 h 6796660"/>
                <a:gd name="connsiteX9" fmla="*/ 1020201 w 3885118"/>
                <a:gd name="connsiteY9" fmla="*/ 5197723 h 6796660"/>
                <a:gd name="connsiteX10" fmla="*/ 1126700 w 3885118"/>
                <a:gd name="connsiteY10" fmla="*/ 5151931 h 6796660"/>
                <a:gd name="connsiteX11" fmla="*/ 1126700 w 3885118"/>
                <a:gd name="connsiteY11" fmla="*/ 1513099 h 6796660"/>
                <a:gd name="connsiteX12" fmla="*/ 1125789 w 3885118"/>
                <a:gd name="connsiteY12" fmla="*/ 1480400 h 6796660"/>
                <a:gd name="connsiteX13" fmla="*/ 1942559 w 3885118"/>
                <a:gd name="connsiteY13" fmla="*/ 0 h 6796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5118" h="6796660">
                  <a:moveTo>
                    <a:pt x="1942559" y="0"/>
                  </a:moveTo>
                  <a:cubicBezTo>
                    <a:pt x="2393649" y="0"/>
                    <a:pt x="2759329" y="662798"/>
                    <a:pt x="2759329" y="1480400"/>
                  </a:cubicBezTo>
                  <a:lnTo>
                    <a:pt x="2758418" y="1513100"/>
                  </a:lnTo>
                  <a:lnTo>
                    <a:pt x="2758418" y="5151928"/>
                  </a:lnTo>
                  <a:lnTo>
                    <a:pt x="2864075" y="5197300"/>
                  </a:lnTo>
                  <a:cubicBezTo>
                    <a:pt x="3494482" y="5513942"/>
                    <a:pt x="3886862" y="6128187"/>
                    <a:pt x="3885113" y="6795667"/>
                  </a:cubicBezTo>
                  <a:lnTo>
                    <a:pt x="2429288" y="6792353"/>
                  </a:lnTo>
                  <a:lnTo>
                    <a:pt x="1545089" y="6792353"/>
                  </a:lnTo>
                  <a:lnTo>
                    <a:pt x="8" y="6796660"/>
                  </a:lnTo>
                  <a:cubicBezTo>
                    <a:pt x="-2134" y="6129144"/>
                    <a:pt x="389927" y="5514672"/>
                    <a:pt x="1020201" y="5197723"/>
                  </a:cubicBezTo>
                  <a:lnTo>
                    <a:pt x="1126700" y="5151931"/>
                  </a:lnTo>
                  <a:lnTo>
                    <a:pt x="1126700" y="1513099"/>
                  </a:lnTo>
                  <a:lnTo>
                    <a:pt x="1125789" y="1480400"/>
                  </a:lnTo>
                  <a:cubicBezTo>
                    <a:pt x="1125789" y="662798"/>
                    <a:pt x="1491469" y="0"/>
                    <a:pt x="1942559" y="0"/>
                  </a:cubicBezTo>
                  <a:close/>
                </a:path>
              </a:pathLst>
            </a:custGeom>
            <a:solidFill>
              <a:schemeClr val="bg1"/>
            </a:solidFill>
            <a:ln>
              <a:noFill/>
            </a:ln>
            <a:effectLst>
              <a:outerShdw blurRad="7493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2BE5393-E250-AEFB-9A24-62B317B0660E}"/>
                </a:ext>
              </a:extLst>
            </p:cNvPr>
            <p:cNvSpPr/>
            <p:nvPr/>
          </p:nvSpPr>
          <p:spPr>
            <a:xfrm rot="1800000">
              <a:off x="5924256" y="1177158"/>
              <a:ext cx="673619" cy="4050352"/>
            </a:xfrm>
            <a:custGeom>
              <a:avLst/>
              <a:gdLst>
                <a:gd name="connsiteX0" fmla="*/ 468327 w 936653"/>
                <a:gd name="connsiteY0" fmla="*/ 0 h 5631928"/>
                <a:gd name="connsiteX1" fmla="*/ 925728 w 936653"/>
                <a:gd name="connsiteY1" fmla="*/ 714326 h 5631928"/>
                <a:gd name="connsiteX2" fmla="*/ 932480 w 936653"/>
                <a:gd name="connsiteY2" fmla="*/ 842683 h 5631928"/>
                <a:gd name="connsiteX3" fmla="*/ 936653 w 936653"/>
                <a:gd name="connsiteY3" fmla="*/ 842683 h 5631928"/>
                <a:gd name="connsiteX4" fmla="*/ 936653 w 936653"/>
                <a:gd name="connsiteY4" fmla="*/ 5631928 h 5631928"/>
                <a:gd name="connsiteX5" fmla="*/ 0 w 936653"/>
                <a:gd name="connsiteY5" fmla="*/ 5631928 h 5631928"/>
                <a:gd name="connsiteX6" fmla="*/ 0 w 936653"/>
                <a:gd name="connsiteY6" fmla="*/ 842683 h 5631928"/>
                <a:gd name="connsiteX7" fmla="*/ 4174 w 936653"/>
                <a:gd name="connsiteY7" fmla="*/ 842683 h 5631928"/>
                <a:gd name="connsiteX8" fmla="*/ 10926 w 936653"/>
                <a:gd name="connsiteY8" fmla="*/ 714326 h 5631928"/>
                <a:gd name="connsiteX9" fmla="*/ 468327 w 936653"/>
                <a:gd name="connsiteY9" fmla="*/ 0 h 56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653" h="5631928">
                  <a:moveTo>
                    <a:pt x="468327" y="0"/>
                  </a:moveTo>
                  <a:cubicBezTo>
                    <a:pt x="693949" y="0"/>
                    <a:pt x="882192" y="306661"/>
                    <a:pt x="925728" y="714326"/>
                  </a:cubicBezTo>
                  <a:lnTo>
                    <a:pt x="932480" y="842683"/>
                  </a:lnTo>
                  <a:lnTo>
                    <a:pt x="936653" y="842683"/>
                  </a:lnTo>
                  <a:lnTo>
                    <a:pt x="936653" y="5631928"/>
                  </a:lnTo>
                  <a:lnTo>
                    <a:pt x="0" y="5631928"/>
                  </a:lnTo>
                  <a:lnTo>
                    <a:pt x="0" y="842683"/>
                  </a:lnTo>
                  <a:lnTo>
                    <a:pt x="4174" y="842683"/>
                  </a:lnTo>
                  <a:lnTo>
                    <a:pt x="10926" y="714326"/>
                  </a:lnTo>
                  <a:cubicBezTo>
                    <a:pt x="54462" y="306661"/>
                    <a:pt x="242705" y="0"/>
                    <a:pt x="468327" y="0"/>
                  </a:cubicBezTo>
                  <a:close/>
                </a:path>
              </a:pathLst>
            </a:custGeom>
            <a:solidFill>
              <a:schemeClr val="bg1"/>
            </a:solidFill>
            <a:ln>
              <a:noFill/>
            </a:ln>
            <a:effectLst>
              <a:outerShdw blurRad="457200" dist="304800" dir="78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cxnSp>
        <p:nvCxnSpPr>
          <p:cNvPr id="52" name="Straight Connector 51">
            <a:extLst>
              <a:ext uri="{FF2B5EF4-FFF2-40B4-BE49-F238E27FC236}">
                <a16:creationId xmlns:a16="http://schemas.microsoft.com/office/drawing/2014/main" id="{0EFA1D30-6F7A-5716-4C0F-3606F7372F3C}"/>
              </a:ext>
            </a:extLst>
          </p:cNvPr>
          <p:cNvCxnSpPr>
            <a:cxnSpLocks/>
          </p:cNvCxnSpPr>
          <p:nvPr/>
        </p:nvCxnSpPr>
        <p:spPr>
          <a:xfrm>
            <a:off x="2443458" y="2540948"/>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A7F0395-71C5-F743-76CF-E28D995F0416}"/>
              </a:ext>
            </a:extLst>
          </p:cNvPr>
          <p:cNvCxnSpPr>
            <a:cxnSpLocks/>
          </p:cNvCxnSpPr>
          <p:nvPr/>
        </p:nvCxnSpPr>
        <p:spPr>
          <a:xfrm>
            <a:off x="2071054" y="3209024"/>
            <a:ext cx="572374" cy="340716"/>
          </a:xfrm>
          <a:prstGeom prst="line">
            <a:avLst/>
          </a:prstGeom>
          <a:ln w="15875">
            <a:gradFill>
              <a:gsLst>
                <a:gs pos="0">
                  <a:schemeClr val="tx1">
                    <a:lumMod val="72000"/>
                    <a:lumOff val="2800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B63961-E18C-01E6-EC17-9F2A317D0D1F}"/>
              </a:ext>
            </a:extLst>
          </p:cNvPr>
          <p:cNvSpPr txBox="1"/>
          <p:nvPr/>
        </p:nvSpPr>
        <p:spPr>
          <a:xfrm>
            <a:off x="1159548" y="259956"/>
            <a:ext cx="10426182"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3T VS 4T</a:t>
            </a:r>
          </a:p>
        </p:txBody>
      </p:sp>
      <p:sp>
        <p:nvSpPr>
          <p:cNvPr id="5" name="TextBox 4">
            <a:extLst>
              <a:ext uri="{FF2B5EF4-FFF2-40B4-BE49-F238E27FC236}">
                <a16:creationId xmlns:a16="http://schemas.microsoft.com/office/drawing/2014/main" id="{081F4D77-7FAA-6E84-5CE8-3CCBD3D294A0}"/>
              </a:ext>
            </a:extLst>
          </p:cNvPr>
          <p:cNvSpPr txBox="1"/>
          <p:nvPr/>
        </p:nvSpPr>
        <p:spPr>
          <a:xfrm>
            <a:off x="4679603" y="758825"/>
            <a:ext cx="6619875" cy="5909310"/>
          </a:xfrm>
          <a:prstGeom prst="rect">
            <a:avLst/>
          </a:prstGeom>
          <a:noFill/>
        </p:spPr>
        <p:txBody>
          <a:bodyPr wrap="square" rtlCol="0">
            <a:spAutoFit/>
          </a:bodyPr>
          <a:lstStyle/>
          <a:p>
            <a:pPr>
              <a:buNone/>
            </a:pPr>
            <a:r>
              <a:rPr lang="el-GR" b="1" dirty="0"/>
              <a:t>Ποιο είναι καλύτερο;</a:t>
            </a:r>
          </a:p>
          <a:p>
            <a:pPr>
              <a:buNone/>
            </a:pPr>
            <a:r>
              <a:rPr lang="el-GR" dirty="0"/>
              <a:t>Η επιλογή μεταξύ 3T και 4T </a:t>
            </a:r>
            <a:r>
              <a:rPr lang="el-GR" dirty="0" err="1"/>
              <a:t>pixel</a:t>
            </a:r>
            <a:r>
              <a:rPr lang="el-GR" dirty="0"/>
              <a:t> εξαρτάται από τις απαιτήσεις της εφαρμογής:</a:t>
            </a:r>
          </a:p>
          <a:p>
            <a:pPr>
              <a:buFont typeface="Arial" panose="020B0604020202020204" pitchFamily="34" charset="0"/>
              <a:buChar char="•"/>
            </a:pPr>
            <a:r>
              <a:rPr lang="el-GR" b="1" dirty="0"/>
              <a:t>3T </a:t>
            </a:r>
            <a:r>
              <a:rPr lang="el-GR" b="1" dirty="0" err="1"/>
              <a:t>Pixel</a:t>
            </a:r>
            <a:r>
              <a:rPr lang="el-GR" dirty="0"/>
              <a:t> είναι καλύτερο για εφαρμογές που απαιτούν </a:t>
            </a:r>
            <a:r>
              <a:rPr lang="el-GR" b="1" dirty="0"/>
              <a:t>γρήγορη καταγραφή εικόνας</a:t>
            </a:r>
            <a:r>
              <a:rPr lang="el-GR" dirty="0"/>
              <a:t> και </a:t>
            </a:r>
            <a:r>
              <a:rPr lang="el-GR" b="1" dirty="0"/>
              <a:t>χαμηλότερο κόστος</a:t>
            </a:r>
            <a:r>
              <a:rPr lang="el-GR" dirty="0"/>
              <a:t>, καθώς η αρχιτεκτονική του είναι πιο απλή. Ωστόσο, μπορεί να έχει </a:t>
            </a:r>
            <a:r>
              <a:rPr lang="el-GR" b="1" dirty="0"/>
              <a:t>μεγαλύτερο θόρυβο</a:t>
            </a:r>
            <a:r>
              <a:rPr lang="el-GR" dirty="0"/>
              <a:t> λόγω της έλλειψης ενός </a:t>
            </a:r>
            <a:r>
              <a:rPr lang="el-GR" b="1" dirty="0" err="1"/>
              <a:t>floating</a:t>
            </a:r>
            <a:r>
              <a:rPr lang="el-GR" b="1" dirty="0"/>
              <a:t> </a:t>
            </a:r>
            <a:r>
              <a:rPr lang="el-GR" b="1" dirty="0" err="1"/>
              <a:t>diffusion</a:t>
            </a:r>
            <a:r>
              <a:rPr lang="el-GR" dirty="0"/>
              <a:t>.</a:t>
            </a:r>
          </a:p>
          <a:p>
            <a:endParaRPr lang="el-GR" dirty="0"/>
          </a:p>
          <a:p>
            <a:pPr>
              <a:buFont typeface="Arial" panose="020B0604020202020204" pitchFamily="34" charset="0"/>
              <a:buChar char="•"/>
            </a:pPr>
            <a:r>
              <a:rPr lang="el-GR" b="1" dirty="0"/>
              <a:t>4T </a:t>
            </a:r>
            <a:r>
              <a:rPr lang="el-GR" b="1" dirty="0" err="1"/>
              <a:t>Pixel</a:t>
            </a:r>
            <a:r>
              <a:rPr lang="el-GR" dirty="0"/>
              <a:t> προσφέρει </a:t>
            </a:r>
            <a:r>
              <a:rPr lang="el-GR" b="1" dirty="0"/>
              <a:t>καλύτερη ακρίβεια</a:t>
            </a:r>
            <a:r>
              <a:rPr lang="el-GR" dirty="0"/>
              <a:t> και </a:t>
            </a:r>
            <a:r>
              <a:rPr lang="el-GR" b="1" dirty="0"/>
              <a:t>μειωμένο θόρυβο</a:t>
            </a:r>
            <a:r>
              <a:rPr lang="el-GR" dirty="0"/>
              <a:t>, καθώς διαθέτει επιπλέον </a:t>
            </a:r>
            <a:r>
              <a:rPr lang="el-GR" dirty="0" err="1"/>
              <a:t>μεταγωγέα</a:t>
            </a:r>
            <a:r>
              <a:rPr lang="el-GR" dirty="0"/>
              <a:t> και </a:t>
            </a:r>
            <a:r>
              <a:rPr lang="el-GR" b="1" dirty="0" err="1"/>
              <a:t>floating</a:t>
            </a:r>
            <a:r>
              <a:rPr lang="el-GR" b="1" dirty="0"/>
              <a:t> </a:t>
            </a:r>
            <a:r>
              <a:rPr lang="el-GR" b="1" dirty="0" err="1"/>
              <a:t>diffusion</a:t>
            </a:r>
            <a:r>
              <a:rPr lang="el-GR" dirty="0"/>
              <a:t>, που βοηθά στην </a:t>
            </a:r>
            <a:r>
              <a:rPr lang="el-GR" b="1" dirty="0"/>
              <a:t>βελτίωση της ποιότητας εικόνας</a:t>
            </a:r>
            <a:r>
              <a:rPr lang="el-GR" dirty="0"/>
              <a:t>. Χρησιμοποιείται συχνά σε εφαρμογές όπου η </a:t>
            </a:r>
            <a:r>
              <a:rPr lang="el-GR" b="1" dirty="0"/>
              <a:t>απόδοση και η ποιότητα εικόνας</a:t>
            </a:r>
            <a:r>
              <a:rPr lang="el-GR" dirty="0"/>
              <a:t> είναι κρίσιμη, όπως σε </a:t>
            </a:r>
            <a:r>
              <a:rPr lang="el-GR" b="1" dirty="0" err="1"/>
              <a:t>high-end</a:t>
            </a:r>
            <a:r>
              <a:rPr lang="el-GR" b="1" dirty="0"/>
              <a:t> κάμερες</a:t>
            </a:r>
            <a:r>
              <a:rPr lang="el-GR" dirty="0"/>
              <a:t> και </a:t>
            </a:r>
            <a:r>
              <a:rPr lang="el-GR" b="1" dirty="0"/>
              <a:t>συστήματα ανάλυσης υψηλής ακρίβειας</a:t>
            </a:r>
            <a:r>
              <a:rPr lang="el-GR" dirty="0"/>
              <a:t>. Ωστόσο, απαιτεί </a:t>
            </a:r>
            <a:r>
              <a:rPr lang="el-GR" b="1" dirty="0"/>
              <a:t>περισσότερο χρόνο</a:t>
            </a:r>
            <a:r>
              <a:rPr lang="el-GR" dirty="0"/>
              <a:t> για την καταγραφή λόγω της επιπλέον διαδικασίας μεταφοράς φορτίου.</a:t>
            </a:r>
          </a:p>
          <a:p>
            <a:endParaRPr lang="el-GR" dirty="0"/>
          </a:p>
          <a:p>
            <a:r>
              <a:rPr lang="el-GR" dirty="0"/>
              <a:t>Άρα, αν η </a:t>
            </a:r>
            <a:r>
              <a:rPr lang="el-GR" b="1" dirty="0"/>
              <a:t>ποιότητα εικόνας</a:t>
            </a:r>
            <a:r>
              <a:rPr lang="el-GR" dirty="0"/>
              <a:t> και η </a:t>
            </a:r>
            <a:r>
              <a:rPr lang="el-GR" b="1" dirty="0"/>
              <a:t>μείωση θορύβου</a:t>
            </a:r>
            <a:r>
              <a:rPr lang="el-GR" dirty="0"/>
              <a:t> είναι πιο σημαντικές για την εφαρμογή σας, το </a:t>
            </a:r>
            <a:r>
              <a:rPr lang="el-GR" b="1" dirty="0"/>
              <a:t>4T </a:t>
            </a:r>
            <a:r>
              <a:rPr lang="el-GR" b="1" dirty="0" err="1"/>
              <a:t>pixel</a:t>
            </a:r>
            <a:r>
              <a:rPr lang="el-GR" dirty="0"/>
              <a:t> είναι η καλύτερη επιλογή. Αν η </a:t>
            </a:r>
            <a:r>
              <a:rPr lang="el-GR" b="1" dirty="0"/>
              <a:t>ταχύτητα</a:t>
            </a:r>
            <a:r>
              <a:rPr lang="el-GR" dirty="0"/>
              <a:t> και το </a:t>
            </a:r>
            <a:r>
              <a:rPr lang="el-GR" b="1" dirty="0"/>
              <a:t>κόστος</a:t>
            </a:r>
            <a:r>
              <a:rPr lang="el-GR" dirty="0"/>
              <a:t> είναι πιο σημαντικά, το </a:t>
            </a:r>
            <a:r>
              <a:rPr lang="el-GR" b="1" dirty="0"/>
              <a:t>3T </a:t>
            </a:r>
            <a:r>
              <a:rPr lang="el-GR" b="1" dirty="0" err="1"/>
              <a:t>pixel</a:t>
            </a:r>
            <a:r>
              <a:rPr lang="el-GR" dirty="0"/>
              <a:t> είναι μια καλή επιλογή.</a:t>
            </a:r>
          </a:p>
          <a:p>
            <a:endParaRPr lang="en-US" dirty="0"/>
          </a:p>
        </p:txBody>
      </p:sp>
      <p:pic>
        <p:nvPicPr>
          <p:cNvPr id="6" name="Picture 5">
            <a:extLst>
              <a:ext uri="{FF2B5EF4-FFF2-40B4-BE49-F238E27FC236}">
                <a16:creationId xmlns:a16="http://schemas.microsoft.com/office/drawing/2014/main" id="{2B04958E-723D-49F5-28AB-5A2B573C1B02}"/>
              </a:ext>
            </a:extLst>
          </p:cNvPr>
          <p:cNvPicPr>
            <a:picLocks noChangeAspect="1"/>
          </p:cNvPicPr>
          <p:nvPr/>
        </p:nvPicPr>
        <p:blipFill>
          <a:blip r:embed="rId2"/>
          <a:stretch>
            <a:fillRect/>
          </a:stretch>
        </p:blipFill>
        <p:spPr>
          <a:xfrm>
            <a:off x="4623232" y="1584994"/>
            <a:ext cx="6600655" cy="3838266"/>
          </a:xfrm>
          <a:prstGeom prst="rect">
            <a:avLst/>
          </a:prstGeom>
        </p:spPr>
      </p:pic>
    </p:spTree>
    <p:extLst>
      <p:ext uri="{BB962C8B-B14F-4D97-AF65-F5344CB8AC3E}">
        <p14:creationId xmlns:p14="http://schemas.microsoft.com/office/powerpoint/2010/main" val="1049887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E40BD06-9BED-84B2-868B-7A2AB81DA156}"/>
              </a:ext>
            </a:extLst>
          </p:cNvPr>
          <p:cNvSpPr>
            <a:spLocks noGrp="1"/>
          </p:cNvSpPr>
          <p:nvPr>
            <p:ph type="title"/>
          </p:nvPr>
        </p:nvSpPr>
        <p:spPr>
          <a:xfrm>
            <a:off x="1028697" y="109615"/>
            <a:ext cx="10131557" cy="1488172"/>
          </a:xfrm>
        </p:spPr>
        <p:txBody>
          <a:bodyPr vert="horz" lIns="91440" tIns="45720" rIns="91440" bIns="45720" rtlCol="0" anchor="ctr">
            <a:normAutofit/>
          </a:bodyPr>
          <a:lstStyle/>
          <a:p>
            <a:pPr algn="ctr"/>
            <a:r>
              <a:rPr lang="en-US" sz="4000" b="1" i="1" kern="1200" dirty="0">
                <a:solidFill>
                  <a:schemeClr val="tx1"/>
                </a:solidFill>
                <a:effectLst>
                  <a:outerShdw blurRad="38100" dist="38100" dir="2700000" algn="tl">
                    <a:srgbClr val="000000">
                      <a:alpha val="43137"/>
                    </a:srgbClr>
                  </a:outerShdw>
                </a:effectLst>
                <a:latin typeface="+mj-lt"/>
                <a:ea typeface="+mj-ea"/>
                <a:cs typeface="+mj-cs"/>
              </a:rPr>
              <a:t>Σας </a:t>
            </a:r>
            <a:r>
              <a:rPr lang="en-US" sz="4000" b="1" i="1" kern="1200" dirty="0" err="1">
                <a:solidFill>
                  <a:schemeClr val="tx1"/>
                </a:solidFill>
                <a:effectLst>
                  <a:outerShdw blurRad="38100" dist="38100" dir="2700000" algn="tl">
                    <a:srgbClr val="000000">
                      <a:alpha val="43137"/>
                    </a:srgbClr>
                  </a:outerShdw>
                </a:effectLst>
                <a:latin typeface="+mj-lt"/>
                <a:ea typeface="+mj-ea"/>
                <a:cs typeface="+mj-cs"/>
              </a:rPr>
              <a:t>ευχ</a:t>
            </a:r>
            <a:r>
              <a:rPr lang="en-US" sz="4000" b="1" i="1" kern="1200" dirty="0">
                <a:solidFill>
                  <a:schemeClr val="tx1"/>
                </a:solidFill>
                <a:effectLst>
                  <a:outerShdw blurRad="38100" dist="38100" dir="2700000" algn="tl">
                    <a:srgbClr val="000000">
                      <a:alpha val="43137"/>
                    </a:srgbClr>
                  </a:outerShdw>
                </a:effectLst>
                <a:latin typeface="+mj-lt"/>
                <a:ea typeface="+mj-ea"/>
                <a:cs typeface="+mj-cs"/>
              </a:rPr>
              <a:t>αρισ</a:t>
            </a:r>
            <a:r>
              <a:rPr lang="el-GR" sz="4000" b="1" i="1" kern="1200">
                <a:solidFill>
                  <a:schemeClr val="tx1"/>
                </a:solidFill>
                <a:effectLst>
                  <a:outerShdw blurRad="38100" dist="38100" dir="2700000" algn="tl">
                    <a:srgbClr val="000000">
                      <a:alpha val="43137"/>
                    </a:srgbClr>
                  </a:outerShdw>
                </a:effectLst>
                <a:latin typeface="+mj-lt"/>
                <a:ea typeface="+mj-ea"/>
                <a:cs typeface="+mj-cs"/>
              </a:rPr>
              <a:t>τ</a:t>
            </a:r>
            <a:r>
              <a:rPr lang="el-GR" sz="4000" b="1" i="1">
                <a:effectLst>
                  <a:outerShdw blurRad="38100" dist="38100" dir="2700000" algn="tl">
                    <a:srgbClr val="000000">
                      <a:alpha val="43137"/>
                    </a:srgbClr>
                  </a:outerShdw>
                </a:effectLst>
              </a:rPr>
              <a:t>ω </a:t>
            </a:r>
            <a:r>
              <a:rPr lang="en-US" sz="4000" b="1" i="1" kern="1200" dirty="0" err="1">
                <a:solidFill>
                  <a:schemeClr val="tx1"/>
                </a:solidFill>
                <a:effectLst>
                  <a:outerShdw blurRad="38100" dist="38100" dir="2700000" algn="tl">
                    <a:srgbClr val="000000">
                      <a:alpha val="43137"/>
                    </a:srgbClr>
                  </a:outerShdw>
                </a:effectLst>
                <a:latin typeface="+mj-lt"/>
                <a:ea typeface="+mj-ea"/>
                <a:cs typeface="+mj-cs"/>
              </a:rPr>
              <a:t>γι</a:t>
            </a:r>
            <a:r>
              <a:rPr lang="en-US" sz="4000" b="1" i="1" kern="1200" dirty="0">
                <a:solidFill>
                  <a:schemeClr val="tx1"/>
                </a:solidFill>
                <a:effectLst>
                  <a:outerShdw blurRad="38100" dist="38100" dir="2700000" algn="tl">
                    <a:srgbClr val="000000">
                      <a:alpha val="43137"/>
                    </a:srgbClr>
                  </a:outerShdw>
                </a:effectLst>
                <a:latin typeface="+mj-lt"/>
                <a:ea typeface="+mj-ea"/>
                <a:cs typeface="+mj-cs"/>
              </a:rPr>
              <a:t>α την προσοχή σας.</a:t>
            </a:r>
          </a:p>
        </p:txBody>
      </p:sp>
      <p:sp>
        <p:nvSpPr>
          <p:cNvPr id="7" name="Text Placeholder 6">
            <a:extLst>
              <a:ext uri="{FF2B5EF4-FFF2-40B4-BE49-F238E27FC236}">
                <a16:creationId xmlns:a16="http://schemas.microsoft.com/office/drawing/2014/main" id="{74CBC8B2-3481-8C67-65D3-7BB789F528B9}"/>
              </a:ext>
            </a:extLst>
          </p:cNvPr>
          <p:cNvSpPr>
            <a:spLocks noGrp="1"/>
          </p:cNvSpPr>
          <p:nvPr>
            <p:ph type="body" idx="1"/>
          </p:nvPr>
        </p:nvSpPr>
        <p:spPr>
          <a:xfrm>
            <a:off x="159853" y="1436921"/>
            <a:ext cx="4992906" cy="2443961"/>
          </a:xfrm>
        </p:spPr>
        <p:txBody>
          <a:bodyPr vert="horz" lIns="91440" tIns="45720" rIns="91440" bIns="45720" rtlCol="0" anchor="ctr">
            <a:normAutofit/>
          </a:bodyPr>
          <a:lstStyle/>
          <a:p>
            <a:pPr algn="just"/>
            <a:r>
              <a:rPr lang="en-US" sz="2800" dirty="0" err="1">
                <a:latin typeface="+mn-lt"/>
              </a:rPr>
              <a:t>Μι</a:t>
            </a:r>
            <a:r>
              <a:rPr lang="en-US" sz="2800" dirty="0">
                <a:latin typeface="+mn-lt"/>
              </a:rPr>
              <a:t>α εργασία το</a:t>
            </a:r>
            <a:r>
              <a:rPr lang="el-GR" sz="2800" dirty="0">
                <a:latin typeface="+mn-lt"/>
              </a:rPr>
              <a:t> του:</a:t>
            </a:r>
            <a:endParaRPr lang="en-US" sz="2800" dirty="0">
              <a:latin typeface="+mn-lt"/>
            </a:endParaRPr>
          </a:p>
          <a:p>
            <a:pPr indent="-228600" algn="just">
              <a:buFont typeface="Arial" panose="020B0604020202020204" pitchFamily="34" charset="0"/>
              <a:buChar char="•"/>
            </a:pPr>
            <a:r>
              <a:rPr lang="en-US" sz="2800" dirty="0" err="1">
                <a:latin typeface="+mn-lt"/>
              </a:rPr>
              <a:t>Γιώργο</a:t>
            </a:r>
            <a:r>
              <a:rPr lang="el-GR" sz="2800" dirty="0">
                <a:latin typeface="+mn-lt"/>
              </a:rPr>
              <a:t>υ</a:t>
            </a:r>
            <a:r>
              <a:rPr lang="en-US" sz="2800" dirty="0">
                <a:latin typeface="+mn-lt"/>
              </a:rPr>
              <a:t> Βερυκάκη</a:t>
            </a:r>
          </a:p>
          <a:p>
            <a:pPr algn="just"/>
            <a:endParaRPr lang="en-US" sz="2800" dirty="0">
              <a:latin typeface="+mn-lt"/>
            </a:endParaRPr>
          </a:p>
          <a:p>
            <a:pPr indent="-228600" algn="just">
              <a:buFont typeface="Arial" panose="020B0604020202020204" pitchFamily="34" charset="0"/>
              <a:buChar char="•"/>
            </a:pPr>
            <a:endParaRPr lang="en-US" sz="2800" dirty="0">
              <a:latin typeface="+mn-lt"/>
            </a:endParaRPr>
          </a:p>
        </p:txBody>
      </p:sp>
      <p:cxnSp>
        <p:nvCxnSpPr>
          <p:cNvPr id="3" name="Straight Connector 2">
            <a:extLst>
              <a:ext uri="{FF2B5EF4-FFF2-40B4-BE49-F238E27FC236}">
                <a16:creationId xmlns:a16="http://schemas.microsoft.com/office/drawing/2014/main" id="{E465DF5F-C48A-E569-CD27-DDFC095776EE}"/>
              </a:ext>
            </a:extLst>
          </p:cNvPr>
          <p:cNvCxnSpPr>
            <a:cxnSpLocks/>
          </p:cNvCxnSpPr>
          <p:nvPr/>
        </p:nvCxnSpPr>
        <p:spPr>
          <a:xfrm>
            <a:off x="-855934" y="1170730"/>
            <a:ext cx="14053930" cy="0"/>
          </a:xfrm>
          <a:prstGeom prst="line">
            <a:avLst/>
          </a:prstGeom>
          <a:ln w="63500">
            <a:solidFill>
              <a:schemeClr val="dk1">
                <a:alpha val="94000"/>
              </a:schemeClr>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7F61D7A7-EE86-37BC-9EE2-88A11F4AF752}"/>
              </a:ext>
            </a:extLst>
          </p:cNvPr>
          <p:cNvSpPr txBox="1"/>
          <p:nvPr/>
        </p:nvSpPr>
        <p:spPr>
          <a:xfrm>
            <a:off x="4217769" y="595940"/>
            <a:ext cx="4772025" cy="707886"/>
          </a:xfrm>
          <a:prstGeom prst="rect">
            <a:avLst/>
          </a:prstGeom>
          <a:noFill/>
        </p:spPr>
        <p:txBody>
          <a:bodyPr wrap="square" rtlCol="0">
            <a:spAutoFit/>
          </a:bodyPr>
          <a:lstStyle/>
          <a:p>
            <a:r>
              <a:rPr lang="el-GR" sz="4000" b="1" i="1" dirty="0">
                <a:effectLst>
                  <a:outerShdw blurRad="38100" dist="38100" dir="2700000" algn="tl">
                    <a:srgbClr val="000000">
                      <a:alpha val="43137"/>
                    </a:srgbClr>
                  </a:outerShdw>
                </a:effectLst>
              </a:rPr>
              <a:t>ΕΡΩΤΗΣΕΙΣ :</a:t>
            </a:r>
            <a:endParaRPr lang="en-US" sz="4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77207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7">
                                            <p:txEl>
                                              <p:pRg st="0" end="0"/>
                                            </p:txEl>
                                          </p:spTgt>
                                        </p:tgtEl>
                                      </p:cBhvr>
                                    </p:animEffect>
                                    <p:set>
                                      <p:cBhvr>
                                        <p:cTn id="25" dur="1" fill="hold">
                                          <p:stCondLst>
                                            <p:cond delay="499"/>
                                          </p:stCondLst>
                                        </p:cTn>
                                        <p:tgtEl>
                                          <p:spTgt spid="7">
                                            <p:txEl>
                                              <p:pRg st="0" end="0"/>
                                            </p:txEl>
                                          </p:spTgt>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7">
                                            <p:txEl>
                                              <p:pRg st="1" end="1"/>
                                            </p:txEl>
                                          </p:spTgt>
                                        </p:tgtEl>
                                      </p:cBhvr>
                                    </p:animEffect>
                                    <p:set>
                                      <p:cBhvr>
                                        <p:cTn id="28"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p"/>
      <p:bldP spid="7" grpI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57172</TotalTime>
  <Words>1467</Words>
  <Application>Microsoft Office PowerPoint</Application>
  <PresentationFormat>Widescreen</PresentationFormat>
  <Paragraphs>95</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Calibri Light (Headings)</vt:lpstr>
      <vt:lpstr>Söhne</vt:lpstr>
      <vt:lpstr>Office Theme</vt:lpstr>
      <vt:lpstr>PowerPoint Presentation</vt:lpstr>
      <vt:lpstr> </vt:lpstr>
      <vt:lpstr>HOW THEY WORK:</vt:lpstr>
      <vt:lpstr> </vt:lpstr>
      <vt:lpstr> </vt:lpstr>
      <vt:lpstr> </vt:lpstr>
      <vt:lpstr> </vt:lpstr>
      <vt:lpstr>Σας ευχαριστω για την προσοχή σας.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Infographic</dc:title>
  <dc:creator>Iryna Siletska</dc:creator>
  <cp:lastModifiedBy>Georgios Verykakis</cp:lastModifiedBy>
  <cp:revision>4952</cp:revision>
  <dcterms:created xsi:type="dcterms:W3CDTF">2021-03-15T16:54:13Z</dcterms:created>
  <dcterms:modified xsi:type="dcterms:W3CDTF">2025-04-24T17:12:37Z</dcterms:modified>
</cp:coreProperties>
</file>