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57" r:id="rId4"/>
    <p:sldId id="258" r:id="rId5"/>
    <p:sldId id="268" r:id="rId6"/>
    <p:sldId id="269" r:id="rId7"/>
    <p:sldId id="270" r:id="rId8"/>
    <p:sldId id="272" r:id="rId9"/>
    <p:sldId id="273" r:id="rId10"/>
    <p:sldId id="276" r:id="rId11"/>
    <p:sldId id="275" r:id="rId12"/>
    <p:sldId id="265" r:id="rId13"/>
    <p:sldId id="262" r:id="rId14"/>
    <p:sldId id="278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C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3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1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6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1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3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0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7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9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3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3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3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A875D55-4A80-43E9-38F6-27E36649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Κοντινό πλάνο πίνακα κυκλωμάτων">
            <a:extLst>
              <a:ext uri="{FF2B5EF4-FFF2-40B4-BE49-F238E27FC236}">
                <a16:creationId xmlns:a16="http://schemas.microsoft.com/office/drawing/2014/main" id="{1A1305EE-9BDF-F445-C51E-608FBED071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0641" b="5090"/>
          <a:stretch/>
        </p:blipFill>
        <p:spPr>
          <a:xfrm>
            <a:off x="1" y="1"/>
            <a:ext cx="12192000" cy="6857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F792824-7024-9BF9-3EEC-7398BE4B9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-1"/>
            <a:ext cx="12191999" cy="2236264"/>
          </a:xfrm>
          <a:noFill/>
        </p:spPr>
        <p:txBody>
          <a:bodyPr>
            <a:normAutofit/>
          </a:bodyPr>
          <a:lstStyle/>
          <a:p>
            <a:r>
              <a:rPr lang="el-GR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Tι είναι και πως λειτουργεί το κύκλωμα δειγματοληψίας και συγκράτησης </a:t>
            </a:r>
            <a:r>
              <a:rPr lang="en-US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(Sample and Hold)</a:t>
            </a:r>
            <a:br>
              <a:rPr lang="en-US" sz="3800" dirty="0">
                <a:solidFill>
                  <a:srgbClr val="FFFFFF"/>
                </a:solidFill>
              </a:rPr>
            </a:br>
            <a:endParaRPr lang="el-GR" sz="3800" dirty="0">
              <a:solidFill>
                <a:srgbClr val="FFFFFF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83412BD-7217-FB56-5300-7A008DDDD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316657"/>
            <a:ext cx="4533089" cy="246094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ΥΠΕΥΘΥΝΟΣ ΚΑΘΗΓΗΤΗΣ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l-GR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l-GR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Χαράλαμπος Λαμπρόπουλος</a:t>
            </a:r>
            <a:endParaRPr lang="el-G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Αντωνάκης Πάρις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, 1116202100002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Ψαχνά</a:t>
            </a:r>
            <a:r>
              <a:rPr lang="en-US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l-GR" sz="20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Απρίλης</a:t>
            </a:r>
            <a:r>
              <a:rPr lang="el-GR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2025</a:t>
            </a:r>
            <a:endParaRPr lang="el-GR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l-GR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99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EE041-DFC5-A6B1-4BB4-846CDF43B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5E8432-13FD-2D29-DA5B-A9DD8014960A}"/>
              </a:ext>
            </a:extLst>
          </p:cNvPr>
          <p:cNvSpPr txBox="1"/>
          <p:nvPr/>
        </p:nvSpPr>
        <p:spPr>
          <a:xfrm>
            <a:off x="0" y="82845"/>
            <a:ext cx="58682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2.1 - Πλεονεκτήματα &amp; Μειονεκτήματα 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BEA3DB2-EDD5-95FA-74A5-12933AA338F6}"/>
              </a:ext>
            </a:extLst>
          </p:cNvPr>
          <p:cNvSpPr/>
          <p:nvPr/>
        </p:nvSpPr>
        <p:spPr>
          <a:xfrm>
            <a:off x="1314449" y="1371600"/>
            <a:ext cx="3239311" cy="38229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Πλεονεκτήματα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5820D721-8987-C47F-EABB-B90950378EC6}"/>
              </a:ext>
            </a:extLst>
          </p:cNvPr>
          <p:cNvSpPr/>
          <p:nvPr/>
        </p:nvSpPr>
        <p:spPr>
          <a:xfrm>
            <a:off x="7237379" y="1371600"/>
            <a:ext cx="3239311" cy="382297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Μειονεκτήματα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l-GR" dirty="0"/>
          </a:p>
        </p:txBody>
      </p:sp>
      <p:sp>
        <p:nvSpPr>
          <p:cNvPr id="11" name="Διάγραμμα ροής: Στοιχείο τερματισμού 10">
            <a:extLst>
              <a:ext uri="{FF2B5EF4-FFF2-40B4-BE49-F238E27FC236}">
                <a16:creationId xmlns:a16="http://schemas.microsoft.com/office/drawing/2014/main" id="{8D59CF8F-A35A-CF27-2700-F8A48E1BBD63}"/>
              </a:ext>
            </a:extLst>
          </p:cNvPr>
          <p:cNvSpPr/>
          <p:nvPr/>
        </p:nvSpPr>
        <p:spPr>
          <a:xfrm>
            <a:off x="4553759" y="5194570"/>
            <a:ext cx="2683619" cy="76609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7D3942CC-A161-E8F3-4F7F-4BE5064A14B6}"/>
              </a:ext>
            </a:extLst>
          </p:cNvPr>
          <p:cNvSpPr/>
          <p:nvPr/>
        </p:nvSpPr>
        <p:spPr>
          <a:xfrm>
            <a:off x="4630972" y="5188510"/>
            <a:ext cx="797668" cy="7782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E1CC2-D614-4588-7226-A10D7EDFADB2}"/>
              </a:ext>
            </a:extLst>
          </p:cNvPr>
          <p:cNvSpPr txBox="1"/>
          <p:nvPr/>
        </p:nvSpPr>
        <p:spPr>
          <a:xfrm>
            <a:off x="1600197" y="2227634"/>
            <a:ext cx="29535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Σταθεροποίηση σημάτων.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Υψηλή ακρίβεια.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Χρήσιμο σε πολλές εφαρμογές.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C8A92-4615-2178-1CA5-DEC6164BF3FF}"/>
              </a:ext>
            </a:extLst>
          </p:cNvPr>
          <p:cNvSpPr txBox="1"/>
          <p:nvPr/>
        </p:nvSpPr>
        <p:spPr>
          <a:xfrm>
            <a:off x="7237378" y="2159700"/>
            <a:ext cx="30927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Μικρές απώλειες τάσης λόγω διαρροών.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 χρόνος διατήρησης.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Επηρεάζεται από θόρυβο και σφάλματα δειγματοληψίας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761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3C9C2-04CC-2BF6-9973-5365A42BB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8393C4-F743-3E93-848E-6EAEAFD07BAC}"/>
              </a:ext>
            </a:extLst>
          </p:cNvPr>
          <p:cNvSpPr txBox="1"/>
          <p:nvPr/>
        </p:nvSpPr>
        <p:spPr>
          <a:xfrm>
            <a:off x="0" y="82845"/>
            <a:ext cx="58682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2.1 - Πλεονεκτήματα &amp; Μειονεκτήματα 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8EB8BFD4-5C25-B73A-55C9-9A617F8D7A1D}"/>
              </a:ext>
            </a:extLst>
          </p:cNvPr>
          <p:cNvSpPr/>
          <p:nvPr/>
        </p:nvSpPr>
        <p:spPr>
          <a:xfrm>
            <a:off x="1314449" y="1371600"/>
            <a:ext cx="3239311" cy="382297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Πλεονεκτήματα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59A1AA61-4341-2DBF-7659-03527EF66085}"/>
              </a:ext>
            </a:extLst>
          </p:cNvPr>
          <p:cNvSpPr/>
          <p:nvPr/>
        </p:nvSpPr>
        <p:spPr>
          <a:xfrm>
            <a:off x="7237379" y="1371600"/>
            <a:ext cx="3239311" cy="382297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Μειονεκτήματα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l-GR" dirty="0"/>
          </a:p>
        </p:txBody>
      </p:sp>
      <p:sp>
        <p:nvSpPr>
          <p:cNvPr id="11" name="Διάγραμμα ροής: Στοιχείο τερματισμού 10">
            <a:extLst>
              <a:ext uri="{FF2B5EF4-FFF2-40B4-BE49-F238E27FC236}">
                <a16:creationId xmlns:a16="http://schemas.microsoft.com/office/drawing/2014/main" id="{02B1432E-C6D5-5C37-E906-2FCE4142C09F}"/>
              </a:ext>
            </a:extLst>
          </p:cNvPr>
          <p:cNvSpPr/>
          <p:nvPr/>
        </p:nvSpPr>
        <p:spPr>
          <a:xfrm>
            <a:off x="4553759" y="5194570"/>
            <a:ext cx="2683619" cy="76609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0AEAAEF4-EF03-1A2E-FF4C-5F3AFAC26ADD}"/>
              </a:ext>
            </a:extLst>
          </p:cNvPr>
          <p:cNvSpPr/>
          <p:nvPr/>
        </p:nvSpPr>
        <p:spPr>
          <a:xfrm>
            <a:off x="6362496" y="5188510"/>
            <a:ext cx="797668" cy="77821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7142E-EE87-9322-0D8C-1B3DEF0B3261}"/>
              </a:ext>
            </a:extLst>
          </p:cNvPr>
          <p:cNvSpPr txBox="1"/>
          <p:nvPr/>
        </p:nvSpPr>
        <p:spPr>
          <a:xfrm>
            <a:off x="1600197" y="2227634"/>
            <a:ext cx="29535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Σταθεροποίηση σημάτων.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Υψηλή ακρίβεια.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Χρήσιμο σε πολλές εφαρμογές.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0B3D7-DFF6-B4F5-D7FA-C89209F1B200}"/>
              </a:ext>
            </a:extLst>
          </p:cNvPr>
          <p:cNvSpPr txBox="1"/>
          <p:nvPr/>
        </p:nvSpPr>
        <p:spPr>
          <a:xfrm>
            <a:off x="7237378" y="2159700"/>
            <a:ext cx="30927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Μικρές απώλειες τάσης λόγω διαρροών.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 χρόνος διατήρησης.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Επηρεάζεται από θόρυβο και σφάλματα δειγματοληψίας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1144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8B974B-2930-DD36-CEC4-0EA3462AB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72374"/>
            <a:ext cx="11266226" cy="603698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2.2 - </a:t>
            </a:r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Μελλοντικές τεχνολογίες</a:t>
            </a: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Μελλοντικές εξελίξεις στους μετατροπείς ADC: Εξελίξεις που ενσωματώνουν νέες τεχνικές για γρηγορότερη και πιο ακριβή δειγματοληψία σε υψηλότερες συχνότητες.</a:t>
            </a:r>
          </a:p>
          <a:p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Εφαρμογές σε συστήματα επικοινωνίας και αισθητήρες: Πώς τα κυκλώματα Sample &amp; Hold εξελίσσονται για χρήση σε ταχύτατες και υψηλής ακρίβειας επικοινωνίες (π.χ., 5G, </a:t>
            </a:r>
            <a:r>
              <a:rPr lang="el-G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Αναδυόμενες εφαρμογές στην τεχνητή νοημοσύνη (AI): Πώς τα κυκλώματα S&amp;H χρησιμοποιούνται σε συνδυασμό με αλγόριθμους AI για επεξεργασία σήματος και ανάλυση δεδομένων σε πραγματικό χρόνο.</a:t>
            </a:r>
          </a:p>
        </p:txBody>
      </p:sp>
    </p:spTree>
    <p:extLst>
      <p:ext uri="{BB962C8B-B14F-4D97-AF65-F5344CB8AC3E}">
        <p14:creationId xmlns:p14="http://schemas.microsoft.com/office/powerpoint/2010/main" val="200618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9BF047-16C2-238C-ED41-59979A5BF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289"/>
            <a:ext cx="10653579" cy="45938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Συμπεράσματα</a:t>
            </a:r>
          </a:p>
          <a:p>
            <a:pPr>
              <a:buNone/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Γιατί είναι σημαντικό το κύκλωμα S&amp;H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Sample &amp; Hold </a:t>
            </a:r>
            <a:r>
              <a:rPr lang="el-G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ένα σημαντικό κύκλωμα για τη διατήρηση αναλογικών σημάτων σταθερών κατά τη διάρκεια της επεξεργασίας.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Χρησιμοποιείται σε ADC, DAC, επεξεργασία ήχου, τηλεπικοινωνίες και μετρητικά συστήματα.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επιδόσεις του εξαρτώνται από την ταχύτητα απόκρισης, την ακρίβεια και τη σταθερότητα.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265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AC722-2E89-5F9C-55C0-1C2080634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CC98B5C-3744-3273-40E4-237DF928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Κοντινό πλάνο πίνακα κυκλωμάτων">
            <a:extLst>
              <a:ext uri="{FF2B5EF4-FFF2-40B4-BE49-F238E27FC236}">
                <a16:creationId xmlns:a16="http://schemas.microsoft.com/office/drawing/2014/main" id="{D3237302-EB03-96BB-97D4-70A4F43F459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0641" b="5090"/>
          <a:stretch/>
        </p:blipFill>
        <p:spPr>
          <a:xfrm>
            <a:off x="1" y="1"/>
            <a:ext cx="12192000" cy="6857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AF0AB593-3590-08C6-AACF-5150B16D8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767" y="2120629"/>
            <a:ext cx="10246466" cy="1955259"/>
          </a:xfrm>
          <a:noFill/>
        </p:spPr>
        <p:txBody>
          <a:bodyPr>
            <a:normAutofit/>
          </a:bodyPr>
          <a:lstStyle/>
          <a:p>
            <a:r>
              <a:rPr lang="el-GR" sz="3800" dirty="0">
                <a:solidFill>
                  <a:srgbClr val="FFFFFF"/>
                </a:solidFill>
              </a:rPr>
              <a:t>Σας ευχαριστώ για τη προσοχή σας!</a:t>
            </a:r>
            <a:br>
              <a:rPr lang="el-GR" sz="3800" dirty="0">
                <a:solidFill>
                  <a:srgbClr val="FFFFFF"/>
                </a:solidFill>
              </a:rPr>
            </a:br>
            <a:br>
              <a:rPr lang="en-US" sz="3800" dirty="0">
                <a:solidFill>
                  <a:srgbClr val="FFFFFF"/>
                </a:solidFill>
              </a:rPr>
            </a:br>
            <a:endParaRPr lang="el-GR" sz="3800" dirty="0">
              <a:solidFill>
                <a:srgbClr val="FFFFFF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6F0DE07-871B-4D04-6789-EE72C34C4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2043" y="5700409"/>
            <a:ext cx="6549956" cy="115759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ΥΠΕΥΘΥΝΟΣ ΚΑΘΗΓΗΤΗΣ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l-GR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l-GR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Χαράλαμπος Λαμπρόπουλος</a:t>
            </a:r>
            <a:endParaRPr lang="el-G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Αντωνάκης Πάρις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, 1116202100002</a:t>
            </a:r>
          </a:p>
          <a:p>
            <a:endParaRPr lang="el-GR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41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71DF8B-C350-40F5-E02D-041F74651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B43BCD96-3E51-4D89-3B16-A8963E7B2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336" y="2679127"/>
            <a:ext cx="3755461" cy="1499746"/>
          </a:xfrm>
          <a:prstGeom prst="rect">
            <a:avLst/>
          </a:prstGeom>
        </p:spPr>
      </p:pic>
      <p:sp useBgFill="1">
        <p:nvSpPr>
          <p:cNvPr id="11" name="Rectangle 1">
            <a:extLst>
              <a:ext uri="{FF2B5EF4-FFF2-40B4-BE49-F238E27FC236}">
                <a16:creationId xmlns:a16="http://schemas.microsoft.com/office/drawing/2014/main" id="{C90E4E07-79EB-5BFC-A8BF-4F2030A17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79" y="2136340"/>
            <a:ext cx="5016678" cy="2585323"/>
          </a:xfrm>
          <a:prstGeom prst="rect">
            <a:avLst/>
          </a:prstGeom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Περιεχόμενα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l-GR" altLang="el-GR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Τι είναι το Sample and Hold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1.1 -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Πώς λειτουργεί το κύκλωμα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Χρησιμότητα και Εφαρμογές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2.1 -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Πλεονεκτήματα και Μειονεκτήματα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2.2 -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Μελλοντικές Τεχνολογίες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3 -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Συμπεράσματα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56375A7-B1DB-A423-48D7-E23B6C0BC6BC}"/>
              </a:ext>
            </a:extLst>
          </p:cNvPr>
          <p:cNvSpPr txBox="1">
            <a:spLocks/>
          </p:cNvSpPr>
          <p:nvPr/>
        </p:nvSpPr>
        <p:spPr>
          <a:xfrm>
            <a:off x="87696" y="223736"/>
            <a:ext cx="12016608" cy="16331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Tι είναι και πως λειτουργεί το κύκλωμα δειγματοληψίας και συγκράτησης </a:t>
            </a:r>
            <a:r>
              <a:rPr lang="en-US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(Sample and Hold)</a:t>
            </a:r>
            <a:br>
              <a:rPr lang="en-US" sz="3800" dirty="0">
                <a:solidFill>
                  <a:srgbClr val="FFFFFF"/>
                </a:solidFill>
              </a:rPr>
            </a:br>
            <a:endParaRPr lang="el-GR" sz="3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9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06AC0B-B43B-FA3C-0658-FD174258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3F0B69-9849-BACD-CF5E-57CE5C729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11" y="217471"/>
            <a:ext cx="10653579" cy="582340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 είναι το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κύκλωμα δειγματοληψίας και συγκράτησης (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and hold)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κύκλωμα Sample and Hold (S&amp;H) είναι ένα ηλεκτρονικό κύκλωμα που χρησιμοποιείται για να "δειγματίζει" (</a:t>
            </a:r>
            <a:r>
              <a:rPr lang="el-G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ένα αναλογικό σήμα και να κρατά (</a:t>
            </a:r>
            <a:r>
              <a:rPr lang="el-G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</a:t>
            </a: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την τελευταία τιμή του για ένα ορισμένο χρονικό διάστημα.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Γιατί είναι χρήσιμο: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Διατηρεί σταθερό το σήμα κατά τη μετατροπή του από αναλογικό σε ψηφιακό (ADC).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Αποτρέπει αλλοιώσεις λόγω θορύβου ή αλλαγών του σήματος.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Χρησιμοποιείται σε εφαρμογές όπου απαιτείται αποθήκευση στιγμιαίων τιμών σήματος.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E123BD-613D-3327-2D22-DEA4FF28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00" y="330741"/>
            <a:ext cx="5593600" cy="782615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1.1 - </a:t>
            </a:r>
            <a:r>
              <a:rPr lang="el-GR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Πώς λειτουργεί το κύκλωμα</a:t>
            </a:r>
            <a:br>
              <a:rPr lang="el-GR" dirty="0"/>
            </a:b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C555254-EBA6-3F47-BA6D-2B040BE1D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490" y="2144545"/>
            <a:ext cx="5502707" cy="3490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057399-3B34-3A75-7076-AB862A3312A2}"/>
              </a:ext>
            </a:extLst>
          </p:cNvPr>
          <p:cNvSpPr txBox="1"/>
          <p:nvPr/>
        </p:nvSpPr>
        <p:spPr>
          <a:xfrm>
            <a:off x="155643" y="977168"/>
            <a:ext cx="582686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Αυτό είναι το διάγραμμα του κυκλώματος Sample &amp; Hold. Περιλαμβάνει: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 (Είσοδος) → Το σήμα που </a:t>
            </a:r>
            <a:r>
              <a:rPr lang="el-G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δειγματοληπτείται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 Switch (Διακόπτης FET) → Όταν το σήμα ελέγχου είναι υψηλό, ο διακόπτης κλείνει και ο πυκνωτής φορτίζεται με την τάση εισόδου (Sample </a:t>
            </a:r>
            <a:r>
              <a:rPr lang="el-G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Capacitor (C, Πυκνωτής) → Κρατάει την τιμή της τάσης όταν ο διακόπτης είναι ανοιχτός.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Op-Amp (Ενισχυτής) → Βοηθά στη σταθεροποίηση της τάσης στην έξοδο.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Vout (Έξοδος) → Η τάση που διατηρείται κατά τη λειτουργία "Hold".</a:t>
            </a:r>
          </a:p>
        </p:txBody>
      </p:sp>
    </p:spTree>
    <p:extLst>
      <p:ext uri="{BB962C8B-B14F-4D97-AF65-F5344CB8AC3E}">
        <p14:creationId xmlns:p14="http://schemas.microsoft.com/office/powerpoint/2010/main" val="7507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2A1BF-69CC-4AF7-EFE5-05331C066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66A4B1-2B54-3B04-FC38-AC491815C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91" y="266110"/>
            <a:ext cx="7574605" cy="706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1.1 - </a:t>
            </a:r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Πώς λειτουργεί το κύκλωμα – Φάσεις λειτουργίας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5F4EBBD-CF11-A419-9002-B2237963D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0085"/>
            <a:ext cx="6627304" cy="29344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3D5C40-B0E9-91E1-898C-7CA76AE7513F}"/>
              </a:ext>
            </a:extLst>
          </p:cNvPr>
          <p:cNvSpPr txBox="1"/>
          <p:nvPr/>
        </p:nvSpPr>
        <p:spPr>
          <a:xfrm>
            <a:off x="6702357" y="1420239"/>
            <a:ext cx="548964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Γραμμή 1 (Μπλε - S/H Command): 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Όταν το σήμα είναι "1" (Sample), το κύκλωμα καταγράφει την τρέχουσα τιμή της εισόδου. Όταν είναι "0" (Hold), κρατάει την τελευταία δειγματοληπτημένη τιμή.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Γραμμή 2 (Πράσινο - Input Signal):</a:t>
            </a:r>
            <a:r>
              <a:rPr lang="el-G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αρχικό αναλογικό σήμα εισόδου, που μπορεί να αλλάζει συνεχώς.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Γραμμή 3 (Κόκκινο - Output Signal): 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αποτέλεσμα της λειτουργίας Sample &amp; Hold – το σήμα ακολουθεί την είσοδο μόνο στα χρονικά διαστήματα που το κύκλωμα δειγματοληπτεί και διατηρεί την τελευταία τιμή όταν βρίσκεται σε κατάσταση Hold.</a:t>
            </a:r>
          </a:p>
        </p:txBody>
      </p:sp>
    </p:spTree>
    <p:extLst>
      <p:ext uri="{BB962C8B-B14F-4D97-AF65-F5344CB8AC3E}">
        <p14:creationId xmlns:p14="http://schemas.microsoft.com/office/powerpoint/2010/main" val="3830958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13855-45A9-3AFA-006F-7824BEC32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alog to Digital Converter (ADC) Part 1 - Sample &amp; Hold - YouTube">
            <a:extLst>
              <a:ext uri="{FF2B5EF4-FFF2-40B4-BE49-F238E27FC236}">
                <a16:creationId xmlns:a16="http://schemas.microsoft.com/office/drawing/2014/main" id="{3720DC3E-D2DD-D8E2-AFF2-1BCE62668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" y="684299"/>
            <a:ext cx="288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CCA011C-E0BA-93FA-6FAA-43DA7E450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9" y="2304299"/>
            <a:ext cx="1235441" cy="224940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2EE2BD3E-5E26-0618-A6A2-230700906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9" y="4553701"/>
            <a:ext cx="2272546" cy="22725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5F0C1-A101-5C6A-D4F7-4A47BE312C74}"/>
              </a:ext>
            </a:extLst>
          </p:cNvPr>
          <p:cNvSpPr txBox="1"/>
          <p:nvPr/>
        </p:nvSpPr>
        <p:spPr>
          <a:xfrm>
            <a:off x="97276" y="116812"/>
            <a:ext cx="48735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Χρησιμότητα και 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3223064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26464-E42C-BCD9-E998-B9F11913B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6B42901-54C5-83DD-C351-1117649063A5}"/>
              </a:ext>
            </a:extLst>
          </p:cNvPr>
          <p:cNvSpPr txBox="1"/>
          <p:nvPr/>
        </p:nvSpPr>
        <p:spPr>
          <a:xfrm>
            <a:off x="70526" y="1147864"/>
            <a:ext cx="61065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ADCs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(analog to digital converters)</a:t>
            </a:r>
          </a:p>
          <a:p>
            <a:pPr>
              <a:buNone/>
            </a:pPr>
            <a:endParaRPr lang="el-G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Χρήση σε αναλογικούς-ψηφιακούς μετατροπείς (ADC).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Βοηθά στη σταθεροποίηση του σήματος κατά τη μετατροπή του από αναλογικό σε ψηφιακό.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Σχήμα που δείχνει ένα ADC με Sample &amp; Hold.</a:t>
            </a:r>
          </a:p>
        </p:txBody>
      </p:sp>
      <p:pic>
        <p:nvPicPr>
          <p:cNvPr id="1026" name="Picture 2" descr="Analog to Digital Converter (ADC) Part 1 - Sample &amp; Hold - YouTube">
            <a:extLst>
              <a:ext uri="{FF2B5EF4-FFF2-40B4-BE49-F238E27FC236}">
                <a16:creationId xmlns:a16="http://schemas.microsoft.com/office/drawing/2014/main" id="{BC1DF60D-4740-13E4-8A2F-231E9040B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64" y="885217"/>
            <a:ext cx="5568544" cy="313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FD3A13E-2E57-A8EF-2880-5773AF03E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0000"/>
            <a:ext cx="1245668" cy="22680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30282AB2-3397-DA51-08B0-DB2B4F6E9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668" y="4590000"/>
            <a:ext cx="2268000" cy="226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B0097E-84ED-80A5-665E-AD25165E5F00}"/>
              </a:ext>
            </a:extLst>
          </p:cNvPr>
          <p:cNvSpPr txBox="1"/>
          <p:nvPr/>
        </p:nvSpPr>
        <p:spPr>
          <a:xfrm>
            <a:off x="0" y="116746"/>
            <a:ext cx="4610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Χρησιμότητα και 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643530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BCE5E-78EE-7AC3-43FA-354E2AC18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alog to Digital Converter (ADC) Part 1 - Sample &amp; Hold - YouTube">
            <a:extLst>
              <a:ext uri="{FF2B5EF4-FFF2-40B4-BE49-F238E27FC236}">
                <a16:creationId xmlns:a16="http://schemas.microsoft.com/office/drawing/2014/main" id="{226362E4-0EA7-FADF-70A5-2DD024A77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55" y="5238000"/>
            <a:ext cx="288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E68EC9AF-59CE-6DFE-72D9-FDE9CAEE6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016" y="578411"/>
            <a:ext cx="2208706" cy="402141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5ACFB5F-DCE8-23C5-E68F-AB2BB6565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90000"/>
            <a:ext cx="2268000" cy="226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14B7D8-675C-D609-E1BA-47F7875D351A}"/>
              </a:ext>
            </a:extLst>
          </p:cNvPr>
          <p:cNvSpPr txBox="1"/>
          <p:nvPr/>
        </p:nvSpPr>
        <p:spPr>
          <a:xfrm>
            <a:off x="0" y="116746"/>
            <a:ext cx="4610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Χρησιμότητα και Εφαρμογές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5D3B3-0BA3-C920-8412-C0E77390513C}"/>
              </a:ext>
            </a:extLst>
          </p:cNvPr>
          <p:cNvSpPr txBox="1"/>
          <p:nvPr/>
        </p:nvSpPr>
        <p:spPr>
          <a:xfrm>
            <a:off x="0" y="1066264"/>
            <a:ext cx="61430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Σύνθεση ήχου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Χρήση σε synthesizers.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 και αποθήκευση τυχαίων σημάτων.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Διάγραμμα λειτουργίας σε εφαρμογές ήχου.</a:t>
            </a:r>
          </a:p>
        </p:txBody>
      </p:sp>
    </p:spTree>
    <p:extLst>
      <p:ext uri="{BB962C8B-B14F-4D97-AF65-F5344CB8AC3E}">
        <p14:creationId xmlns:p14="http://schemas.microsoft.com/office/powerpoint/2010/main" val="2027729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F51F3-C3AE-2D15-C599-EC9A3C344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alog to Digital Converter (ADC) Part 1 - Sample &amp; Hold - YouTube">
            <a:extLst>
              <a:ext uri="{FF2B5EF4-FFF2-40B4-BE49-F238E27FC236}">
                <a16:creationId xmlns:a16="http://schemas.microsoft.com/office/drawing/2014/main" id="{13380359-8653-7D25-8674-D6F669CE8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89" y="5238000"/>
            <a:ext cx="288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4DAF5EE0-F674-AAF7-8D2A-694479C46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0000"/>
            <a:ext cx="1245668" cy="22680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8D20B2C-008B-0C84-FA1D-A44228438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410" y="366132"/>
            <a:ext cx="3956727" cy="36078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D39B0-19AF-1B7D-CE6F-329165E5C459}"/>
              </a:ext>
            </a:extLst>
          </p:cNvPr>
          <p:cNvSpPr txBox="1"/>
          <p:nvPr/>
        </p:nvSpPr>
        <p:spPr>
          <a:xfrm>
            <a:off x="0" y="116746"/>
            <a:ext cx="4610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Χρησιμότητα και Εφαρμογές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CE5CC9-99A8-3D15-8B75-82960BBDF55F}"/>
              </a:ext>
            </a:extLst>
          </p:cNvPr>
          <p:cNvSpPr txBox="1"/>
          <p:nvPr/>
        </p:nvSpPr>
        <p:spPr>
          <a:xfrm>
            <a:off x="104573" y="1266391"/>
            <a:ext cx="61430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Χρήση σε οθόνες LCD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Χρήση σε LCD οθόνες για διατήρηση φωτεινότητας </a:t>
            </a:r>
            <a:r>
              <a:rPr lang="el-G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pixels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Σταθεροποίηση τάσης για κάθε </a:t>
            </a:r>
            <a:r>
              <a:rPr lang="el-G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pixel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Σχήμα που δείχνει πώς διατηρείται η τάση στα </a:t>
            </a:r>
            <a:r>
              <a:rPr lang="el-G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pixels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9935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</TotalTime>
  <Words>729</Words>
  <Application>Microsoft Office PowerPoint</Application>
  <PresentationFormat>Ευρεία οθόνη</PresentationFormat>
  <Paragraphs>127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Aptos</vt:lpstr>
      <vt:lpstr>Arial</vt:lpstr>
      <vt:lpstr>Neue Haas Grotesk Text Pro</vt:lpstr>
      <vt:lpstr>Times New Roman</vt:lpstr>
      <vt:lpstr>VanillaVTI</vt:lpstr>
      <vt:lpstr>Tι είναι και πως λειτουργεί το κύκλωμα δειγματοληψίας και συγκράτησης (Sample and Hold) </vt:lpstr>
      <vt:lpstr>Παρουσίαση του PowerPoint</vt:lpstr>
      <vt:lpstr>  </vt:lpstr>
      <vt:lpstr>1.1 - Πώς λειτουργεί το κύκλωμα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Σας ευχαριστώ για τη προσοχή σας!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Paris Antonakis</dc:creator>
  <cp:lastModifiedBy>Paris Antonakis</cp:lastModifiedBy>
  <cp:revision>4</cp:revision>
  <dcterms:created xsi:type="dcterms:W3CDTF">2025-03-23T17:22:05Z</dcterms:created>
  <dcterms:modified xsi:type="dcterms:W3CDTF">2025-04-27T20:51:50Z</dcterms:modified>
</cp:coreProperties>
</file>